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3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FCC9-E127-4B3B-9E53-126AF32F37E6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trukturnifondovi.h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hamagbicro.hr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ondovi.mrrfeu.hr/" TargetMode="External"/><Relationship Id="rId2" Type="http://schemas.openxmlformats.org/officeDocument/2006/relationships/hyperlink" Target="http://www.strukturnifondov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NAJČEŠĆE POGREŠKE PRI IZRADI PROJEKTNE PRIJAVE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Rade Dubreta</a:t>
            </a:r>
          </a:p>
          <a:p>
            <a:r>
              <a:rPr lang="hr-HR" sz="2600" i="1" dirty="0"/>
              <a:t>Voditelj Službe za praćenje provedbe projekata</a:t>
            </a:r>
          </a:p>
          <a:p>
            <a:r>
              <a:rPr lang="hr-HR" sz="2600" i="1" dirty="0"/>
              <a:t>Sektor za bespovratne potpore-Poduzetništvo</a:t>
            </a:r>
          </a:p>
          <a:p>
            <a:r>
              <a:rPr lang="hr-HR" sz="2600" dirty="0"/>
              <a:t>HAMAG-BICRO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5569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HR" sz="3200" b="1" dirty="0"/>
              <a:t>NAJČEŠĆE POGREŠKE PRI IZRADI PROJEKTNE PRIJAVE – 2. FAZA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430213">
              <a:buClr>
                <a:srgbClr val="0070C0"/>
              </a:buClr>
            </a:pPr>
            <a:r>
              <a:rPr lang="hr-HR" sz="2600" dirty="0"/>
              <a:t>Prihvatljivost prijavitelja – partnerska i povezana poduzeća</a:t>
            </a:r>
          </a:p>
          <a:p>
            <a:pPr marL="430213">
              <a:buClr>
                <a:srgbClr val="0070C0"/>
              </a:buClr>
            </a:pPr>
            <a:r>
              <a:rPr lang="hr-HR" sz="2400" dirty="0"/>
              <a:t>Poduzeće je u </a:t>
            </a:r>
            <a:r>
              <a:rPr lang="hr-HR" sz="2400" u="sng" dirty="0"/>
              <a:t>partnerskom</a:t>
            </a:r>
            <a:r>
              <a:rPr lang="hr-HR" sz="2400" dirty="0"/>
              <a:t> odnosu ako: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Posjeduje 25% ili više udjela ili glasačkih prava u drugom poduzeću i/ili ako drugo poduzeće posjeduje 25% ili više udjela ili glasačkih prava u njemu 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Udjeli ili glasačka prava u drugom poduzeću (i obrnuto) ne prelaze 50%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ED83D-85F0-4FBF-97EA-ED800B74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070632"/>
            <a:ext cx="134733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3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HR" sz="3200" b="1" dirty="0"/>
              <a:t>NAJČEŠĆE POGREŠKE PRI IZRADI PROJEKTNE PRIJAVE – 2. FAZA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 fontScale="70000" lnSpcReduction="20000"/>
          </a:bodyPr>
          <a:lstStyle/>
          <a:p>
            <a:pPr marL="430213">
              <a:buClr>
                <a:srgbClr val="0070C0"/>
              </a:buClr>
            </a:pPr>
            <a:r>
              <a:rPr lang="hr-HR" sz="3700" dirty="0"/>
              <a:t>Prihvatljivost prijavitelja – partnerska i povezana poduzeća</a:t>
            </a:r>
          </a:p>
          <a:p>
            <a:pPr marL="430213">
              <a:buClr>
                <a:srgbClr val="0070C0"/>
              </a:buClr>
            </a:pPr>
            <a:r>
              <a:rPr lang="hr-HR" sz="3300" dirty="0"/>
              <a:t>Poduzeće je u </a:t>
            </a:r>
            <a:r>
              <a:rPr lang="hr-HR" sz="3300" u="sng" dirty="0"/>
              <a:t>povezanom odnosu </a:t>
            </a:r>
            <a:r>
              <a:rPr lang="hr-HR" sz="3300" dirty="0"/>
              <a:t>ako:</a:t>
            </a:r>
          </a:p>
          <a:p>
            <a:pPr marL="773113">
              <a:buClr>
                <a:srgbClr val="0070C0"/>
              </a:buClr>
            </a:pPr>
            <a:r>
              <a:rPr lang="hr-HR" sz="3300" dirty="0"/>
              <a:t>Posjeduje više od 50% udjela ili glasačkih prava u drugom poduzeću</a:t>
            </a:r>
          </a:p>
          <a:p>
            <a:pPr marL="1173163" lvl="1">
              <a:buClr>
                <a:srgbClr val="0070C0"/>
              </a:buClr>
            </a:pPr>
            <a:r>
              <a:rPr lang="hr-HR" sz="2400" dirty="0"/>
              <a:t>jedno poduzeće ima većinu glasačkih prava dioničara ili članova u drugom poduzeću</a:t>
            </a:r>
          </a:p>
          <a:p>
            <a:pPr marL="1173163" lvl="1">
              <a:buClr>
                <a:srgbClr val="0070C0"/>
              </a:buClr>
            </a:pPr>
            <a:r>
              <a:rPr lang="hr-HR" sz="2400" dirty="0"/>
              <a:t>jedno poduzeće ima pravo imenovati ili smijeniti većinu članova upravnog, upravljačkog ili nadzornog tijela drugog poduzeća</a:t>
            </a:r>
          </a:p>
          <a:p>
            <a:pPr marL="1173163" lvl="1">
              <a:buClr>
                <a:srgbClr val="0070C0"/>
              </a:buClr>
            </a:pPr>
            <a:r>
              <a:rPr lang="hr-HR" sz="2400" dirty="0"/>
              <a:t>jedno poduzeće ima vladajući položaj u odnosu na drugo poduzeće na temelju ugovora sklopljenoga s tim poduzećem ili na temelju </a:t>
            </a:r>
          </a:p>
          <a:p>
            <a:pPr marL="887413" lvl="1" indent="0">
              <a:buClr>
                <a:srgbClr val="0070C0"/>
              </a:buClr>
              <a:buNone/>
            </a:pPr>
            <a:r>
              <a:rPr lang="hr-HR" sz="2400" dirty="0"/>
              <a:t>      odredbe njegova statuta</a:t>
            </a:r>
          </a:p>
          <a:p>
            <a:pPr marL="1173163" lvl="1">
              <a:buClr>
                <a:srgbClr val="0070C0"/>
              </a:buClr>
            </a:pPr>
            <a:r>
              <a:rPr lang="hr-HR" sz="2400" dirty="0"/>
              <a:t>jedno poduzeće ima, na temelju dogovora, isključivu </a:t>
            </a:r>
          </a:p>
          <a:p>
            <a:pPr marL="887413" lvl="1" indent="0">
              <a:buClr>
                <a:srgbClr val="0070C0"/>
              </a:buClr>
              <a:buNone/>
            </a:pPr>
            <a:r>
              <a:rPr lang="hr-HR" sz="2400" dirty="0"/>
              <a:t>      kontrolu nad većinom glasačkih prava dioničara ili </a:t>
            </a:r>
          </a:p>
          <a:p>
            <a:pPr marL="887413" lvl="1" indent="0">
              <a:buClr>
                <a:srgbClr val="0070C0"/>
              </a:buClr>
              <a:buNone/>
            </a:pPr>
            <a:r>
              <a:rPr lang="hr-HR" sz="2400" dirty="0"/>
              <a:t>      članova u tom poduzeću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BDF42-162B-41A9-B9CC-B0E9DBF5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130389"/>
            <a:ext cx="107908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HR" sz="3200" b="1" dirty="0"/>
              <a:t>NAJČEŠĆE POGREŠKE PRI IZRADI PROJEKTNE PRIJAVE – 2. FAZA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87313" indent="0">
              <a:buClr>
                <a:srgbClr val="0070C0"/>
              </a:buClr>
              <a:buNone/>
            </a:pPr>
            <a:r>
              <a:rPr lang="hr-HR" sz="2800" dirty="0"/>
              <a:t>Ocjena kvalitete – pokazatelji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Ciljana vrijednost i polazišna vrijednost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Usporedba popunjenih podataka u Prijavnom obrascu, Investicijskoj studiji i dr.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Provjera ostvarenja minimalnih pragova u kriterijima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9614-556D-4595-8FC1-11ABC44A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565713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6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KLJUČNI KORACI PROVEDBE PROJEKTA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Rade Dubreta</a:t>
            </a:r>
          </a:p>
          <a:p>
            <a:r>
              <a:rPr lang="hr-HR" sz="2600" i="1" dirty="0"/>
              <a:t>Voditelj Službe za praćenje provedbe projekata</a:t>
            </a:r>
          </a:p>
          <a:p>
            <a:r>
              <a:rPr lang="hr-HR" sz="2600" i="1" dirty="0"/>
              <a:t>Sektor za bespovratne potpore-Poduzetništvo</a:t>
            </a:r>
          </a:p>
          <a:p>
            <a:r>
              <a:rPr lang="hr-HR" sz="2600" dirty="0"/>
              <a:t>HAMAG-BICRO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4192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BA" sz="3200" b="1" dirty="0">
                <a:latin typeface="Gotham Condensed Bold"/>
                <a:cs typeface="Gotham Condensed Bold"/>
              </a:rPr>
              <a:t>PRVI KORACI PROVEDBE PROJEKTA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87313" indent="0" algn="ctr">
              <a:buClr>
                <a:srgbClr val="0070C0"/>
              </a:buClr>
              <a:buNone/>
            </a:pPr>
            <a:r>
              <a:rPr lang="hr-HR" sz="2800" dirty="0"/>
              <a:t>POTPISIVANJE UGOVORA O DODJELI BESPOVRATNE POTPORE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Korisnik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Posredničko tijelo razine 1 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Posredničko tijelo razine 2</a:t>
            </a:r>
            <a:endParaRPr lang="en-US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91A76-CA56-47BA-980E-E5F6A683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602006"/>
            <a:ext cx="234106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0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BA" sz="3200" b="1" dirty="0">
                <a:latin typeface="Gotham Condensed Bold"/>
                <a:cs typeface="Gotham Condensed Bold"/>
              </a:rPr>
              <a:t>PRVI KORACI PROVEDBE PROJEKTA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87313" indent="0" algn="ctr">
              <a:buClr>
                <a:srgbClr val="0070C0"/>
              </a:buClr>
              <a:buNone/>
            </a:pPr>
            <a:r>
              <a:rPr lang="hr-HR" sz="2800" dirty="0"/>
              <a:t>POTPISIVANJE UGOVORA O DODJELI BESPOVRATNE POTPORE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Posebni uvjeti Ugovora 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Opći uvjeti Ugovora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Projektna prijava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Prilog 4 – Postupci nabave za osobe koje nisu obveznici Zakona o javnoj nabavi (NOJN)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Ostali prilozi (određeni u Uputama za prijavitelje)</a:t>
            </a:r>
            <a:endParaRPr lang="en-US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12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BA" sz="3200" b="1" dirty="0">
                <a:latin typeface="Gotham Condensed Bold"/>
                <a:cs typeface="Gotham Condensed Bold"/>
              </a:rPr>
              <a:t>PRVI KORACI PROVEDBE PROJEKTA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87313" indent="0" algn="ctr">
              <a:buClr>
                <a:srgbClr val="0070C0"/>
              </a:buClr>
              <a:buNone/>
            </a:pPr>
            <a:r>
              <a:rPr lang="hr-HR" sz="2800" dirty="0"/>
              <a:t>PRVA KOMUNIKACIJA HAMAG-BICRO – KORISNIK </a:t>
            </a:r>
          </a:p>
          <a:p>
            <a:pPr marL="430213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hr-HR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3003B-7609-4BCE-A582-9F2DF7D0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93145"/>
            <a:ext cx="1993565" cy="12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75693-B7CD-4081-9FD2-E5866977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209063"/>
            <a:ext cx="1335140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997E6-DD4F-406D-93E7-03C6A1534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428369"/>
            <a:ext cx="1408298" cy="84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91633-F4C2-4B78-BBE9-D4719528E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571" y="2924944"/>
            <a:ext cx="1804572" cy="737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C9CF5-B24B-4403-ABC5-77632FB7C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571" y="4725144"/>
            <a:ext cx="1847248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A61D1-7690-4291-B86A-6746E6F44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143" y="2891855"/>
            <a:ext cx="2609314" cy="1188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A4CC66-1693-4605-8E8E-A5C7CFD28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1819" y="4725144"/>
            <a:ext cx="260321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pPr algn="l"/>
            <a:r>
              <a:rPr lang="hr-BA" sz="3200" b="1" dirty="0">
                <a:latin typeface="Gotham Condensed Bold"/>
                <a:cs typeface="Gotham Condensed Bold"/>
              </a:rPr>
              <a:t>PRAVILA NABAVE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87313" indent="0" algn="ctr">
              <a:buClr>
                <a:srgbClr val="0070C0"/>
              </a:buClr>
              <a:buNone/>
            </a:pPr>
            <a:r>
              <a:rPr lang="hr-HR" sz="1900" dirty="0"/>
              <a:t>Obveznici Zakona o javnoj nabavi                Zakon o javnoj nabavi</a:t>
            </a:r>
          </a:p>
          <a:p>
            <a:pPr marL="87313" indent="0" algn="ctr">
              <a:buClr>
                <a:srgbClr val="0070C0"/>
              </a:buClr>
              <a:buNone/>
            </a:pPr>
            <a:r>
              <a:rPr lang="hr-HR" sz="1900" dirty="0" err="1"/>
              <a:t>Neobveznici</a:t>
            </a:r>
            <a:r>
              <a:rPr lang="hr-HR" sz="1900" dirty="0"/>
              <a:t> Zakona o javnoj  nabavi                Prilog 4 – Postupci nabave za NOJN</a:t>
            </a:r>
            <a:endParaRPr lang="hr-HR" dirty="0"/>
          </a:p>
          <a:p>
            <a:pPr marL="430213" indent="0">
              <a:buClr>
                <a:srgbClr val="0070C0"/>
              </a:buClr>
              <a:buNone/>
            </a:pPr>
            <a:endParaRPr lang="hr-HR" sz="2200" dirty="0"/>
          </a:p>
          <a:p>
            <a:pPr marL="773113">
              <a:buClr>
                <a:srgbClr val="0070C0"/>
              </a:buClr>
            </a:pPr>
            <a:r>
              <a:rPr lang="hr-HR" sz="2000" dirty="0"/>
              <a:t>Primjenjuju se opća načela nabave (racionalno i efikasno trošenje javnih sredstava slobodno kretanje roba i usluga, sloboda poslovnog </a:t>
            </a:r>
            <a:r>
              <a:rPr lang="hr-HR" sz="2000" dirty="0" err="1"/>
              <a:t>nastana</a:t>
            </a:r>
            <a:r>
              <a:rPr lang="hr-HR" sz="2000" dirty="0"/>
              <a:t>, transparentnost, jednako postupanje)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92176-557D-4ACC-A9CC-B380D62F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327" y="2250760"/>
            <a:ext cx="566977" cy="134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EC7DF6-27BF-45AE-BD67-CC8185538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77" y="2636912"/>
            <a:ext cx="560881" cy="140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79DD2-25AA-4FAA-80EC-30340670B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22" y="4653136"/>
            <a:ext cx="7968163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pPr algn="l"/>
            <a:r>
              <a:rPr lang="hr-BA" sz="3200" b="1" dirty="0">
                <a:latin typeface="Gotham Condensed Bold"/>
                <a:cs typeface="Gotham Condensed Bold"/>
              </a:rPr>
              <a:t>PRAVILA NABAVE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800" kern="0" dirty="0">
                <a:solidFill>
                  <a:prstClr val="black"/>
                </a:solidFill>
              </a:rPr>
              <a:t>DIREKTNA POGODBA</a:t>
            </a:r>
          </a:p>
          <a:p>
            <a:pPr marL="1173163" lvl="1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kern="0" dirty="0">
                <a:solidFill>
                  <a:prstClr val="black"/>
                </a:solidFill>
              </a:rPr>
              <a:t>NOJN izdaje narudžbenicu gospodarskom subjektu po vlastitom izboru</a:t>
            </a: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endParaRPr lang="hr-HR" sz="1800" kern="0" dirty="0">
              <a:solidFill>
                <a:prstClr val="black"/>
              </a:solidFill>
            </a:endParaRP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800" kern="0" dirty="0">
                <a:solidFill>
                  <a:prstClr val="black"/>
                </a:solidFill>
              </a:rPr>
              <a:t>UGOVOR O NABAVI TEMELJEM JEDNE PONUDE</a:t>
            </a:r>
          </a:p>
          <a:p>
            <a:pPr marL="1173163" lvl="1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kern="0" dirty="0">
                <a:solidFill>
                  <a:prstClr val="black"/>
                </a:solidFill>
              </a:rPr>
              <a:t>Potrebno istražiti tržište (najmanje tri gospodarska subjekta) i poslati poziv na dostavu ponude jednom gospodarskom subjektu</a:t>
            </a:r>
          </a:p>
          <a:p>
            <a:pPr marL="1173163" lvl="1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hr-HR" sz="1800" kern="0" dirty="0">
              <a:solidFill>
                <a:prstClr val="black"/>
              </a:solidFill>
            </a:endParaRP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800" kern="0" dirty="0">
                <a:solidFill>
                  <a:prstClr val="black"/>
                </a:solidFill>
              </a:rPr>
              <a:t>OBAVIJEST O NABAVI</a:t>
            </a:r>
          </a:p>
          <a:p>
            <a:pPr marL="1173163" lvl="1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kern="0" dirty="0">
                <a:solidFill>
                  <a:prstClr val="black"/>
                </a:solidFill>
              </a:rPr>
              <a:t>Obavijest i dokumentaciju za nadmetanje potrebno objaviti na </a:t>
            </a:r>
            <a:r>
              <a:rPr lang="hr-HR" sz="1600" kern="0" dirty="0">
                <a:solidFill>
                  <a:prstClr val="black"/>
                </a:solidFill>
                <a:hlinkClick r:id="rId2"/>
              </a:rPr>
              <a:t>www.strukturnifondovi.hr</a:t>
            </a:r>
            <a:endParaRPr lang="hr-HR" sz="1600" kern="0" dirty="0">
              <a:solidFill>
                <a:prstClr val="black"/>
              </a:solidFill>
            </a:endParaRPr>
          </a:p>
          <a:p>
            <a:pPr marL="1173163" lvl="1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600" kern="0" dirty="0">
                <a:solidFill>
                  <a:prstClr val="black"/>
                </a:solidFill>
              </a:rPr>
              <a:t>Kriterij za odabir ponude: najniža cijena ili ekonomski </a:t>
            </a:r>
          </a:p>
          <a:p>
            <a:pPr marL="887413" lvl="1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600" kern="0" dirty="0">
                <a:solidFill>
                  <a:prstClr val="black"/>
                </a:solidFill>
              </a:rPr>
              <a:t>	      najpovoljnija ponuda (najbolja vrijednost za novac na temelju </a:t>
            </a:r>
          </a:p>
          <a:p>
            <a:pPr marL="887413" lvl="1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600" kern="0" dirty="0">
                <a:solidFill>
                  <a:prstClr val="black"/>
                </a:solidFill>
              </a:rPr>
              <a:t>      kvalitete, cijene, tehničkih prednosti, funkcionalnih značajki, </a:t>
            </a:r>
          </a:p>
          <a:p>
            <a:pPr marL="887413" lvl="1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600" kern="0" dirty="0">
                <a:solidFill>
                  <a:prstClr val="black"/>
                </a:solidFill>
              </a:rPr>
              <a:t>      ekoloških karakteristika, operativnih troškova, datuma isporuke </a:t>
            </a:r>
          </a:p>
          <a:p>
            <a:pPr marL="887413" lvl="1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600" kern="0" dirty="0">
                <a:solidFill>
                  <a:prstClr val="black"/>
                </a:solidFill>
              </a:rPr>
              <a:t>      i sl.)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0CCBC-C7B0-43C3-9339-484BA6EA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537" y="4632775"/>
            <a:ext cx="1469263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BA" sz="3200" b="1" dirty="0">
                <a:latin typeface="Gotham Condensed Bold"/>
                <a:cs typeface="Gotham Condensed Bold"/>
              </a:rPr>
              <a:t>ZAHTJEV ZA NADOKNADOM SREDSTAVA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715963" indent="-285750">
              <a:buClr>
                <a:srgbClr val="0070C0"/>
              </a:buClr>
            </a:pPr>
            <a:r>
              <a:rPr lang="hr-HR" sz="2000" dirty="0"/>
              <a:t>Izvješće o napretku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Podnosi se svaka tri mjeseca od dana sklapanja Ugovora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Koristi se metoda nadoknade – trošak mora nastati i biti plaćen u izvještajnom razdoblju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Retroaktivno potraživanje sredstava – ako razdoblje provedbe (i razdoblje prihvatljivosti troškova) počinje prije sklapanja Ugovora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Predujam – najviše do 40% odobrenih bespovratnih sredstava 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Završni zahtjev za nadoknadom sredstava – 30 dana nakon završetka provedbe projekta zajedno sa završnim izvješćem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Troškovi se mogu  prihvatiti, odbiti ili izuzeti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C597A-E2FC-4505-8171-513540571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5021860"/>
            <a:ext cx="156680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5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en-GB" sz="3200" b="1" dirty="0"/>
              <a:t>NAJVAŽNIJI KORACI PRI IZRADI PROJEKTNE PRIJAVE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KORAK 1. – ODLUKA O UNAPRJEĐENJU POSLOVANJA </a:t>
            </a:r>
            <a:endParaRPr lang="hr-HR" sz="2800" dirty="0"/>
          </a:p>
          <a:p>
            <a:pPr marL="0" indent="0" algn="ctr">
              <a:buNone/>
            </a:pPr>
            <a:endParaRPr lang="en-GB" dirty="0"/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Ideja i potreba, tek onda potraga za odgovarajućim Javnim pozivom</a:t>
            </a:r>
            <a:endParaRPr lang="en-US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517AA-3A2D-4A8F-AF62-CAF5AC70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129509"/>
            <a:ext cx="185334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pPr algn="l"/>
            <a:r>
              <a:rPr lang="hr-BA" sz="3200" b="1" dirty="0">
                <a:latin typeface="Gotham Condensed Bold"/>
                <a:cs typeface="Gotham Condensed Bold"/>
              </a:rPr>
              <a:t>IZMJENE UGOVORA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800" kern="0" dirty="0">
                <a:solidFill>
                  <a:prstClr val="black"/>
                </a:solidFill>
              </a:rPr>
              <a:t>NUŽNOST - izmjene su nužne za uredno izvršenje Ugovora</a:t>
            </a: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endParaRPr lang="hr-HR" sz="1800" kern="0" dirty="0">
              <a:solidFill>
                <a:prstClr val="black"/>
              </a:solidFill>
            </a:endParaRP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800" kern="0" dirty="0">
                <a:solidFill>
                  <a:prstClr val="black"/>
                </a:solidFill>
              </a:rPr>
              <a:t>NEPREDVIDLJIVOST - izmjene su nastale zbog nepredvidljivih okolnosti koje su nastupile nakon predaje projektne prijave </a:t>
            </a: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endParaRPr lang="hr-HR" sz="1800" kern="0" dirty="0">
              <a:solidFill>
                <a:prstClr val="black"/>
              </a:solidFill>
            </a:endParaRP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800" kern="0" dirty="0">
                <a:solidFill>
                  <a:prstClr val="black"/>
                </a:solidFill>
              </a:rPr>
              <a:t>NE POVEĆAVA SE IZNOS DODIJELJENE BESPOVRATNE POTPORE - povezani troškovi ne prelaze ukupne prihvatljive troškove </a:t>
            </a: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endParaRPr lang="hr-HR" sz="1800" kern="0" dirty="0">
              <a:solidFill>
                <a:prstClr val="black"/>
              </a:solidFill>
            </a:endParaRPr>
          </a:p>
          <a:p>
            <a:pPr marL="430213" lv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hr-HR" sz="1800" kern="0" dirty="0">
                <a:solidFill>
                  <a:prstClr val="black"/>
                </a:solidFill>
              </a:rPr>
              <a:t>„NITKO NIJE KRIV” - za nastanak okolnosti koje su dovele do potrebe za uvođenjem izmjene nije odgovorna niti jedna ugovorna strana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F93DD-9809-4D97-8AAC-1BE7541C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5103728"/>
            <a:ext cx="151193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3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pPr algn="l"/>
            <a:r>
              <a:rPr lang="hr-BA" sz="3200" b="1" dirty="0">
                <a:latin typeface="Gotham Condensed Bold"/>
                <a:cs typeface="Gotham Condensed Bold"/>
              </a:rPr>
              <a:t>IZMJENE UGOVORA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430213">
              <a:buClr>
                <a:srgbClr val="0070C0"/>
              </a:buClr>
            </a:pPr>
            <a:r>
              <a:rPr lang="hr-HR" sz="2000" dirty="0"/>
              <a:t>MANJE IZMJENE UGOVORA</a:t>
            </a:r>
          </a:p>
          <a:p>
            <a:pPr marL="1173163"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dirty="0"/>
              <a:t>Preraspodjela sredstava do 20% između različitih elemenata projekta</a:t>
            </a:r>
          </a:p>
          <a:p>
            <a:pPr marL="1173163"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dirty="0"/>
              <a:t>Nije potrebno sklopiti Dodatak Ugovora</a:t>
            </a:r>
          </a:p>
          <a:p>
            <a:pPr marL="1173163" lvl="1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hr-HR" sz="1800" dirty="0"/>
          </a:p>
          <a:p>
            <a:pPr marL="430213">
              <a:buClr>
                <a:srgbClr val="0070C0"/>
              </a:buClr>
            </a:pPr>
            <a:r>
              <a:rPr lang="hr-HR" sz="2000" dirty="0"/>
              <a:t>VEĆE IZMJENE UGOVORA</a:t>
            </a:r>
          </a:p>
          <a:p>
            <a:pPr marL="1173163"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dirty="0"/>
              <a:t>Preraspodjela sredstava iznad 20% između različitih elemenata projekta</a:t>
            </a:r>
          </a:p>
          <a:p>
            <a:pPr marL="1173163"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dirty="0"/>
              <a:t>Produljenje trajanja provedbe projektnih aktivnosti</a:t>
            </a:r>
          </a:p>
          <a:p>
            <a:pPr marL="1173163"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r-HR" sz="1800" dirty="0"/>
              <a:t>Potrebno sklopiti Dodatak Ugovora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19F24-1A21-48A8-BEDB-7DB1445A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653136"/>
            <a:ext cx="182180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pPr algn="l"/>
            <a:r>
              <a:rPr lang="hr-BA" sz="3200" b="1" dirty="0">
                <a:latin typeface="Gotham Condensed Bold"/>
              </a:rPr>
              <a:t>PROVJERA NA LICU MJESTA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715963" indent="-285750">
              <a:buClr>
                <a:srgbClr val="0070C0"/>
              </a:buClr>
            </a:pPr>
            <a:r>
              <a:rPr lang="hr-HR" sz="2000" dirty="0"/>
              <a:t>Provjera na licu mjesta (terenska kontrola, kontrola na licu mjesta) je provjera koja pokriva čimbenike projekta koji se mogu vidjeti samo na lokaciji provedbe projekta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Cilj provjera na licu mjesta je utvrditi provode li se ugovori u skladu s određenim pravilima EU, odnosno dokumentima kojima su propisane procedure za njihovu implementaciju</a:t>
            </a:r>
          </a:p>
          <a:p>
            <a:pPr marL="715963" indent="-285750">
              <a:buClr>
                <a:srgbClr val="0070C0"/>
              </a:buClr>
            </a:pPr>
            <a:r>
              <a:rPr lang="hr-HR" sz="2000" dirty="0"/>
              <a:t>Provjera obveza vezanih uz informiranje,  </a:t>
            </a:r>
          </a:p>
          <a:p>
            <a:pPr marL="430213" indent="0">
              <a:buClr>
                <a:srgbClr val="0070C0"/>
              </a:buClr>
              <a:buNone/>
            </a:pPr>
            <a:r>
              <a:rPr lang="hr-HR" sz="2000" dirty="0"/>
              <a:t>     komunikaciju i vidljivost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3F415-EAD6-4448-8879-C412EC5C9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868408"/>
            <a:ext cx="1774090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BA" sz="3200" b="1" dirty="0">
                <a:latin typeface="Gotham Condensed Bold"/>
              </a:rPr>
              <a:t>IZVJEŠĆE NAKON ZAVRŠETKA PROJEKTA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715963" indent="-285750">
              <a:buClr>
                <a:srgbClr val="0070C0"/>
              </a:buClr>
            </a:pPr>
            <a:r>
              <a:rPr lang="hr-HR" sz="2400" dirty="0"/>
              <a:t>Obveze korisnika ne završavaju sa završetkom provedbe projekta i odobrenjem Završnog zahtjeva za nadoknadom sredstava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Izvješće nakon završetka projekta dostavlja se jednom godišnje, do 5. godine nakon završetka provedbe projekta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Dokazuje se ostvarenost pokazatelja (učinaka) koje je korisnik odredio u projektnom prijedlogu, odnosno Ugovoru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5C1C4-6D8A-45AF-8056-ED7387FC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5181347"/>
            <a:ext cx="2229734" cy="12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BA" sz="3200" b="1" dirty="0">
                <a:latin typeface="Gotham Condensed Bold"/>
              </a:rPr>
              <a:t>NAJČEŠĆE POGREŠKE U PROVEDBI PROJEKTA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715963" indent="-285750">
              <a:buClr>
                <a:srgbClr val="0070C0"/>
              </a:buClr>
            </a:pPr>
            <a:r>
              <a:rPr lang="hr-HR" sz="2400" dirty="0"/>
              <a:t>Cjepkanje nabava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U Dokumentaciji na nadmetanje točno su određeni brandovi („ili jednakovrijedan”)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Određeni su prekratki rokovi za dostavu ponuda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Nisu objavljena pitanja i odgovori za pojašnjenje Dokumentacije za nadmetanje (jednaki tretman)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Ocjena pristiglih ponuda – propuštanje traženja pojašnjenja ponuda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Prihvaćena je ponuda koja nije u skladu s Dokumentacijom za nadmetanje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AF567-1C10-4B1C-84F0-0A08AAB25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212976"/>
            <a:ext cx="1404502" cy="15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BA" sz="3200" b="1" dirty="0">
                <a:latin typeface="Gotham Condensed Bold"/>
              </a:rPr>
              <a:t>SAVJETI ZA USPJEŠNU PROVEDBU PROJEKTA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715963" indent="-285750">
              <a:buClr>
                <a:srgbClr val="0070C0"/>
              </a:buClr>
            </a:pPr>
            <a:r>
              <a:rPr lang="hr-HR" sz="2400" dirty="0"/>
              <a:t>Pročitajte cijeli Ugovor o dodjeli bespovratne potpore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Napravite plan (plaćanja, podnošenja ZNS-ova) s rokovima – osigurajte likvidnost 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Komunicirajte redovito s voditeljem Vašeg projekta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Poštujte pravila nabave – 95% pogrešaka!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Uredno vodite projektnu dokumentaciju (nadzor)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C96A8-8453-4A14-BC2B-0D5B694DA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653136"/>
            <a:ext cx="1540971" cy="19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98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hlinkClick r:id="rId2"/>
              </a:rPr>
              <a:t>www.hamagbicro.hr</a:t>
            </a:r>
            <a:r>
              <a:rPr lang="hr-HR" sz="2600" dirty="0"/>
              <a:t> </a:t>
            </a:r>
            <a:br>
              <a:rPr lang="en-GB" sz="2600" dirty="0"/>
            </a:br>
            <a:r>
              <a:rPr lang="en-GB" sz="2600" dirty="0">
                <a:hlinkClick r:id="rId3"/>
              </a:rPr>
              <a:t>www.strukturnifondovi.hr</a:t>
            </a:r>
            <a:r>
              <a:rPr lang="hr-HR" sz="2600" dirty="0"/>
              <a:t> </a:t>
            </a:r>
            <a:r>
              <a:rPr lang="en-GB" sz="2600" dirty="0"/>
              <a:t> </a:t>
            </a:r>
            <a:r>
              <a:rPr lang="hr-HR" sz="2600" dirty="0"/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9337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PITANJA?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516A5-42E3-4366-8B97-5E01D59B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59" y="3717032"/>
            <a:ext cx="213988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8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en-GB" sz="3200" b="1" dirty="0"/>
              <a:t>NAJVAŽNIJI KORACI PRI IZRADI PROJEKTNE PRIJAVE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87313" indent="0" algn="ctr">
              <a:buClr>
                <a:srgbClr val="0070C0"/>
              </a:buClr>
              <a:buNone/>
            </a:pPr>
            <a:r>
              <a:rPr lang="hr-HR" sz="2800" dirty="0"/>
              <a:t>KORAK 2. – INFORMIRANJE</a:t>
            </a:r>
          </a:p>
          <a:p>
            <a:pPr marL="87313" indent="0" algn="ctr">
              <a:buClr>
                <a:srgbClr val="0070C0"/>
              </a:buClr>
              <a:buNone/>
            </a:pPr>
            <a:endParaRPr lang="hr-HR" sz="2800" dirty="0"/>
          </a:p>
          <a:p>
            <a:pPr marL="715963" indent="-285750">
              <a:buClr>
                <a:srgbClr val="0070C0"/>
              </a:buClr>
            </a:pPr>
            <a:r>
              <a:rPr lang="hr-HR" sz="2400" i="1" dirty="0">
                <a:hlinkClick r:id="rId2"/>
              </a:rPr>
              <a:t>www.strukturnifondovi.hr</a:t>
            </a:r>
            <a:endParaRPr lang="hr-HR" sz="2400" i="1" dirty="0"/>
          </a:p>
          <a:p>
            <a:pPr marL="715963" indent="-285750">
              <a:buClr>
                <a:srgbClr val="0070C0"/>
              </a:buClr>
            </a:pPr>
            <a:r>
              <a:rPr lang="hr-HR" sz="2400" i="1" dirty="0">
                <a:hlinkClick r:id="rId3"/>
              </a:rPr>
              <a:t>www.efondovi.mrrfeu.hr</a:t>
            </a:r>
            <a:endParaRPr lang="hr-HR" sz="2400" i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6C854-E2BD-4EA8-BD3C-842E5CD63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4560336"/>
            <a:ext cx="241422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en-GB" sz="3200" b="1" dirty="0"/>
              <a:t>NAJVAŽNIJI KORACI PRI IZRADI PROJEKTNE PRIJAVE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87313" indent="0" algn="ctr">
              <a:buClr>
                <a:srgbClr val="0070C0"/>
              </a:buClr>
              <a:buNone/>
            </a:pPr>
            <a:r>
              <a:rPr lang="pl-PL" sz="2800" dirty="0"/>
              <a:t>KORAK 3. – KLJUČNA DOKUMENTACIJA ZA IZRADU PROJEKTNE PRIJAVE</a:t>
            </a:r>
            <a:endParaRPr lang="hr-HR" sz="2800" dirty="0"/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Upute za prijavitelje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Prilog 3 – Postupak dodjele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5814D-1B42-452A-AE87-B942E846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437112"/>
            <a:ext cx="226790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4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en-GB" sz="3200" b="1" dirty="0"/>
              <a:t>NAJVAŽNIJI KORACI PRI IZRADI PROJEKTNE PRIJAVE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87313" indent="0" algn="ctr">
              <a:buClr>
                <a:srgbClr val="0070C0"/>
              </a:buClr>
              <a:buNone/>
            </a:pPr>
            <a:r>
              <a:rPr lang="pl-PL" sz="2800" dirty="0"/>
              <a:t>KORAK 4. – ROKOVI</a:t>
            </a:r>
            <a:endParaRPr lang="hr-HR" sz="2800" dirty="0"/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Vrijeme potrebno za izradu projektne prijave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Rokovi prijave na Javni poziv</a:t>
            </a:r>
          </a:p>
          <a:p>
            <a:pPr marL="715963" indent="-285750">
              <a:buClr>
                <a:srgbClr val="0070C0"/>
              </a:buClr>
            </a:pPr>
            <a:r>
              <a:rPr lang="hr-HR" sz="2400" dirty="0"/>
              <a:t>Rokovi za završetak procesa odabira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FC0F8-BED0-4DF6-9F08-EFB5C90A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31" y="4221088"/>
            <a:ext cx="1975275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pPr algn="l"/>
            <a:r>
              <a:rPr lang="hr-HR" sz="3200" b="1" dirty="0"/>
              <a:t>PROCES ODABIRA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GB" sz="2400" dirty="0"/>
              <a:t>1. </a:t>
            </a:r>
            <a:r>
              <a:rPr lang="hr-HR" sz="2400" dirty="0"/>
              <a:t>FAZA -</a:t>
            </a:r>
            <a:r>
              <a:rPr lang="en-GB" sz="2400" dirty="0"/>
              <a:t> </a:t>
            </a:r>
            <a:r>
              <a:rPr lang="hr-HR" sz="2400" dirty="0"/>
              <a:t>A</a:t>
            </a:r>
            <a:r>
              <a:rPr lang="en-GB" sz="2400" dirty="0" err="1"/>
              <a:t>dministrativna</a:t>
            </a:r>
            <a:r>
              <a:rPr lang="en-GB" sz="2400" dirty="0"/>
              <a:t> </a:t>
            </a:r>
            <a:r>
              <a:rPr lang="en-GB" sz="2400" dirty="0" err="1"/>
              <a:t>provjera</a:t>
            </a:r>
            <a:endParaRPr lang="en-GB" sz="2400" dirty="0"/>
          </a:p>
          <a:p>
            <a:pPr>
              <a:buClr>
                <a:schemeClr val="accent1"/>
              </a:buClr>
            </a:pPr>
            <a:r>
              <a:rPr lang="en-GB" sz="2400" dirty="0"/>
              <a:t>2. </a:t>
            </a:r>
            <a:r>
              <a:rPr lang="hr-HR" sz="2400" dirty="0"/>
              <a:t>FAZA -</a:t>
            </a:r>
            <a:r>
              <a:rPr lang="en-GB" sz="2400" dirty="0"/>
              <a:t> </a:t>
            </a:r>
            <a:r>
              <a:rPr lang="en-GB" sz="2400" dirty="0" err="1"/>
              <a:t>Provjera</a:t>
            </a:r>
            <a:r>
              <a:rPr lang="en-GB" sz="2400" dirty="0"/>
              <a:t> </a:t>
            </a:r>
            <a:r>
              <a:rPr lang="en-GB" sz="2400" dirty="0" err="1"/>
              <a:t>prihvatljivosti</a:t>
            </a:r>
            <a:r>
              <a:rPr lang="en-GB" sz="2400" dirty="0"/>
              <a:t> </a:t>
            </a:r>
            <a:r>
              <a:rPr lang="en-GB" sz="2400" dirty="0" err="1"/>
              <a:t>prijavitelja</a:t>
            </a:r>
            <a:r>
              <a:rPr lang="en-GB" sz="2400" dirty="0"/>
              <a:t>, </a:t>
            </a:r>
            <a:r>
              <a:rPr lang="en-GB" sz="2400" dirty="0" err="1"/>
              <a:t>projekta</a:t>
            </a:r>
            <a:r>
              <a:rPr lang="en-GB" sz="2400" dirty="0"/>
              <a:t>, </a:t>
            </a:r>
            <a:r>
              <a:rPr lang="en-GB" sz="2400" dirty="0" err="1"/>
              <a:t>aktivnosti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troškova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ocjenjivanje</a:t>
            </a:r>
            <a:r>
              <a:rPr lang="en-GB" sz="2400" dirty="0"/>
              <a:t> </a:t>
            </a:r>
            <a:r>
              <a:rPr lang="en-GB" sz="2400" dirty="0" err="1"/>
              <a:t>kvalitete</a:t>
            </a:r>
            <a:endParaRPr lang="en-GB" sz="2400" dirty="0"/>
          </a:p>
          <a:p>
            <a:pPr>
              <a:buClr>
                <a:schemeClr val="accent1"/>
              </a:buClr>
            </a:pPr>
            <a:r>
              <a:rPr lang="en-GB" sz="2400" dirty="0"/>
              <a:t>3. </a:t>
            </a:r>
            <a:r>
              <a:rPr lang="hr-HR" sz="2400" dirty="0"/>
              <a:t>FAZA - </a:t>
            </a:r>
            <a:r>
              <a:rPr lang="en-GB" sz="2400" dirty="0" err="1"/>
              <a:t>Odluka</a:t>
            </a:r>
            <a:r>
              <a:rPr lang="en-GB" sz="2400" dirty="0"/>
              <a:t> o </a:t>
            </a:r>
            <a:r>
              <a:rPr lang="en-GB" sz="2400" dirty="0" err="1"/>
              <a:t>financiranju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A9F32-BEC9-4D42-85A7-6A727DA7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293096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5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HR" sz="3200" b="1" dirty="0"/>
              <a:t>NAJČEŠĆE POGREŠKE PRI IZRADI PROJEKTNE PRIJAVE – 1. FAZA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773113">
              <a:buClr>
                <a:srgbClr val="0070C0"/>
              </a:buClr>
            </a:pPr>
            <a:r>
              <a:rPr lang="hr-HR" sz="2400" dirty="0"/>
              <a:t>Nije dostavljen obrazac/dokument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Dokument nije u izvorniku ili su rađene izmjene na propisanom obrascu dokumenta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Dokument nije potpun (nije potpisan, nije zadovoljen postavljeni uvjet, nije priložen dodatak…)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04FA5-8467-402A-B777-936902D0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520475"/>
            <a:ext cx="146316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3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HR" sz="3200" b="1" dirty="0"/>
              <a:t>NAJČEŠĆE POGREŠKE PRI IZRADI PROJEKTNE PRIJAVE – 2. FAZA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773113">
              <a:buClr>
                <a:srgbClr val="0070C0"/>
              </a:buClr>
            </a:pPr>
            <a:r>
              <a:rPr lang="hr-HR" sz="2400" dirty="0"/>
              <a:t>Minimalni i maksimalni iznos bespovratne potpore</a:t>
            </a:r>
          </a:p>
          <a:p>
            <a:pPr marL="773113">
              <a:buClr>
                <a:srgbClr val="0070C0"/>
              </a:buClr>
            </a:pPr>
            <a:r>
              <a:rPr lang="hr-HR" sz="2400" dirty="0"/>
              <a:t>Intenzitet potpore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6CB35-9BD8-4371-A307-4FC7B6D7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23" y="3284984"/>
            <a:ext cx="6867153" cy="27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936104"/>
          </a:xfrm>
        </p:spPr>
        <p:txBody>
          <a:bodyPr>
            <a:noAutofit/>
          </a:bodyPr>
          <a:lstStyle/>
          <a:p>
            <a:r>
              <a:rPr lang="hr-HR" sz="3200" b="1" dirty="0"/>
              <a:t>NAJČEŠĆE POGREŠKE PRI IZRADI PROJEKTNE PRIJAVE – 2. FAZA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GB" sz="2800" dirty="0" err="1"/>
              <a:t>Prihvatljivost</a:t>
            </a:r>
            <a:r>
              <a:rPr lang="en-GB" sz="2800" dirty="0"/>
              <a:t> </a:t>
            </a:r>
            <a:r>
              <a:rPr lang="en-GB" sz="2800" dirty="0" err="1"/>
              <a:t>prijavitelja</a:t>
            </a:r>
            <a:r>
              <a:rPr lang="en-GB" sz="2800" dirty="0"/>
              <a:t> – </a:t>
            </a:r>
            <a:r>
              <a:rPr lang="en-GB" sz="2800" dirty="0" err="1"/>
              <a:t>veličina</a:t>
            </a:r>
            <a:r>
              <a:rPr lang="en-GB" sz="2800" dirty="0"/>
              <a:t> </a:t>
            </a:r>
            <a:r>
              <a:rPr lang="en-GB" sz="2800" dirty="0" err="1"/>
              <a:t>poduzeća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C49F7-22F4-4A14-AAC4-B2540825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4944"/>
            <a:ext cx="82295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8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1064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Gotham Condensed Bold</vt:lpstr>
      <vt:lpstr>Wingdings</vt:lpstr>
      <vt:lpstr>Office Theme</vt:lpstr>
      <vt:lpstr>NAJČEŠĆE POGREŠKE PRI IZRADI PROJEKTNE PRIJAVE</vt:lpstr>
      <vt:lpstr>NAJVAŽNIJI KORACI PRI IZRADI PROJEKTNE PRIJAVE</vt:lpstr>
      <vt:lpstr>NAJVAŽNIJI KORACI PRI IZRADI PROJEKTNE PRIJAVE</vt:lpstr>
      <vt:lpstr>NAJVAŽNIJI KORACI PRI IZRADI PROJEKTNE PRIJAVE</vt:lpstr>
      <vt:lpstr>NAJVAŽNIJI KORACI PRI IZRADI PROJEKTNE PRIJAVE</vt:lpstr>
      <vt:lpstr>PROCES ODABIRA</vt:lpstr>
      <vt:lpstr>NAJČEŠĆE POGREŠKE PRI IZRADI PROJEKTNE PRIJAVE – 1. FAZA</vt:lpstr>
      <vt:lpstr>NAJČEŠĆE POGREŠKE PRI IZRADI PROJEKTNE PRIJAVE – 2. FAZA</vt:lpstr>
      <vt:lpstr>NAJČEŠĆE POGREŠKE PRI IZRADI PROJEKTNE PRIJAVE – 2. FAZA</vt:lpstr>
      <vt:lpstr>NAJČEŠĆE POGREŠKE PRI IZRADI PROJEKTNE PRIJAVE – 2. FAZA</vt:lpstr>
      <vt:lpstr>NAJČEŠĆE POGREŠKE PRI IZRADI PROJEKTNE PRIJAVE – 2. FAZA</vt:lpstr>
      <vt:lpstr>NAJČEŠĆE POGREŠKE PRI IZRADI PROJEKTNE PRIJAVE – 2. FAZA</vt:lpstr>
      <vt:lpstr>KLJUČNI KORACI PROVEDBE PROJEKTA</vt:lpstr>
      <vt:lpstr>PRVI KORACI PROVEDBE PROJEKTA</vt:lpstr>
      <vt:lpstr>PRVI KORACI PROVEDBE PROJEKTA</vt:lpstr>
      <vt:lpstr>PRVI KORACI PROVEDBE PROJEKTA</vt:lpstr>
      <vt:lpstr>PRAVILA NABAVE</vt:lpstr>
      <vt:lpstr>PRAVILA NABAVE</vt:lpstr>
      <vt:lpstr>ZAHTJEV ZA NADOKNADOM SREDSTAVA</vt:lpstr>
      <vt:lpstr>IZMJENE UGOVORA</vt:lpstr>
      <vt:lpstr>IZMJENE UGOVORA</vt:lpstr>
      <vt:lpstr>PROVJERA NA LICU MJESTA</vt:lpstr>
      <vt:lpstr>IZVJEŠĆE NAKON ZAVRŠETKA PROJEKTA</vt:lpstr>
      <vt:lpstr>NAJČEŠĆE POGREŠKE U PROVEDBI PROJEKTA</vt:lpstr>
      <vt:lpstr>SAVJETI ZA USPJEŠNU PROVEDBU PROJEKTA</vt:lpstr>
      <vt:lpstr>HVALA NA PAŽNJI!</vt:lpstr>
      <vt:lpstr>PITANJA?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Nikolina Bracko</dc:creator>
  <cp:lastModifiedBy>Tamara Sarvaš</cp:lastModifiedBy>
  <cp:revision>11</cp:revision>
  <dcterms:created xsi:type="dcterms:W3CDTF">2018-05-29T10:27:22Z</dcterms:created>
  <dcterms:modified xsi:type="dcterms:W3CDTF">2018-06-19T07:35:39Z</dcterms:modified>
</cp:coreProperties>
</file>