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4"/>
    <p:sldMasterId id="2147483672" r:id="rId5"/>
    <p:sldMasterId id="2147483674" r:id="rId6"/>
    <p:sldMasterId id="2147483676" r:id="rId7"/>
  </p:sldMasterIdLst>
  <p:notesMasterIdLst>
    <p:notesMasterId r:id="rId26"/>
  </p:notesMasterIdLst>
  <p:handoutMasterIdLst>
    <p:handoutMasterId r:id="rId27"/>
  </p:handoutMasterIdLst>
  <p:sldIdLst>
    <p:sldId id="611" r:id="rId8"/>
    <p:sldId id="609" r:id="rId9"/>
    <p:sldId id="452" r:id="rId10"/>
    <p:sldId id="608" r:id="rId11"/>
    <p:sldId id="594" r:id="rId12"/>
    <p:sldId id="602" r:id="rId13"/>
    <p:sldId id="601" r:id="rId14"/>
    <p:sldId id="599" r:id="rId15"/>
    <p:sldId id="606" r:id="rId16"/>
    <p:sldId id="598" r:id="rId17"/>
    <p:sldId id="600" r:id="rId18"/>
    <p:sldId id="604" r:id="rId19"/>
    <p:sldId id="605" r:id="rId20"/>
    <p:sldId id="596" r:id="rId21"/>
    <p:sldId id="597" r:id="rId22"/>
    <p:sldId id="583" r:id="rId23"/>
    <p:sldId id="517" r:id="rId24"/>
    <p:sldId id="610" r:id="rId25"/>
  </p:sldIdLst>
  <p:sldSz cx="9144000" cy="6858000" type="screen4x3"/>
  <p:notesSz cx="6792913" cy="992505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edrana Mikić" initials="VM" lastIdx="1" clrIdx="0"/>
  <p:cmAuthor id="1" name="Krešimir Ivančić" initials="KI" lastIdx="20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4181CF"/>
    <a:srgbClr val="0F61BB"/>
    <a:srgbClr val="2162A9"/>
    <a:srgbClr val="377BCD"/>
    <a:srgbClr val="336600"/>
    <a:srgbClr val="FFD54F"/>
    <a:srgbClr val="0080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rednji stil 2 - Isticanj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rednji stil 2 - Isticanj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Svijetli stil 1 - Isticanj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ijetli stil 1 - Isticanj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Tamni stil 2 - Isticanje 1/Isticanj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Svijetli stil 2 - Isticanj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Svijetli stil 1 - Isticanj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ijetli stil 1 - Isticanj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Svijetli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FECB4D8-DB02-4DC6-A0A2-4F2EBAE1DC90}" styleName="Srednji stil 1 - Isticanj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Srednji stil 3 - Isticanj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Srednji stil 1 - Isticanj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75719" autoAdjust="0"/>
  </p:normalViewPr>
  <p:slideViewPr>
    <p:cSldViewPr>
      <p:cViewPr varScale="1">
        <p:scale>
          <a:sx n="88" d="100"/>
          <a:sy n="88" d="100"/>
        </p:scale>
        <p:origin x="189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6730114306890462"/>
          <c:y val="5.4940691065114879E-2"/>
          <c:w val="0.78874128962234502"/>
          <c:h val="0.8942090415948994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'[Analiza PRR_24.1_31_01_2018_za prezentaciju.xlsx]List_OVO_2'!$B$2</c:f>
              <c:strCache>
                <c:ptCount val="1"/>
                <c:pt idx="0">
                  <c:v>M01</c:v>
                </c:pt>
              </c:strCache>
            </c:strRef>
          </c:tx>
          <c:invertIfNegative val="0"/>
          <c:cat>
            <c:strRef>
              <c:f>'[Analiza PRR_24.1_31_01_2018_za prezentaciju.xlsx]List_OVO_2'!$A$3:$A$23</c:f>
              <c:strCache>
                <c:ptCount val="21"/>
                <c:pt idx="0">
                  <c:v>Osječko-baranjska</c:v>
                </c:pt>
                <c:pt idx="1">
                  <c:v>Bjelovarsko-bilogorska</c:v>
                </c:pt>
                <c:pt idx="2">
                  <c:v>Vukovarsko-srijemska</c:v>
                </c:pt>
                <c:pt idx="3">
                  <c:v>Ličko-senjska</c:v>
                </c:pt>
                <c:pt idx="4">
                  <c:v>Zagrebačka</c:v>
                </c:pt>
                <c:pt idx="5">
                  <c:v>Virovitičko-podravska</c:v>
                </c:pt>
                <c:pt idx="6">
                  <c:v>Sisačko-moslavačka</c:v>
                </c:pt>
                <c:pt idx="7">
                  <c:v>Primorsko-goranska</c:v>
                </c:pt>
                <c:pt idx="8">
                  <c:v>Brodsko-posavska</c:v>
                </c:pt>
                <c:pt idx="9">
                  <c:v>Karlovačka</c:v>
                </c:pt>
                <c:pt idx="10">
                  <c:v>Zadarska</c:v>
                </c:pt>
                <c:pt idx="11">
                  <c:v>Koprivničko-križevačka</c:v>
                </c:pt>
                <c:pt idx="12">
                  <c:v>Splitsko-dalmatinska</c:v>
                </c:pt>
                <c:pt idx="13">
                  <c:v>Grad Zagreb</c:v>
                </c:pt>
                <c:pt idx="14">
                  <c:v>Varaždinska</c:v>
                </c:pt>
                <c:pt idx="15">
                  <c:v>Istarska</c:v>
                </c:pt>
                <c:pt idx="16">
                  <c:v>Požeško-slavonska</c:v>
                </c:pt>
                <c:pt idx="17">
                  <c:v>Međimurska</c:v>
                </c:pt>
                <c:pt idx="18">
                  <c:v>Krapinsko-zagorska</c:v>
                </c:pt>
                <c:pt idx="19">
                  <c:v>Šibensko-kninska</c:v>
                </c:pt>
                <c:pt idx="20">
                  <c:v>Dubrovačko-neretvanska</c:v>
                </c:pt>
              </c:strCache>
            </c:strRef>
          </c:cat>
          <c:val>
            <c:numRef>
              <c:f>'[Analiza PRR_24.1_31_01_2018_za prezentaciju.xlsx]List_OVO_2'!$B$3:$B$23</c:f>
              <c:numCache>
                <c:formatCode>General</c:formatCode>
                <c:ptCount val="21"/>
                <c:pt idx="13" formatCode="#,##0.00">
                  <c:v>259966.72999999998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B9-4775-813E-ACC1745EECA8}"/>
            </c:ext>
          </c:extLst>
        </c:ser>
        <c:ser>
          <c:idx val="1"/>
          <c:order val="1"/>
          <c:tx>
            <c:strRef>
              <c:f>'[Analiza PRR_24.1_31_01_2018_za prezentaciju.xlsx]List_OVO_2'!$C$2</c:f>
              <c:strCache>
                <c:ptCount val="1"/>
                <c:pt idx="0">
                  <c:v>M02</c:v>
                </c:pt>
              </c:strCache>
            </c:strRef>
          </c:tx>
          <c:invertIfNegative val="0"/>
          <c:cat>
            <c:strRef>
              <c:f>'[Analiza PRR_24.1_31_01_2018_za prezentaciju.xlsx]List_OVO_2'!$A$3:$A$23</c:f>
              <c:strCache>
                <c:ptCount val="21"/>
                <c:pt idx="0">
                  <c:v>Osječko-baranjska</c:v>
                </c:pt>
                <c:pt idx="1">
                  <c:v>Bjelovarsko-bilogorska</c:v>
                </c:pt>
                <c:pt idx="2">
                  <c:v>Vukovarsko-srijemska</c:v>
                </c:pt>
                <c:pt idx="3">
                  <c:v>Ličko-senjska</c:v>
                </c:pt>
                <c:pt idx="4">
                  <c:v>Zagrebačka</c:v>
                </c:pt>
                <c:pt idx="5">
                  <c:v>Virovitičko-podravska</c:v>
                </c:pt>
                <c:pt idx="6">
                  <c:v>Sisačko-moslavačka</c:v>
                </c:pt>
                <c:pt idx="7">
                  <c:v>Primorsko-goranska</c:v>
                </c:pt>
                <c:pt idx="8">
                  <c:v>Brodsko-posavska</c:v>
                </c:pt>
                <c:pt idx="9">
                  <c:v>Karlovačka</c:v>
                </c:pt>
                <c:pt idx="10">
                  <c:v>Zadarska</c:v>
                </c:pt>
                <c:pt idx="11">
                  <c:v>Koprivničko-križevačka</c:v>
                </c:pt>
                <c:pt idx="12">
                  <c:v>Splitsko-dalmatinska</c:v>
                </c:pt>
                <c:pt idx="13">
                  <c:v>Grad Zagreb</c:v>
                </c:pt>
                <c:pt idx="14">
                  <c:v>Varaždinska</c:v>
                </c:pt>
                <c:pt idx="15">
                  <c:v>Istarska</c:v>
                </c:pt>
                <c:pt idx="16">
                  <c:v>Požeško-slavonska</c:v>
                </c:pt>
                <c:pt idx="17">
                  <c:v>Međimurska</c:v>
                </c:pt>
                <c:pt idx="18">
                  <c:v>Krapinsko-zagorska</c:v>
                </c:pt>
                <c:pt idx="19">
                  <c:v>Šibensko-kninska</c:v>
                </c:pt>
                <c:pt idx="20">
                  <c:v>Dubrovačko-neretvanska</c:v>
                </c:pt>
              </c:strCache>
            </c:strRef>
          </c:cat>
          <c:val>
            <c:numRef>
              <c:f>'[Analiza PRR_24.1_31_01_2018_za prezentaciju.xlsx]List_OVO_2'!$C$3:$C$23</c:f>
              <c:numCache>
                <c:formatCode>General</c:formatCode>
                <c:ptCount val="21"/>
                <c:pt idx="13" formatCode="#,##0.00">
                  <c:v>7893902.3600000003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4B9-4775-813E-ACC1745EECA8}"/>
            </c:ext>
          </c:extLst>
        </c:ser>
        <c:ser>
          <c:idx val="2"/>
          <c:order val="2"/>
          <c:tx>
            <c:strRef>
              <c:f>'[Analiza PRR_24.1_31_01_2018_za prezentaciju.xlsx]List_OVO_2'!$D$2</c:f>
              <c:strCache>
                <c:ptCount val="1"/>
                <c:pt idx="0">
                  <c:v>M03</c:v>
                </c:pt>
              </c:strCache>
            </c:strRef>
          </c:tx>
          <c:invertIfNegative val="0"/>
          <c:cat>
            <c:strRef>
              <c:f>'[Analiza PRR_24.1_31_01_2018_za prezentaciju.xlsx]List_OVO_2'!$A$3:$A$23</c:f>
              <c:strCache>
                <c:ptCount val="21"/>
                <c:pt idx="0">
                  <c:v>Osječko-baranjska</c:v>
                </c:pt>
                <c:pt idx="1">
                  <c:v>Bjelovarsko-bilogorska</c:v>
                </c:pt>
                <c:pt idx="2">
                  <c:v>Vukovarsko-srijemska</c:v>
                </c:pt>
                <c:pt idx="3">
                  <c:v>Ličko-senjska</c:v>
                </c:pt>
                <c:pt idx="4">
                  <c:v>Zagrebačka</c:v>
                </c:pt>
                <c:pt idx="5">
                  <c:v>Virovitičko-podravska</c:v>
                </c:pt>
                <c:pt idx="6">
                  <c:v>Sisačko-moslavačka</c:v>
                </c:pt>
                <c:pt idx="7">
                  <c:v>Primorsko-goranska</c:v>
                </c:pt>
                <c:pt idx="8">
                  <c:v>Brodsko-posavska</c:v>
                </c:pt>
                <c:pt idx="9">
                  <c:v>Karlovačka</c:v>
                </c:pt>
                <c:pt idx="10">
                  <c:v>Zadarska</c:v>
                </c:pt>
                <c:pt idx="11">
                  <c:v>Koprivničko-križevačka</c:v>
                </c:pt>
                <c:pt idx="12">
                  <c:v>Splitsko-dalmatinska</c:v>
                </c:pt>
                <c:pt idx="13">
                  <c:v>Grad Zagreb</c:v>
                </c:pt>
                <c:pt idx="14">
                  <c:v>Varaždinska</c:v>
                </c:pt>
                <c:pt idx="15">
                  <c:v>Istarska</c:v>
                </c:pt>
                <c:pt idx="16">
                  <c:v>Požeško-slavonska</c:v>
                </c:pt>
                <c:pt idx="17">
                  <c:v>Međimurska</c:v>
                </c:pt>
                <c:pt idx="18">
                  <c:v>Krapinsko-zagorska</c:v>
                </c:pt>
                <c:pt idx="19">
                  <c:v>Šibensko-kninska</c:v>
                </c:pt>
                <c:pt idx="20">
                  <c:v>Dubrovačko-neretvanska</c:v>
                </c:pt>
              </c:strCache>
            </c:strRef>
          </c:cat>
          <c:val>
            <c:numRef>
              <c:f>'[Analiza PRR_24.1_31_01_2018_za prezentaciju.xlsx]List_OVO_2'!$D$3:$D$23</c:f>
              <c:numCache>
                <c:formatCode>General</c:formatCode>
                <c:ptCount val="21"/>
                <c:pt idx="9" formatCode="#,##0.00">
                  <c:v>169000</c:v>
                </c:pt>
                <c:pt idx="13" formatCode="#,##0.00">
                  <c:v>56694.75</c:v>
                </c:pt>
                <c:pt idx="18" formatCode="#,##0.00">
                  <c:v>25625</c:v>
                </c:pt>
                <c:pt idx="20" formatCode="#,##0.00">
                  <c:v>45000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4B9-4775-813E-ACC1745EECA8}"/>
            </c:ext>
          </c:extLst>
        </c:ser>
        <c:ser>
          <c:idx val="3"/>
          <c:order val="3"/>
          <c:tx>
            <c:strRef>
              <c:f>'[Analiza PRR_24.1_31_01_2018_za prezentaciju.xlsx]List_OVO_2'!$E$2</c:f>
              <c:strCache>
                <c:ptCount val="1"/>
                <c:pt idx="0">
                  <c:v>M04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r>
                      <a:rPr lang="en-US" sz="700" b="1"/>
                      <a:t>M4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'[Analiza PRR_24.1_31_01_2018_za prezentaciju.xlsx]List_OVO_2'!$A$3:$A$23</c:f>
              <c:strCache>
                <c:ptCount val="21"/>
                <c:pt idx="0">
                  <c:v>Osječko-baranjska</c:v>
                </c:pt>
                <c:pt idx="1">
                  <c:v>Bjelovarsko-bilogorska</c:v>
                </c:pt>
                <c:pt idx="2">
                  <c:v>Vukovarsko-srijemska</c:v>
                </c:pt>
                <c:pt idx="3">
                  <c:v>Ličko-senjska</c:v>
                </c:pt>
                <c:pt idx="4">
                  <c:v>Zagrebačka</c:v>
                </c:pt>
                <c:pt idx="5">
                  <c:v>Virovitičko-podravska</c:v>
                </c:pt>
                <c:pt idx="6">
                  <c:v>Sisačko-moslavačka</c:v>
                </c:pt>
                <c:pt idx="7">
                  <c:v>Primorsko-goranska</c:v>
                </c:pt>
                <c:pt idx="8">
                  <c:v>Brodsko-posavska</c:v>
                </c:pt>
                <c:pt idx="9">
                  <c:v>Karlovačka</c:v>
                </c:pt>
                <c:pt idx="10">
                  <c:v>Zadarska</c:v>
                </c:pt>
                <c:pt idx="11">
                  <c:v>Koprivničko-križevačka</c:v>
                </c:pt>
                <c:pt idx="12">
                  <c:v>Splitsko-dalmatinska</c:v>
                </c:pt>
                <c:pt idx="13">
                  <c:v>Grad Zagreb</c:v>
                </c:pt>
                <c:pt idx="14">
                  <c:v>Varaždinska</c:v>
                </c:pt>
                <c:pt idx="15">
                  <c:v>Istarska</c:v>
                </c:pt>
                <c:pt idx="16">
                  <c:v>Požeško-slavonska</c:v>
                </c:pt>
                <c:pt idx="17">
                  <c:v>Međimurska</c:v>
                </c:pt>
                <c:pt idx="18">
                  <c:v>Krapinsko-zagorska</c:v>
                </c:pt>
                <c:pt idx="19">
                  <c:v>Šibensko-kninska</c:v>
                </c:pt>
                <c:pt idx="20">
                  <c:v>Dubrovačko-neretvanska</c:v>
                </c:pt>
              </c:strCache>
            </c:strRef>
          </c:cat>
          <c:val>
            <c:numRef>
              <c:f>'[Analiza PRR_24.1_31_01_2018_za prezentaciju.xlsx]List_OVO_2'!$E$3:$E$23</c:f>
              <c:numCache>
                <c:formatCode>#,##0.00</c:formatCode>
                <c:ptCount val="21"/>
                <c:pt idx="0">
                  <c:v>302165831.17999995</c:v>
                </c:pt>
                <c:pt idx="1">
                  <c:v>197921206.52814001</c:v>
                </c:pt>
                <c:pt idx="2">
                  <c:v>102772702.02999999</c:v>
                </c:pt>
                <c:pt idx="3">
                  <c:v>16791400.359999999</c:v>
                </c:pt>
                <c:pt idx="4">
                  <c:v>208217237.1231584</c:v>
                </c:pt>
                <c:pt idx="5">
                  <c:v>84767114.682999998</c:v>
                </c:pt>
                <c:pt idx="6">
                  <c:v>70975914.211999997</c:v>
                </c:pt>
                <c:pt idx="7">
                  <c:v>15532922.58</c:v>
                </c:pt>
                <c:pt idx="8">
                  <c:v>54313355.679999992</c:v>
                </c:pt>
                <c:pt idx="9">
                  <c:v>95109247.88000001</c:v>
                </c:pt>
                <c:pt idx="10">
                  <c:v>40972832.949999996</c:v>
                </c:pt>
                <c:pt idx="11">
                  <c:v>50929568.971000001</c:v>
                </c:pt>
                <c:pt idx="12">
                  <c:v>34612563.582000002</c:v>
                </c:pt>
                <c:pt idx="13">
                  <c:v>28983990.7425</c:v>
                </c:pt>
                <c:pt idx="14">
                  <c:v>69987082.979999989</c:v>
                </c:pt>
                <c:pt idx="15">
                  <c:v>47943704.350000001</c:v>
                </c:pt>
                <c:pt idx="16">
                  <c:v>28292837.5</c:v>
                </c:pt>
                <c:pt idx="17">
                  <c:v>38048231.568999991</c:v>
                </c:pt>
                <c:pt idx="18">
                  <c:v>27836889.399999995</c:v>
                </c:pt>
                <c:pt idx="19">
                  <c:v>7434105.9910000004</c:v>
                </c:pt>
                <c:pt idx="20">
                  <c:v>21313223.650000002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74B9-4775-813E-ACC1745EECA8}"/>
            </c:ext>
          </c:extLst>
        </c:ser>
        <c:ser>
          <c:idx val="4"/>
          <c:order val="4"/>
          <c:tx>
            <c:strRef>
              <c:f>'[Analiza PRR_24.1_31_01_2018_za prezentaciju.xlsx]List_OVO_2'!$F$2</c:f>
              <c:strCache>
                <c:ptCount val="1"/>
                <c:pt idx="0">
                  <c:v>M05</c:v>
                </c:pt>
              </c:strCache>
            </c:strRef>
          </c:tx>
          <c:invertIfNegative val="0"/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700" b="1"/>
                      <a:t>M5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C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E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700" b="1"/>
                      <a:t>M5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0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700" b="1"/>
                      <a:t>M5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1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700" b="1"/>
                      <a:t>M5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2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3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4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5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6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7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8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2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9-74B9-4775-813E-ACC1745EECA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'[Analiza PRR_24.1_31_01_2018_za prezentaciju.xlsx]List_OVO_2'!$A$3:$A$23</c:f>
              <c:strCache>
                <c:ptCount val="21"/>
                <c:pt idx="0">
                  <c:v>Osječko-baranjska</c:v>
                </c:pt>
                <c:pt idx="1">
                  <c:v>Bjelovarsko-bilogorska</c:v>
                </c:pt>
                <c:pt idx="2">
                  <c:v>Vukovarsko-srijemska</c:v>
                </c:pt>
                <c:pt idx="3">
                  <c:v>Ličko-senjska</c:v>
                </c:pt>
                <c:pt idx="4">
                  <c:v>Zagrebačka</c:v>
                </c:pt>
                <c:pt idx="5">
                  <c:v>Virovitičko-podravska</c:v>
                </c:pt>
                <c:pt idx="6">
                  <c:v>Sisačko-moslavačka</c:v>
                </c:pt>
                <c:pt idx="7">
                  <c:v>Primorsko-goranska</c:v>
                </c:pt>
                <c:pt idx="8">
                  <c:v>Brodsko-posavska</c:v>
                </c:pt>
                <c:pt idx="9">
                  <c:v>Karlovačka</c:v>
                </c:pt>
                <c:pt idx="10">
                  <c:v>Zadarska</c:v>
                </c:pt>
                <c:pt idx="11">
                  <c:v>Koprivničko-križevačka</c:v>
                </c:pt>
                <c:pt idx="12">
                  <c:v>Splitsko-dalmatinska</c:v>
                </c:pt>
                <c:pt idx="13">
                  <c:v>Grad Zagreb</c:v>
                </c:pt>
                <c:pt idx="14">
                  <c:v>Varaždinska</c:v>
                </c:pt>
                <c:pt idx="15">
                  <c:v>Istarska</c:v>
                </c:pt>
                <c:pt idx="16">
                  <c:v>Požeško-slavonska</c:v>
                </c:pt>
                <c:pt idx="17">
                  <c:v>Međimurska</c:v>
                </c:pt>
                <c:pt idx="18">
                  <c:v>Krapinsko-zagorska</c:v>
                </c:pt>
                <c:pt idx="19">
                  <c:v>Šibensko-kninska</c:v>
                </c:pt>
                <c:pt idx="20">
                  <c:v>Dubrovačko-neretvanska</c:v>
                </c:pt>
              </c:strCache>
            </c:strRef>
          </c:cat>
          <c:val>
            <c:numRef>
              <c:f>'[Analiza PRR_24.1_31_01_2018_za prezentaciju.xlsx]List_OVO_2'!$F$3:$F$23</c:f>
              <c:numCache>
                <c:formatCode>#,##0.00</c:formatCode>
                <c:ptCount val="21"/>
                <c:pt idx="0">
                  <c:v>9133220.8900000006</c:v>
                </c:pt>
                <c:pt idx="1">
                  <c:v>866817.82</c:v>
                </c:pt>
                <c:pt idx="2">
                  <c:v>7339710.0500000007</c:v>
                </c:pt>
                <c:pt idx="3">
                  <c:v>134266029.29000002</c:v>
                </c:pt>
                <c:pt idx="5">
                  <c:v>2505168.4300000002</c:v>
                </c:pt>
                <c:pt idx="6">
                  <c:v>10343678.800000001</c:v>
                </c:pt>
                <c:pt idx="7">
                  <c:v>147486527.06</c:v>
                </c:pt>
                <c:pt idx="8">
                  <c:v>4715738.25</c:v>
                </c:pt>
                <c:pt idx="9">
                  <c:v>28937530.600000001</c:v>
                </c:pt>
                <c:pt idx="10">
                  <c:v>31765767.440000001</c:v>
                </c:pt>
                <c:pt idx="11">
                  <c:v>83100</c:v>
                </c:pt>
                <c:pt idx="12">
                  <c:v>6934029.0300000003</c:v>
                </c:pt>
                <c:pt idx="14">
                  <c:v>28641.599999999999</c:v>
                </c:pt>
                <c:pt idx="16">
                  <c:v>26258.17</c:v>
                </c:pt>
                <c:pt idx="17">
                  <c:v>70676.460000000006</c:v>
                </c:pt>
                <c:pt idx="19">
                  <c:v>483492.07</c:v>
                </c:pt>
                <c:pt idx="20">
                  <c:v>1121707.3100000003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A-74B9-4775-813E-ACC1745EECA8}"/>
            </c:ext>
          </c:extLst>
        </c:ser>
        <c:ser>
          <c:idx val="5"/>
          <c:order val="5"/>
          <c:tx>
            <c:strRef>
              <c:f>'[Analiza PRR_24.1_31_01_2018_za prezentaciju.xlsx]List_OVO_2'!$G$2</c:f>
              <c:strCache>
                <c:ptCount val="1"/>
                <c:pt idx="0">
                  <c:v>M06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700" b="1"/>
                      <a:t>M6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B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700" b="1"/>
                      <a:t>M6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C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700" b="1"/>
                      <a:t>M6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D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E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700" b="1"/>
                      <a:t>M6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F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0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700" b="1"/>
                      <a:t>M6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1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2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3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4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5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6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z="700" b="1"/>
                      <a:t>M6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7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8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9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A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B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C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D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E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2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F-74B9-4775-813E-ACC1745EECA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'[Analiza PRR_24.1_31_01_2018_za prezentaciju.xlsx]List_OVO_2'!$A$3:$A$23</c:f>
              <c:strCache>
                <c:ptCount val="21"/>
                <c:pt idx="0">
                  <c:v>Osječko-baranjska</c:v>
                </c:pt>
                <c:pt idx="1">
                  <c:v>Bjelovarsko-bilogorska</c:v>
                </c:pt>
                <c:pt idx="2">
                  <c:v>Vukovarsko-srijemska</c:v>
                </c:pt>
                <c:pt idx="3">
                  <c:v>Ličko-senjska</c:v>
                </c:pt>
                <c:pt idx="4">
                  <c:v>Zagrebačka</c:v>
                </c:pt>
                <c:pt idx="5">
                  <c:v>Virovitičko-podravska</c:v>
                </c:pt>
                <c:pt idx="6">
                  <c:v>Sisačko-moslavačka</c:v>
                </c:pt>
                <c:pt idx="7">
                  <c:v>Primorsko-goranska</c:v>
                </c:pt>
                <c:pt idx="8">
                  <c:v>Brodsko-posavska</c:v>
                </c:pt>
                <c:pt idx="9">
                  <c:v>Karlovačka</c:v>
                </c:pt>
                <c:pt idx="10">
                  <c:v>Zadarska</c:v>
                </c:pt>
                <c:pt idx="11">
                  <c:v>Koprivničko-križevačka</c:v>
                </c:pt>
                <c:pt idx="12">
                  <c:v>Splitsko-dalmatinska</c:v>
                </c:pt>
                <c:pt idx="13">
                  <c:v>Grad Zagreb</c:v>
                </c:pt>
                <c:pt idx="14">
                  <c:v>Varaždinska</c:v>
                </c:pt>
                <c:pt idx="15">
                  <c:v>Istarska</c:v>
                </c:pt>
                <c:pt idx="16">
                  <c:v>Požeško-slavonska</c:v>
                </c:pt>
                <c:pt idx="17">
                  <c:v>Međimurska</c:v>
                </c:pt>
                <c:pt idx="18">
                  <c:v>Krapinsko-zagorska</c:v>
                </c:pt>
                <c:pt idx="19">
                  <c:v>Šibensko-kninska</c:v>
                </c:pt>
                <c:pt idx="20">
                  <c:v>Dubrovačko-neretvanska</c:v>
                </c:pt>
              </c:strCache>
            </c:strRef>
          </c:cat>
          <c:val>
            <c:numRef>
              <c:f>'[Analiza PRR_24.1_31_01_2018_za prezentaciju.xlsx]List_OVO_2'!$G$3:$G$23</c:f>
              <c:numCache>
                <c:formatCode>#,##0.00</c:formatCode>
                <c:ptCount val="21"/>
                <c:pt idx="0">
                  <c:v>28829043.100000001</c:v>
                </c:pt>
                <c:pt idx="1">
                  <c:v>21666359.5</c:v>
                </c:pt>
                <c:pt idx="2">
                  <c:v>18161750.689999998</c:v>
                </c:pt>
                <c:pt idx="3">
                  <c:v>5586874.5</c:v>
                </c:pt>
                <c:pt idx="4">
                  <c:v>13192089</c:v>
                </c:pt>
                <c:pt idx="5">
                  <c:v>9620995.5</c:v>
                </c:pt>
                <c:pt idx="6">
                  <c:v>13355368.5</c:v>
                </c:pt>
                <c:pt idx="7">
                  <c:v>3340322.2800000003</c:v>
                </c:pt>
                <c:pt idx="8">
                  <c:v>6658367.5</c:v>
                </c:pt>
                <c:pt idx="9">
                  <c:v>13345165.050000001</c:v>
                </c:pt>
                <c:pt idx="10">
                  <c:v>8363029.5</c:v>
                </c:pt>
                <c:pt idx="11">
                  <c:v>10949143.5</c:v>
                </c:pt>
                <c:pt idx="12">
                  <c:v>16517404.560000001</c:v>
                </c:pt>
                <c:pt idx="13">
                  <c:v>2621446.5</c:v>
                </c:pt>
                <c:pt idx="14">
                  <c:v>7138626</c:v>
                </c:pt>
                <c:pt idx="15">
                  <c:v>6696021</c:v>
                </c:pt>
                <c:pt idx="16">
                  <c:v>10839932.5</c:v>
                </c:pt>
                <c:pt idx="17">
                  <c:v>6242663</c:v>
                </c:pt>
                <c:pt idx="18">
                  <c:v>3983752.5</c:v>
                </c:pt>
                <c:pt idx="19">
                  <c:v>4447239</c:v>
                </c:pt>
                <c:pt idx="20">
                  <c:v>9036956.5500000007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40-74B9-4775-813E-ACC1745EECA8}"/>
            </c:ext>
          </c:extLst>
        </c:ser>
        <c:ser>
          <c:idx val="6"/>
          <c:order val="6"/>
          <c:tx>
            <c:strRef>
              <c:f>'[Analiza PRR_24.1_31_01_2018_za prezentaciju.xlsx]List_OVO_2'!$H$2</c:f>
              <c:strCache>
                <c:ptCount val="1"/>
                <c:pt idx="0">
                  <c:v>M07</c:v>
                </c:pt>
              </c:strCache>
            </c:strRef>
          </c:tx>
          <c:invertIfNegative val="0"/>
          <c:cat>
            <c:strRef>
              <c:f>'[Analiza PRR_24.1_31_01_2018_za prezentaciju.xlsx]List_OVO_2'!$A$3:$A$23</c:f>
              <c:strCache>
                <c:ptCount val="21"/>
                <c:pt idx="0">
                  <c:v>Osječko-baranjska</c:v>
                </c:pt>
                <c:pt idx="1">
                  <c:v>Bjelovarsko-bilogorska</c:v>
                </c:pt>
                <c:pt idx="2">
                  <c:v>Vukovarsko-srijemska</c:v>
                </c:pt>
                <c:pt idx="3">
                  <c:v>Ličko-senjska</c:v>
                </c:pt>
                <c:pt idx="4">
                  <c:v>Zagrebačka</c:v>
                </c:pt>
                <c:pt idx="5">
                  <c:v>Virovitičko-podravska</c:v>
                </c:pt>
                <c:pt idx="6">
                  <c:v>Sisačko-moslavačka</c:v>
                </c:pt>
                <c:pt idx="7">
                  <c:v>Primorsko-goranska</c:v>
                </c:pt>
                <c:pt idx="8">
                  <c:v>Brodsko-posavska</c:v>
                </c:pt>
                <c:pt idx="9">
                  <c:v>Karlovačka</c:v>
                </c:pt>
                <c:pt idx="10">
                  <c:v>Zadarska</c:v>
                </c:pt>
                <c:pt idx="11">
                  <c:v>Koprivničko-križevačka</c:v>
                </c:pt>
                <c:pt idx="12">
                  <c:v>Splitsko-dalmatinska</c:v>
                </c:pt>
                <c:pt idx="13">
                  <c:v>Grad Zagreb</c:v>
                </c:pt>
                <c:pt idx="14">
                  <c:v>Varaždinska</c:v>
                </c:pt>
                <c:pt idx="15">
                  <c:v>Istarska</c:v>
                </c:pt>
                <c:pt idx="16">
                  <c:v>Požeško-slavonska</c:v>
                </c:pt>
                <c:pt idx="17">
                  <c:v>Međimurska</c:v>
                </c:pt>
                <c:pt idx="18">
                  <c:v>Krapinsko-zagorska</c:v>
                </c:pt>
                <c:pt idx="19">
                  <c:v>Šibensko-kninska</c:v>
                </c:pt>
                <c:pt idx="20">
                  <c:v>Dubrovačko-neretvanska</c:v>
                </c:pt>
              </c:strCache>
            </c:strRef>
          </c:cat>
          <c:val>
            <c:numRef>
              <c:f>'[Analiza PRR_24.1_31_01_2018_za prezentaciju.xlsx]List_OVO_2'!$H$3:$H$23</c:f>
              <c:numCache>
                <c:formatCode>#,##0.00</c:formatCode>
                <c:ptCount val="21"/>
                <c:pt idx="0">
                  <c:v>1524005</c:v>
                </c:pt>
                <c:pt idx="1">
                  <c:v>716000</c:v>
                </c:pt>
                <c:pt idx="2">
                  <c:v>1305491.95</c:v>
                </c:pt>
                <c:pt idx="3">
                  <c:v>266395</c:v>
                </c:pt>
                <c:pt idx="4">
                  <c:v>794550</c:v>
                </c:pt>
                <c:pt idx="5">
                  <c:v>576250</c:v>
                </c:pt>
                <c:pt idx="6">
                  <c:v>418250</c:v>
                </c:pt>
                <c:pt idx="7">
                  <c:v>1452437.5</c:v>
                </c:pt>
                <c:pt idx="8">
                  <c:v>1203500</c:v>
                </c:pt>
                <c:pt idx="9">
                  <c:v>1125960.3</c:v>
                </c:pt>
                <c:pt idx="10">
                  <c:v>858450</c:v>
                </c:pt>
                <c:pt idx="11">
                  <c:v>1016562.5</c:v>
                </c:pt>
                <c:pt idx="12">
                  <c:v>2303862.54</c:v>
                </c:pt>
                <c:pt idx="14">
                  <c:v>957000</c:v>
                </c:pt>
                <c:pt idx="15">
                  <c:v>2054762.5</c:v>
                </c:pt>
                <c:pt idx="16">
                  <c:v>432379</c:v>
                </c:pt>
                <c:pt idx="17">
                  <c:v>951500</c:v>
                </c:pt>
                <c:pt idx="18">
                  <c:v>998125</c:v>
                </c:pt>
                <c:pt idx="19">
                  <c:v>779125</c:v>
                </c:pt>
                <c:pt idx="20">
                  <c:v>904000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41-74B9-4775-813E-ACC1745EECA8}"/>
            </c:ext>
          </c:extLst>
        </c:ser>
        <c:ser>
          <c:idx val="7"/>
          <c:order val="7"/>
          <c:tx>
            <c:strRef>
              <c:f>'[Analiza PRR_24.1_31_01_2018_za prezentaciju.xlsx]List_OVO_2'!$I$2</c:f>
              <c:strCache>
                <c:ptCount val="1"/>
                <c:pt idx="0">
                  <c:v>M08</c:v>
                </c:pt>
              </c:strCache>
            </c:strRef>
          </c:tx>
          <c:invertIfNegative val="0"/>
          <c:cat>
            <c:strRef>
              <c:f>'[Analiza PRR_24.1_31_01_2018_za prezentaciju.xlsx]List_OVO_2'!$A$3:$A$23</c:f>
              <c:strCache>
                <c:ptCount val="21"/>
                <c:pt idx="0">
                  <c:v>Osječko-baranjska</c:v>
                </c:pt>
                <c:pt idx="1">
                  <c:v>Bjelovarsko-bilogorska</c:v>
                </c:pt>
                <c:pt idx="2">
                  <c:v>Vukovarsko-srijemska</c:v>
                </c:pt>
                <c:pt idx="3">
                  <c:v>Ličko-senjska</c:v>
                </c:pt>
                <c:pt idx="4">
                  <c:v>Zagrebačka</c:v>
                </c:pt>
                <c:pt idx="5">
                  <c:v>Virovitičko-podravska</c:v>
                </c:pt>
                <c:pt idx="6">
                  <c:v>Sisačko-moslavačka</c:v>
                </c:pt>
                <c:pt idx="7">
                  <c:v>Primorsko-goranska</c:v>
                </c:pt>
                <c:pt idx="8">
                  <c:v>Brodsko-posavska</c:v>
                </c:pt>
                <c:pt idx="9">
                  <c:v>Karlovačka</c:v>
                </c:pt>
                <c:pt idx="10">
                  <c:v>Zadarska</c:v>
                </c:pt>
                <c:pt idx="11">
                  <c:v>Koprivničko-križevačka</c:v>
                </c:pt>
                <c:pt idx="12">
                  <c:v>Splitsko-dalmatinska</c:v>
                </c:pt>
                <c:pt idx="13">
                  <c:v>Grad Zagreb</c:v>
                </c:pt>
                <c:pt idx="14">
                  <c:v>Varaždinska</c:v>
                </c:pt>
                <c:pt idx="15">
                  <c:v>Istarska</c:v>
                </c:pt>
                <c:pt idx="16">
                  <c:v>Požeško-slavonska</c:v>
                </c:pt>
                <c:pt idx="17">
                  <c:v>Međimurska</c:v>
                </c:pt>
                <c:pt idx="18">
                  <c:v>Krapinsko-zagorska</c:v>
                </c:pt>
                <c:pt idx="19">
                  <c:v>Šibensko-kninska</c:v>
                </c:pt>
                <c:pt idx="20">
                  <c:v>Dubrovačko-neretvanska</c:v>
                </c:pt>
              </c:strCache>
            </c:strRef>
          </c:cat>
          <c:val>
            <c:numRef>
              <c:f>'[Analiza PRR_24.1_31_01_2018_za prezentaciju.xlsx]List_OVO_2'!$I$3:$I$23</c:f>
              <c:numCache>
                <c:formatCode>General</c:formatCode>
                <c:ptCount val="21"/>
                <c:pt idx="0" formatCode="#,##0.00">
                  <c:v>3149463.95</c:v>
                </c:pt>
                <c:pt idx="6" formatCode="#,##0.00">
                  <c:v>147393.54999999999</c:v>
                </c:pt>
                <c:pt idx="9" formatCode="#,##0.00">
                  <c:v>525737.42999999993</c:v>
                </c:pt>
                <c:pt idx="13" formatCode="#,##0.00">
                  <c:v>12625157.710000003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42-74B9-4775-813E-ACC1745EECA8}"/>
            </c:ext>
          </c:extLst>
        </c:ser>
        <c:ser>
          <c:idx val="8"/>
          <c:order val="8"/>
          <c:tx>
            <c:strRef>
              <c:f>'[Analiza PRR_24.1_31_01_2018_za prezentaciju.xlsx]List_OVO_2'!$J$2</c:f>
              <c:strCache>
                <c:ptCount val="1"/>
                <c:pt idx="0">
                  <c:v>M10</c:v>
                </c:pt>
              </c:strCache>
            </c:strRef>
          </c:tx>
          <c:invertIfNegative val="0"/>
          <c:cat>
            <c:strRef>
              <c:f>'[Analiza PRR_24.1_31_01_2018_za prezentaciju.xlsx]List_OVO_2'!$A$3:$A$23</c:f>
              <c:strCache>
                <c:ptCount val="21"/>
                <c:pt idx="0">
                  <c:v>Osječko-baranjska</c:v>
                </c:pt>
                <c:pt idx="1">
                  <c:v>Bjelovarsko-bilogorska</c:v>
                </c:pt>
                <c:pt idx="2">
                  <c:v>Vukovarsko-srijemska</c:v>
                </c:pt>
                <c:pt idx="3">
                  <c:v>Ličko-senjska</c:v>
                </c:pt>
                <c:pt idx="4">
                  <c:v>Zagrebačka</c:v>
                </c:pt>
                <c:pt idx="5">
                  <c:v>Virovitičko-podravska</c:v>
                </c:pt>
                <c:pt idx="6">
                  <c:v>Sisačko-moslavačka</c:v>
                </c:pt>
                <c:pt idx="7">
                  <c:v>Primorsko-goranska</c:v>
                </c:pt>
                <c:pt idx="8">
                  <c:v>Brodsko-posavska</c:v>
                </c:pt>
                <c:pt idx="9">
                  <c:v>Karlovačka</c:v>
                </c:pt>
                <c:pt idx="10">
                  <c:v>Zadarska</c:v>
                </c:pt>
                <c:pt idx="11">
                  <c:v>Koprivničko-križevačka</c:v>
                </c:pt>
                <c:pt idx="12">
                  <c:v>Splitsko-dalmatinska</c:v>
                </c:pt>
                <c:pt idx="13">
                  <c:v>Grad Zagreb</c:v>
                </c:pt>
                <c:pt idx="14">
                  <c:v>Varaždinska</c:v>
                </c:pt>
                <c:pt idx="15">
                  <c:v>Istarska</c:v>
                </c:pt>
                <c:pt idx="16">
                  <c:v>Požeško-slavonska</c:v>
                </c:pt>
                <c:pt idx="17">
                  <c:v>Međimurska</c:v>
                </c:pt>
                <c:pt idx="18">
                  <c:v>Krapinsko-zagorska</c:v>
                </c:pt>
                <c:pt idx="19">
                  <c:v>Šibensko-kninska</c:v>
                </c:pt>
                <c:pt idx="20">
                  <c:v>Dubrovačko-neretvanska</c:v>
                </c:pt>
              </c:strCache>
            </c:strRef>
          </c:cat>
          <c:val>
            <c:numRef>
              <c:f>'[Analiza PRR_24.1_31_01_2018_za prezentaciju.xlsx]List_OVO_2'!$J$3:$J$23</c:f>
              <c:numCache>
                <c:formatCode>#,##0.00</c:formatCode>
                <c:ptCount val="21"/>
                <c:pt idx="0">
                  <c:v>1868938.58</c:v>
                </c:pt>
                <c:pt idx="1">
                  <c:v>1140022.69</c:v>
                </c:pt>
                <c:pt idx="2">
                  <c:v>1800218.23</c:v>
                </c:pt>
                <c:pt idx="3">
                  <c:v>7026255.6600000001</c:v>
                </c:pt>
                <c:pt idx="4">
                  <c:v>1880650.75</c:v>
                </c:pt>
                <c:pt idx="5">
                  <c:v>679528.54</c:v>
                </c:pt>
                <c:pt idx="6">
                  <c:v>6419156.2799999993</c:v>
                </c:pt>
                <c:pt idx="7">
                  <c:v>2932869.73</c:v>
                </c:pt>
                <c:pt idx="8">
                  <c:v>2045829.7399999998</c:v>
                </c:pt>
                <c:pt idx="9">
                  <c:v>646025.13</c:v>
                </c:pt>
                <c:pt idx="10">
                  <c:v>3772153.27</c:v>
                </c:pt>
                <c:pt idx="11">
                  <c:v>751260.15</c:v>
                </c:pt>
                <c:pt idx="12">
                  <c:v>2908589.2199999997</c:v>
                </c:pt>
                <c:pt idx="13">
                  <c:v>450478.20000000007</c:v>
                </c:pt>
                <c:pt idx="14">
                  <c:v>448985.63</c:v>
                </c:pt>
                <c:pt idx="15">
                  <c:v>4030713.4999999995</c:v>
                </c:pt>
                <c:pt idx="16">
                  <c:v>542813.42000000004</c:v>
                </c:pt>
                <c:pt idx="17">
                  <c:v>159459.10999999999</c:v>
                </c:pt>
                <c:pt idx="18">
                  <c:v>674501.01</c:v>
                </c:pt>
                <c:pt idx="19">
                  <c:v>4136836.33</c:v>
                </c:pt>
                <c:pt idx="20">
                  <c:v>1722956.9800000002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43-74B9-4775-813E-ACC1745EECA8}"/>
            </c:ext>
          </c:extLst>
        </c:ser>
        <c:ser>
          <c:idx val="9"/>
          <c:order val="9"/>
          <c:tx>
            <c:strRef>
              <c:f>'[Analiza PRR_24.1_31_01_2018_za prezentaciju.xlsx]List_OVO_2'!$K$2</c:f>
              <c:strCache>
                <c:ptCount val="1"/>
                <c:pt idx="0">
                  <c:v>M11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700" b="1"/>
                      <a:t>M11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44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700" b="1"/>
                      <a:t>M11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45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46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700" b="1"/>
                      <a:t>M11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47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48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700" b="1"/>
                      <a:t>M11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49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700" b="1"/>
                      <a:t>M11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4A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700" b="1"/>
                      <a:t>M11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4B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700" b="1"/>
                      <a:t>M11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4C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4D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4E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4F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50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z="700" b="1"/>
                      <a:t>M11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51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52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53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54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55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56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57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2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58-74B9-4775-813E-ACC1745EECA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'[Analiza PRR_24.1_31_01_2018_za prezentaciju.xlsx]List_OVO_2'!$A$3:$A$23</c:f>
              <c:strCache>
                <c:ptCount val="21"/>
                <c:pt idx="0">
                  <c:v>Osječko-baranjska</c:v>
                </c:pt>
                <c:pt idx="1">
                  <c:v>Bjelovarsko-bilogorska</c:v>
                </c:pt>
                <c:pt idx="2">
                  <c:v>Vukovarsko-srijemska</c:v>
                </c:pt>
                <c:pt idx="3">
                  <c:v>Ličko-senjska</c:v>
                </c:pt>
                <c:pt idx="4">
                  <c:v>Zagrebačka</c:v>
                </c:pt>
                <c:pt idx="5">
                  <c:v>Virovitičko-podravska</c:v>
                </c:pt>
                <c:pt idx="6">
                  <c:v>Sisačko-moslavačka</c:v>
                </c:pt>
                <c:pt idx="7">
                  <c:v>Primorsko-goranska</c:v>
                </c:pt>
                <c:pt idx="8">
                  <c:v>Brodsko-posavska</c:v>
                </c:pt>
                <c:pt idx="9">
                  <c:v>Karlovačka</c:v>
                </c:pt>
                <c:pt idx="10">
                  <c:v>Zadarska</c:v>
                </c:pt>
                <c:pt idx="11">
                  <c:v>Koprivničko-križevačka</c:v>
                </c:pt>
                <c:pt idx="12">
                  <c:v>Splitsko-dalmatinska</c:v>
                </c:pt>
                <c:pt idx="13">
                  <c:v>Grad Zagreb</c:v>
                </c:pt>
                <c:pt idx="14">
                  <c:v>Varaždinska</c:v>
                </c:pt>
                <c:pt idx="15">
                  <c:v>Istarska</c:v>
                </c:pt>
                <c:pt idx="16">
                  <c:v>Požeško-slavonska</c:v>
                </c:pt>
                <c:pt idx="17">
                  <c:v>Međimurska</c:v>
                </c:pt>
                <c:pt idx="18">
                  <c:v>Krapinsko-zagorska</c:v>
                </c:pt>
                <c:pt idx="19">
                  <c:v>Šibensko-kninska</c:v>
                </c:pt>
                <c:pt idx="20">
                  <c:v>Dubrovačko-neretvanska</c:v>
                </c:pt>
              </c:strCache>
            </c:strRef>
          </c:cat>
          <c:val>
            <c:numRef>
              <c:f>'[Analiza PRR_24.1_31_01_2018_za prezentaciju.xlsx]List_OVO_2'!$K$3:$K$23</c:f>
              <c:numCache>
                <c:formatCode>#,##0.00</c:formatCode>
                <c:ptCount val="21"/>
                <c:pt idx="0">
                  <c:v>85986235.020000011</c:v>
                </c:pt>
                <c:pt idx="1">
                  <c:v>17945008.27</c:v>
                </c:pt>
                <c:pt idx="2">
                  <c:v>14317860.43</c:v>
                </c:pt>
                <c:pt idx="3">
                  <c:v>26257949.579999998</c:v>
                </c:pt>
                <c:pt idx="4">
                  <c:v>8127627.5700000003</c:v>
                </c:pt>
                <c:pt idx="5">
                  <c:v>38085072.329999998</c:v>
                </c:pt>
                <c:pt idx="6">
                  <c:v>28002287.259999998</c:v>
                </c:pt>
                <c:pt idx="7">
                  <c:v>18170214.27</c:v>
                </c:pt>
                <c:pt idx="8">
                  <c:v>25311082.550000001</c:v>
                </c:pt>
                <c:pt idx="9">
                  <c:v>13837985.08</c:v>
                </c:pt>
                <c:pt idx="10">
                  <c:v>15598208.140000001</c:v>
                </c:pt>
                <c:pt idx="11">
                  <c:v>2923473.58</c:v>
                </c:pt>
                <c:pt idx="12">
                  <c:v>17404899.300000001</c:v>
                </c:pt>
                <c:pt idx="13">
                  <c:v>23562122.800000001</c:v>
                </c:pt>
                <c:pt idx="14">
                  <c:v>1911984.5599999998</c:v>
                </c:pt>
                <c:pt idx="15">
                  <c:v>8584097.9399999995</c:v>
                </c:pt>
                <c:pt idx="16">
                  <c:v>13729783.529999999</c:v>
                </c:pt>
                <c:pt idx="17">
                  <c:v>5578135.2699999996</c:v>
                </c:pt>
                <c:pt idx="18">
                  <c:v>618221.37</c:v>
                </c:pt>
                <c:pt idx="19">
                  <c:v>6689259.3700000001</c:v>
                </c:pt>
                <c:pt idx="20">
                  <c:v>3319042.7600000002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59-74B9-4775-813E-ACC1745EECA8}"/>
            </c:ext>
          </c:extLst>
        </c:ser>
        <c:ser>
          <c:idx val="10"/>
          <c:order val="10"/>
          <c:tx>
            <c:strRef>
              <c:f>'[Analiza PRR_24.1_31_01_2018_za prezentaciju.xlsx]List_OVO_2'!$L$2</c:f>
              <c:strCache>
                <c:ptCount val="1"/>
                <c:pt idx="0">
                  <c:v>M13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700" b="1"/>
                      <a:t>M13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5A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700" b="1"/>
                      <a:t>M13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5B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700" b="1"/>
                      <a:t>M13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5C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700" b="1"/>
                      <a:t>M13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5D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5E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700" b="1"/>
                      <a:t>M13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5F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700" b="1"/>
                      <a:t>M13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60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61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700" b="1"/>
                      <a:t>M13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62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700" b="1"/>
                      <a:t>M13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63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700" b="1"/>
                      <a:t>M13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64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65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pPr>
                      <a:defRPr sz="700" b="1"/>
                    </a:pPr>
                    <a:r>
                      <a:rPr lang="en-US" sz="700"/>
                      <a:t>M13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66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67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68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z="700" b="1"/>
                      <a:t>M13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69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sz="700" b="1"/>
                      <a:t>M13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6A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6B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 sz="700" b="1"/>
                      <a:t>M13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6C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z="700" b="1"/>
                      <a:t>M13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6D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6E-74B9-4775-813E-ACC1745EECA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'[Analiza PRR_24.1_31_01_2018_za prezentaciju.xlsx]List_OVO_2'!$A$3:$A$23</c:f>
              <c:strCache>
                <c:ptCount val="21"/>
                <c:pt idx="0">
                  <c:v>Osječko-baranjska</c:v>
                </c:pt>
                <c:pt idx="1">
                  <c:v>Bjelovarsko-bilogorska</c:v>
                </c:pt>
                <c:pt idx="2">
                  <c:v>Vukovarsko-srijemska</c:v>
                </c:pt>
                <c:pt idx="3">
                  <c:v>Ličko-senjska</c:v>
                </c:pt>
                <c:pt idx="4">
                  <c:v>Zagrebačka</c:v>
                </c:pt>
                <c:pt idx="5">
                  <c:v>Virovitičko-podravska</c:v>
                </c:pt>
                <c:pt idx="6">
                  <c:v>Sisačko-moslavačka</c:v>
                </c:pt>
                <c:pt idx="7">
                  <c:v>Primorsko-goranska</c:v>
                </c:pt>
                <c:pt idx="8">
                  <c:v>Brodsko-posavska</c:v>
                </c:pt>
                <c:pt idx="9">
                  <c:v>Karlovačka</c:v>
                </c:pt>
                <c:pt idx="10">
                  <c:v>Zadarska</c:v>
                </c:pt>
                <c:pt idx="11">
                  <c:v>Koprivničko-križevačka</c:v>
                </c:pt>
                <c:pt idx="12">
                  <c:v>Splitsko-dalmatinska</c:v>
                </c:pt>
                <c:pt idx="13">
                  <c:v>Grad Zagreb</c:v>
                </c:pt>
                <c:pt idx="14">
                  <c:v>Varaždinska</c:v>
                </c:pt>
                <c:pt idx="15">
                  <c:v>Istarska</c:v>
                </c:pt>
                <c:pt idx="16">
                  <c:v>Požeško-slavonska</c:v>
                </c:pt>
                <c:pt idx="17">
                  <c:v>Međimurska</c:v>
                </c:pt>
                <c:pt idx="18">
                  <c:v>Krapinsko-zagorska</c:v>
                </c:pt>
                <c:pt idx="19">
                  <c:v>Šibensko-kninska</c:v>
                </c:pt>
                <c:pt idx="20">
                  <c:v>Dubrovačko-neretvanska</c:v>
                </c:pt>
              </c:strCache>
            </c:strRef>
          </c:cat>
          <c:val>
            <c:numRef>
              <c:f>'[Analiza PRR_24.1_31_01_2018_za prezentaciju.xlsx]List_OVO_2'!$L$3:$L$23</c:f>
              <c:numCache>
                <c:formatCode>#,##0.00</c:formatCode>
                <c:ptCount val="21"/>
                <c:pt idx="0">
                  <c:v>56172217.560000002</c:v>
                </c:pt>
                <c:pt idx="1">
                  <c:v>34165627.509999998</c:v>
                </c:pt>
                <c:pt idx="2">
                  <c:v>43383487.560000002</c:v>
                </c:pt>
                <c:pt idx="3">
                  <c:v>96405007.829999998</c:v>
                </c:pt>
                <c:pt idx="4">
                  <c:v>12038777.029999999</c:v>
                </c:pt>
                <c:pt idx="5">
                  <c:v>66041599.550000004</c:v>
                </c:pt>
                <c:pt idx="6">
                  <c:v>77725615.969999999</c:v>
                </c:pt>
                <c:pt idx="7">
                  <c:v>18221138.09</c:v>
                </c:pt>
                <c:pt idx="8">
                  <c:v>58220635.920000002</c:v>
                </c:pt>
                <c:pt idx="9">
                  <c:v>39872760.089999996</c:v>
                </c:pt>
                <c:pt idx="10">
                  <c:v>38153436.620000005</c:v>
                </c:pt>
                <c:pt idx="11">
                  <c:v>15826560.459999999</c:v>
                </c:pt>
                <c:pt idx="12">
                  <c:v>22137122.280000001</c:v>
                </c:pt>
                <c:pt idx="13">
                  <c:v>18354837.23</c:v>
                </c:pt>
                <c:pt idx="14">
                  <c:v>18649993.52</c:v>
                </c:pt>
                <c:pt idx="15">
                  <c:v>24717784.199999999</c:v>
                </c:pt>
                <c:pt idx="16">
                  <c:v>22064108.41</c:v>
                </c:pt>
                <c:pt idx="17">
                  <c:v>4325669.8600000003</c:v>
                </c:pt>
                <c:pt idx="18">
                  <c:v>23821350.520000003</c:v>
                </c:pt>
                <c:pt idx="19">
                  <c:v>22158261.800000001</c:v>
                </c:pt>
                <c:pt idx="20">
                  <c:v>5438294.29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6F-74B9-4775-813E-ACC1745EECA8}"/>
            </c:ext>
          </c:extLst>
        </c:ser>
        <c:ser>
          <c:idx val="11"/>
          <c:order val="11"/>
          <c:tx>
            <c:strRef>
              <c:f>'[Analiza PRR_24.1_31_01_2018_za prezentaciju.xlsx]List_OVO_2'!$M$2</c:f>
              <c:strCache>
                <c:ptCount val="1"/>
                <c:pt idx="0">
                  <c:v>M17</c:v>
                </c:pt>
              </c:strCache>
            </c:strRef>
          </c:tx>
          <c:invertIfNegative val="0"/>
          <c:cat>
            <c:strRef>
              <c:f>'[Analiza PRR_24.1_31_01_2018_za prezentaciju.xlsx]List_OVO_2'!$A$3:$A$23</c:f>
              <c:strCache>
                <c:ptCount val="21"/>
                <c:pt idx="0">
                  <c:v>Osječko-baranjska</c:v>
                </c:pt>
                <c:pt idx="1">
                  <c:v>Bjelovarsko-bilogorska</c:v>
                </c:pt>
                <c:pt idx="2">
                  <c:v>Vukovarsko-srijemska</c:v>
                </c:pt>
                <c:pt idx="3">
                  <c:v>Ličko-senjska</c:v>
                </c:pt>
                <c:pt idx="4">
                  <c:v>Zagrebačka</c:v>
                </c:pt>
                <c:pt idx="5">
                  <c:v>Virovitičko-podravska</c:v>
                </c:pt>
                <c:pt idx="6">
                  <c:v>Sisačko-moslavačka</c:v>
                </c:pt>
                <c:pt idx="7">
                  <c:v>Primorsko-goranska</c:v>
                </c:pt>
                <c:pt idx="8">
                  <c:v>Brodsko-posavska</c:v>
                </c:pt>
                <c:pt idx="9">
                  <c:v>Karlovačka</c:v>
                </c:pt>
                <c:pt idx="10">
                  <c:v>Zadarska</c:v>
                </c:pt>
                <c:pt idx="11">
                  <c:v>Koprivničko-križevačka</c:v>
                </c:pt>
                <c:pt idx="12">
                  <c:v>Splitsko-dalmatinska</c:v>
                </c:pt>
                <c:pt idx="13">
                  <c:v>Grad Zagreb</c:v>
                </c:pt>
                <c:pt idx="14">
                  <c:v>Varaždinska</c:v>
                </c:pt>
                <c:pt idx="15">
                  <c:v>Istarska</c:v>
                </c:pt>
                <c:pt idx="16">
                  <c:v>Požeško-slavonska</c:v>
                </c:pt>
                <c:pt idx="17">
                  <c:v>Međimurska</c:v>
                </c:pt>
                <c:pt idx="18">
                  <c:v>Krapinsko-zagorska</c:v>
                </c:pt>
                <c:pt idx="19">
                  <c:v>Šibensko-kninska</c:v>
                </c:pt>
                <c:pt idx="20">
                  <c:v>Dubrovačko-neretvanska</c:v>
                </c:pt>
              </c:strCache>
            </c:strRef>
          </c:cat>
          <c:val>
            <c:numRef>
              <c:f>'[Analiza PRR_24.1_31_01_2018_za prezentaciju.xlsx]List_OVO_2'!$M$3:$M$23</c:f>
              <c:numCache>
                <c:formatCode>#,##0.00</c:formatCode>
                <c:ptCount val="21"/>
                <c:pt idx="0">
                  <c:v>8849148.4700000063</c:v>
                </c:pt>
                <c:pt idx="1">
                  <c:v>80547.130000000034</c:v>
                </c:pt>
                <c:pt idx="2">
                  <c:v>3890324.5000000005</c:v>
                </c:pt>
                <c:pt idx="4">
                  <c:v>701843</c:v>
                </c:pt>
                <c:pt idx="5">
                  <c:v>5079154.6999999965</c:v>
                </c:pt>
                <c:pt idx="6">
                  <c:v>190834.47</c:v>
                </c:pt>
                <c:pt idx="7">
                  <c:v>88953.77</c:v>
                </c:pt>
                <c:pt idx="8">
                  <c:v>1140369.9199999999</c:v>
                </c:pt>
                <c:pt idx="9">
                  <c:v>25387.73</c:v>
                </c:pt>
                <c:pt idx="10">
                  <c:v>252093.72</c:v>
                </c:pt>
                <c:pt idx="11">
                  <c:v>969260.75</c:v>
                </c:pt>
                <c:pt idx="12">
                  <c:v>1679.9099999999999</c:v>
                </c:pt>
                <c:pt idx="13">
                  <c:v>1282349.3599999999</c:v>
                </c:pt>
                <c:pt idx="14">
                  <c:v>1174617.8400000001</c:v>
                </c:pt>
                <c:pt idx="15">
                  <c:v>1208483.1999999997</c:v>
                </c:pt>
                <c:pt idx="16">
                  <c:v>2067554.6999999986</c:v>
                </c:pt>
                <c:pt idx="17">
                  <c:v>889512.45999999985</c:v>
                </c:pt>
                <c:pt idx="18">
                  <c:v>18273.740000000002</c:v>
                </c:pt>
                <c:pt idx="20">
                  <c:v>78084.150000000023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70-74B9-4775-813E-ACC1745EECA8}"/>
            </c:ext>
          </c:extLst>
        </c:ser>
        <c:ser>
          <c:idx val="12"/>
          <c:order val="12"/>
          <c:tx>
            <c:strRef>
              <c:f>'[Analiza PRR_24.1_31_01_2018_za prezentaciju.xlsx]List_OVO_2'!$N$2</c:f>
              <c:strCache>
                <c:ptCount val="1"/>
                <c:pt idx="0">
                  <c:v>M18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700" b="1"/>
                      <a:t>M18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71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700" b="1"/>
                      <a:t>M18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72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700" b="1"/>
                      <a:t>M18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73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700" b="1"/>
                      <a:t>M18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74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700" b="1"/>
                      <a:t>M18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75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700" b="1"/>
                      <a:t>M18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76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700" b="1"/>
                      <a:t>M18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77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78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700" b="1"/>
                      <a:t>M18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79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700" b="1"/>
                      <a:t>M18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7A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7B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z="700" b="1"/>
                      <a:t>M18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7C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7D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7E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z="700" b="1"/>
                      <a:t>M18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7F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80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sz="700" b="1"/>
                      <a:t>M18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81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z="700" b="1"/>
                      <a:t>M18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82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83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84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2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85-74B9-4775-813E-ACC1745EECA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'[Analiza PRR_24.1_31_01_2018_za prezentaciju.xlsx]List_OVO_2'!$A$3:$A$23</c:f>
              <c:strCache>
                <c:ptCount val="21"/>
                <c:pt idx="0">
                  <c:v>Osječko-baranjska</c:v>
                </c:pt>
                <c:pt idx="1">
                  <c:v>Bjelovarsko-bilogorska</c:v>
                </c:pt>
                <c:pt idx="2">
                  <c:v>Vukovarsko-srijemska</c:v>
                </c:pt>
                <c:pt idx="3">
                  <c:v>Ličko-senjska</c:v>
                </c:pt>
                <c:pt idx="4">
                  <c:v>Zagrebačka</c:v>
                </c:pt>
                <c:pt idx="5">
                  <c:v>Virovitičko-podravska</c:v>
                </c:pt>
                <c:pt idx="6">
                  <c:v>Sisačko-moslavačka</c:v>
                </c:pt>
                <c:pt idx="7">
                  <c:v>Primorsko-goranska</c:v>
                </c:pt>
                <c:pt idx="8">
                  <c:v>Brodsko-posavska</c:v>
                </c:pt>
                <c:pt idx="9">
                  <c:v>Karlovačka</c:v>
                </c:pt>
                <c:pt idx="10">
                  <c:v>Zadarska</c:v>
                </c:pt>
                <c:pt idx="11">
                  <c:v>Koprivničko-križevačka</c:v>
                </c:pt>
                <c:pt idx="12">
                  <c:v>Splitsko-dalmatinska</c:v>
                </c:pt>
                <c:pt idx="13">
                  <c:v>Grad Zagreb</c:v>
                </c:pt>
                <c:pt idx="14">
                  <c:v>Varaždinska</c:v>
                </c:pt>
                <c:pt idx="15">
                  <c:v>Istarska</c:v>
                </c:pt>
                <c:pt idx="16">
                  <c:v>Požeško-slavonska</c:v>
                </c:pt>
                <c:pt idx="17">
                  <c:v>Međimurska</c:v>
                </c:pt>
                <c:pt idx="18">
                  <c:v>Krapinsko-zagorska</c:v>
                </c:pt>
                <c:pt idx="19">
                  <c:v>Šibensko-kninska</c:v>
                </c:pt>
                <c:pt idx="20">
                  <c:v>Dubrovačko-neretvanska</c:v>
                </c:pt>
              </c:strCache>
            </c:strRef>
          </c:cat>
          <c:val>
            <c:numRef>
              <c:f>'[Analiza PRR_24.1_31_01_2018_za prezentaciju.xlsx]List_OVO_2'!$N$3:$N$23</c:f>
              <c:numCache>
                <c:formatCode>#,##0.00</c:formatCode>
                <c:ptCount val="21"/>
                <c:pt idx="0">
                  <c:v>238992847.53999999</c:v>
                </c:pt>
                <c:pt idx="1">
                  <c:v>95616852.409999996</c:v>
                </c:pt>
                <c:pt idx="2">
                  <c:v>134268380.62</c:v>
                </c:pt>
                <c:pt idx="3">
                  <c:v>20850541.129999999</c:v>
                </c:pt>
                <c:pt idx="4">
                  <c:v>51765672.059999995</c:v>
                </c:pt>
                <c:pt idx="5">
                  <c:v>84307329.400000006</c:v>
                </c:pt>
                <c:pt idx="6">
                  <c:v>53186472.609999992</c:v>
                </c:pt>
                <c:pt idx="7">
                  <c:v>7296342.1400000006</c:v>
                </c:pt>
                <c:pt idx="8">
                  <c:v>60243273.939999998</c:v>
                </c:pt>
                <c:pt idx="9">
                  <c:v>20263508.499999996</c:v>
                </c:pt>
                <c:pt idx="10">
                  <c:v>15982388.189999999</c:v>
                </c:pt>
                <c:pt idx="11">
                  <c:v>81810785.849999994</c:v>
                </c:pt>
                <c:pt idx="12">
                  <c:v>12654056.82</c:v>
                </c:pt>
                <c:pt idx="13">
                  <c:v>14149538.610000001</c:v>
                </c:pt>
                <c:pt idx="14">
                  <c:v>25777705.5</c:v>
                </c:pt>
                <c:pt idx="15">
                  <c:v>17117865.950000003</c:v>
                </c:pt>
                <c:pt idx="16">
                  <c:v>43586538.409999996</c:v>
                </c:pt>
                <c:pt idx="17">
                  <c:v>28315885.100000001</c:v>
                </c:pt>
                <c:pt idx="18">
                  <c:v>14849238.59</c:v>
                </c:pt>
                <c:pt idx="19">
                  <c:v>7621537.4200000009</c:v>
                </c:pt>
                <c:pt idx="20">
                  <c:v>5307463.71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86-74B9-4775-813E-ACC1745EECA8}"/>
            </c:ext>
          </c:extLst>
        </c:ser>
        <c:ser>
          <c:idx val="13"/>
          <c:order val="13"/>
          <c:tx>
            <c:strRef>
              <c:f>'[Analiza PRR_24.1_31_01_2018_za prezentaciju.xlsx]List_OVO_2'!$O$2</c:f>
              <c:strCache>
                <c:ptCount val="1"/>
                <c:pt idx="0">
                  <c:v>M19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700" b="1"/>
                      <a:t>M19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87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88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700" b="1"/>
                      <a:t>M19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89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8A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700" b="1"/>
                      <a:t>M19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8B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700" b="1"/>
                      <a:t>M19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8C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700" b="1"/>
                      <a:t>M19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8D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700" b="1"/>
                      <a:t>M19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8E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700" b="1"/>
                      <a:t>M19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8F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700"/>
                      <a:t>M19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90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700" b="1"/>
                      <a:t>M19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91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92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z="700" b="1"/>
                      <a:t>M19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93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z="700" b="1"/>
                      <a:t>M19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94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z="700" b="1"/>
                      <a:t>M19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95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96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97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 sz="700" b="1"/>
                      <a:t>M19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98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99-74B9-4775-813E-ACC1745EECA8}"/>
                </c:ext>
                <c:ext xmlns:c15="http://schemas.microsoft.com/office/drawing/2012/chart" uri="{CE6537A1-D6FC-4f65-9D91-7224C49458BB}"/>
              </c:extLst>
            </c:dLbl>
            <c:dLbl>
              <c:idx val="2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9A-74B9-4775-813E-ACC1745EECA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'[Analiza PRR_24.1_31_01_2018_za prezentaciju.xlsx]List_OVO_2'!$A$3:$A$23</c:f>
              <c:strCache>
                <c:ptCount val="21"/>
                <c:pt idx="0">
                  <c:v>Osječko-baranjska</c:v>
                </c:pt>
                <c:pt idx="1">
                  <c:v>Bjelovarsko-bilogorska</c:v>
                </c:pt>
                <c:pt idx="2">
                  <c:v>Vukovarsko-srijemska</c:v>
                </c:pt>
                <c:pt idx="3">
                  <c:v>Ličko-senjska</c:v>
                </c:pt>
                <c:pt idx="4">
                  <c:v>Zagrebačka</c:v>
                </c:pt>
                <c:pt idx="5">
                  <c:v>Virovitičko-podravska</c:v>
                </c:pt>
                <c:pt idx="6">
                  <c:v>Sisačko-moslavačka</c:v>
                </c:pt>
                <c:pt idx="7">
                  <c:v>Primorsko-goranska</c:v>
                </c:pt>
                <c:pt idx="8">
                  <c:v>Brodsko-posavska</c:v>
                </c:pt>
                <c:pt idx="9">
                  <c:v>Karlovačka</c:v>
                </c:pt>
                <c:pt idx="10">
                  <c:v>Zadarska</c:v>
                </c:pt>
                <c:pt idx="11">
                  <c:v>Koprivničko-križevačka</c:v>
                </c:pt>
                <c:pt idx="12">
                  <c:v>Splitsko-dalmatinska</c:v>
                </c:pt>
                <c:pt idx="13">
                  <c:v>Grad Zagreb</c:v>
                </c:pt>
                <c:pt idx="14">
                  <c:v>Varaždinska</c:v>
                </c:pt>
                <c:pt idx="15">
                  <c:v>Istarska</c:v>
                </c:pt>
                <c:pt idx="16">
                  <c:v>Požeško-slavonska</c:v>
                </c:pt>
                <c:pt idx="17">
                  <c:v>Međimurska</c:v>
                </c:pt>
                <c:pt idx="18">
                  <c:v>Krapinsko-zagorska</c:v>
                </c:pt>
                <c:pt idx="19">
                  <c:v>Šibensko-kninska</c:v>
                </c:pt>
                <c:pt idx="20">
                  <c:v>Dubrovačko-neretvanska</c:v>
                </c:pt>
              </c:strCache>
            </c:strRef>
          </c:cat>
          <c:val>
            <c:numRef>
              <c:f>'[Analiza PRR_24.1_31_01_2018_za prezentaciju.xlsx]List_OVO_2'!$O$3:$O$23</c:f>
              <c:numCache>
                <c:formatCode>#,##0.00</c:formatCode>
                <c:ptCount val="21"/>
                <c:pt idx="0">
                  <c:v>36973029.379999995</c:v>
                </c:pt>
                <c:pt idx="1">
                  <c:v>13708622.040000003</c:v>
                </c:pt>
                <c:pt idx="2">
                  <c:v>25410314.269999996</c:v>
                </c:pt>
                <c:pt idx="3">
                  <c:v>10600176.76</c:v>
                </c:pt>
                <c:pt idx="4">
                  <c:v>20445625.099999998</c:v>
                </c:pt>
                <c:pt idx="5">
                  <c:v>23740757.399999999</c:v>
                </c:pt>
                <c:pt idx="6">
                  <c:v>38609096.259999998</c:v>
                </c:pt>
                <c:pt idx="7">
                  <c:v>36254562.459999993</c:v>
                </c:pt>
                <c:pt idx="8">
                  <c:v>26073879.66</c:v>
                </c:pt>
                <c:pt idx="9">
                  <c:v>22136981.859999996</c:v>
                </c:pt>
                <c:pt idx="10">
                  <c:v>33181145.730000004</c:v>
                </c:pt>
                <c:pt idx="11">
                  <c:v>8209398.75</c:v>
                </c:pt>
                <c:pt idx="12">
                  <c:v>45957149.36999999</c:v>
                </c:pt>
                <c:pt idx="14">
                  <c:v>24751312.180000003</c:v>
                </c:pt>
                <c:pt idx="15">
                  <c:v>36615963.090000011</c:v>
                </c:pt>
                <c:pt idx="16">
                  <c:v>8034337.9199999999</c:v>
                </c:pt>
                <c:pt idx="17">
                  <c:v>18267873.899999999</c:v>
                </c:pt>
                <c:pt idx="18">
                  <c:v>22459726.529999997</c:v>
                </c:pt>
                <c:pt idx="19">
                  <c:v>13427123.42</c:v>
                </c:pt>
                <c:pt idx="20">
                  <c:v>16495211.930000002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9B-74B9-4775-813E-ACC1745EECA8}"/>
            </c:ext>
          </c:extLst>
        </c:ser>
        <c:ser>
          <c:idx val="14"/>
          <c:order val="14"/>
          <c:tx>
            <c:strRef>
              <c:f>'[Analiza PRR_24.1_31_01_2018_za prezentaciju.xlsx]List_OVO_2'!$P$2</c:f>
              <c:strCache>
                <c:ptCount val="1"/>
                <c:pt idx="0">
                  <c:v>M20</c:v>
                </c:pt>
              </c:strCache>
            </c:strRef>
          </c:tx>
          <c:invertIfNegative val="0"/>
          <c:dLbls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z="700" b="1"/>
                      <a:t>M20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9C-74B9-4775-813E-ACC1745EECA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'[Analiza PRR_24.1_31_01_2018_za prezentaciju.xlsx]List_OVO_2'!$A$3:$A$23</c:f>
              <c:strCache>
                <c:ptCount val="21"/>
                <c:pt idx="0">
                  <c:v>Osječko-baranjska</c:v>
                </c:pt>
                <c:pt idx="1">
                  <c:v>Bjelovarsko-bilogorska</c:v>
                </c:pt>
                <c:pt idx="2">
                  <c:v>Vukovarsko-srijemska</c:v>
                </c:pt>
                <c:pt idx="3">
                  <c:v>Ličko-senjska</c:v>
                </c:pt>
                <c:pt idx="4">
                  <c:v>Zagrebačka</c:v>
                </c:pt>
                <c:pt idx="5">
                  <c:v>Virovitičko-podravska</c:v>
                </c:pt>
                <c:pt idx="6">
                  <c:v>Sisačko-moslavačka</c:v>
                </c:pt>
                <c:pt idx="7">
                  <c:v>Primorsko-goranska</c:v>
                </c:pt>
                <c:pt idx="8">
                  <c:v>Brodsko-posavska</c:v>
                </c:pt>
                <c:pt idx="9">
                  <c:v>Karlovačka</c:v>
                </c:pt>
                <c:pt idx="10">
                  <c:v>Zadarska</c:v>
                </c:pt>
                <c:pt idx="11">
                  <c:v>Koprivničko-križevačka</c:v>
                </c:pt>
                <c:pt idx="12">
                  <c:v>Splitsko-dalmatinska</c:v>
                </c:pt>
                <c:pt idx="13">
                  <c:v>Grad Zagreb</c:v>
                </c:pt>
                <c:pt idx="14">
                  <c:v>Varaždinska</c:v>
                </c:pt>
                <c:pt idx="15">
                  <c:v>Istarska</c:v>
                </c:pt>
                <c:pt idx="16">
                  <c:v>Požeško-slavonska</c:v>
                </c:pt>
                <c:pt idx="17">
                  <c:v>Međimurska</c:v>
                </c:pt>
                <c:pt idx="18">
                  <c:v>Krapinsko-zagorska</c:v>
                </c:pt>
                <c:pt idx="19">
                  <c:v>Šibensko-kninska</c:v>
                </c:pt>
                <c:pt idx="20">
                  <c:v>Dubrovačko-neretvanska</c:v>
                </c:pt>
              </c:strCache>
            </c:strRef>
          </c:cat>
          <c:val>
            <c:numRef>
              <c:f>'[Analiza PRR_24.1_31_01_2018_za prezentaciju.xlsx]List_OVO_2'!$P$3:$P$23</c:f>
              <c:numCache>
                <c:formatCode>General</c:formatCode>
                <c:ptCount val="21"/>
                <c:pt idx="13" formatCode="#,##0.00">
                  <c:v>44071079.879999995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9D-74B9-4775-813E-ACC1745EEC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overlap val="100"/>
        <c:axId val="318496816"/>
        <c:axId val="318493552"/>
      </c:barChart>
      <c:catAx>
        <c:axId val="31849681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sr-Latn-RS"/>
          </a:p>
        </c:txPr>
        <c:crossAx val="318493552"/>
        <c:crosses val="autoZero"/>
        <c:auto val="1"/>
        <c:lblAlgn val="ctr"/>
        <c:lblOffset val="100"/>
        <c:noMultiLvlLbl val="0"/>
      </c:catAx>
      <c:valAx>
        <c:axId val="318493552"/>
        <c:scaling>
          <c:orientation val="minMax"/>
          <c:max val="800000000"/>
        </c:scaling>
        <c:delete val="0"/>
        <c:axPos val="t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tx2">
                    <a:lumMod val="50000"/>
                  </a:schemeClr>
                </a:solidFill>
              </a:defRPr>
            </a:pPr>
            <a:endParaRPr lang="sr-Latn-RS"/>
          </a:p>
        </c:txPr>
        <c:crossAx val="31849681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.88635182609707019"/>
                <c:y val="1.2683583059195121E-2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hr-HR"/>
                    <a:t>MHRK</a:t>
                  </a:r>
                </a:p>
              </c:rich>
            </c:tx>
          </c:dispUnitsLbl>
        </c:dispUnits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4109242512238529"/>
          <c:y val="0.95492439652774364"/>
          <c:w val="0.7457379378851835"/>
          <c:h val="4.0586652829859224E-2"/>
        </c:manualLayout>
      </c:layout>
      <c:overlay val="0"/>
    </c:legend>
    <c:plotVisOnly val="1"/>
    <c:dispBlanksAs val="gap"/>
    <c:showDLblsOverMax val="0"/>
  </c:chart>
  <c:spPr>
    <a:solidFill>
      <a:sysClr val="window" lastClr="FFFFFF"/>
    </a:solidFill>
  </c:spPr>
  <c:externalData r:id="rId2">
    <c:autoUpdate val="0"/>
  </c:externalData>
  <c:userShapes r:id="rId3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0.4146</cdr:x>
      <cdr:y>0.40108</cdr:y>
    </cdr:from>
    <cdr:to>
      <cdr:x>0.45481</cdr:x>
      <cdr:y>0.4335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3771386" y="2269455"/>
          <a:ext cx="365769" cy="1834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r-HR" sz="800" b="1" u="sng" dirty="0"/>
        </a:p>
      </cdr:txBody>
    </cdr:sp>
  </cdr:relSizeAnchor>
  <cdr:relSizeAnchor xmlns:cdr="http://schemas.openxmlformats.org/drawingml/2006/chartDrawing">
    <cdr:from>
      <cdr:x>0.93934</cdr:x>
      <cdr:y>0.05344</cdr:y>
    </cdr:from>
    <cdr:to>
      <cdr:x>0.97892</cdr:x>
      <cdr:y>0.09162</cdr:y>
    </cdr:to>
    <cdr:sp macro="" textlink="">
      <cdr:nvSpPr>
        <cdr:cNvPr id="22" name="TekstniOkvir 21">
          <a:extLst xmlns:a="http://schemas.openxmlformats.org/drawingml/2006/main">
            <a:ext uri="{FF2B5EF4-FFF2-40B4-BE49-F238E27FC236}">
              <a16:creationId xmlns="" xmlns:a16="http://schemas.microsoft.com/office/drawing/2014/main" id="{44167D0E-3B53-46D5-A4D9-10534A022996}"/>
            </a:ext>
          </a:extLst>
        </cdr:cNvPr>
        <cdr:cNvSpPr txBox="1"/>
      </cdr:nvSpPr>
      <cdr:spPr>
        <a:xfrm xmlns:a="http://schemas.openxmlformats.org/drawingml/2006/main">
          <a:off x="8544690" y="302387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r-HR" sz="1100" dirty="0"/>
        </a:p>
      </cdr:txBody>
    </cdr:sp>
  </cdr:relSizeAnchor>
  <cdr:relSizeAnchor xmlns:cdr="http://schemas.openxmlformats.org/drawingml/2006/chartDrawing">
    <cdr:from>
      <cdr:x>0.3158</cdr:x>
      <cdr:y>0.19826</cdr:y>
    </cdr:from>
    <cdr:to>
      <cdr:x>1</cdr:x>
      <cdr:y>1</cdr:y>
    </cdr:to>
    <cdr:pic>
      <cdr:nvPicPr>
        <cdr:cNvPr id="24" name="Grafikon 5">
          <a:extLst xmlns:a="http://schemas.openxmlformats.org/drawingml/2006/main">
            <a:ext uri="{FF2B5EF4-FFF2-40B4-BE49-F238E27FC236}">
              <a16:creationId xmlns:lc="http://schemas.openxmlformats.org/drawingml/2006/lockedCanvas" xmlns:a16="http://schemas.microsoft.com/office/drawing/2014/main" xmlns:mc="http://schemas.openxmlformats.org/markup-compatibility/2006" xmlns:p="http://schemas.openxmlformats.org/presentationml/2006/main" xmlns:r="http://schemas.openxmlformats.org/officeDocument/2006/relationships" xmlns="" id="{13028492-D292-449D-92E8-44FD191A6585}"/>
            </a:ext>
          </a:extLst>
        </cdr:cNvPr>
        <cdr:cNvPicPr>
          <a:picLocks xmlns:a="http://schemas.openxmlformats.org/drawingml/2006/main" noGrp="1" noRot="1" noChangeAspect="1" noMove="1" noResize="1" noEditPoints="1" noAdjustHandles="1" noChangeArrowheads="1" noChangeShapeType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830712" y="2039640"/>
          <a:ext cx="6264696" cy="4536504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336" cy="496809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46991" y="0"/>
            <a:ext cx="2944336" cy="496809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8D2A0C32-78AD-416E-8760-BBE62DBDF637}" type="datetimeFigureOut">
              <a:rPr lang="hr-HR" smtClean="0"/>
              <a:pPr/>
              <a:t>20.6.2018.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426655"/>
            <a:ext cx="2944336" cy="496808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46991" y="9426655"/>
            <a:ext cx="2944336" cy="496808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0BEE395F-DA86-4162-A17D-A4623FF403C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5808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595" cy="496253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47746" y="0"/>
            <a:ext cx="2943595" cy="496253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26E4A2E6-58C6-4244-A78B-BEF9A9A13D76}" type="datetimeFigureOut">
              <a:rPr lang="hr-HR" smtClean="0"/>
              <a:pPr/>
              <a:t>20.6.2018.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3" tIns="45702" rIns="91403" bIns="45702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292" y="4714399"/>
            <a:ext cx="5434330" cy="4466272"/>
          </a:xfrm>
          <a:prstGeom prst="rect">
            <a:avLst/>
          </a:prstGeom>
        </p:spPr>
        <p:txBody>
          <a:bodyPr vert="horz" lIns="91403" tIns="45702" rIns="91403" bIns="45702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1" y="9427074"/>
            <a:ext cx="2943595" cy="496253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47746" y="9427074"/>
            <a:ext cx="2943595" cy="496253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8C9B4355-D147-4293-A30C-82C003EB6DA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8498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1200" dirty="0" smtClean="0">
                <a:effectLst/>
                <a:latin typeface="+mn-lt"/>
                <a:ea typeface="Calibri"/>
                <a:cs typeface="Times New Roman"/>
              </a:rPr>
              <a:t>Zajednička poljoprivredna politika sastoji se od dva stupa: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"/>
              <a:tabLst>
                <a:tab pos="457200" algn="l"/>
              </a:tabLst>
            </a:pPr>
            <a:r>
              <a:rPr lang="hr-HR" sz="1200" dirty="0" smtClean="0">
                <a:effectLst/>
                <a:latin typeface="+mn-lt"/>
                <a:ea typeface="Calibri"/>
                <a:cs typeface="Times New Roman"/>
              </a:rPr>
              <a:t>Prvi stup Zajedničke poljoprivredne politike odnosi se na izravna plaćanja i na zajedničku organizaciju tržišta poljoprivrednih proizvoda. Njegov je cilj osigurati poljoprivrednim proizvođačima stabilan dohodak uz stabilne i prihvatljive cijene poljoprivrednih proizvoda na tržištu EU.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"/>
              <a:tabLst>
                <a:tab pos="457200" algn="l"/>
              </a:tabLst>
            </a:pPr>
            <a:r>
              <a:rPr lang="hr-HR" sz="1200" dirty="0" smtClean="0">
                <a:effectLst/>
                <a:latin typeface="+mn-lt"/>
                <a:ea typeface="Calibri"/>
                <a:cs typeface="Times New Roman"/>
              </a:rPr>
              <a:t>Drugi stup se financira iz sredstava Europskoga poljoprivrednog fonda za ruralni razvoj koji je usmjeren na smanjivanje razlika između regija EU kroz sufinanciranje projekata ruralnog razvoja. U RH se drugi stup provodi kroz Program ruralnog razvoja.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B4355-D147-4293-A30C-82C003EB6DAB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2565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1200" dirty="0" smtClean="0">
                <a:effectLst/>
                <a:latin typeface="+mn-lt"/>
                <a:ea typeface="Calibri"/>
                <a:cs typeface="Times New Roman"/>
              </a:rPr>
              <a:t>PRR je odobren je 26.5.2015.  uz tri (3) dosad odobrene izmjene.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1200" dirty="0" smtClean="0">
                <a:effectLst/>
                <a:latin typeface="+mn-lt"/>
                <a:ea typeface="Calibri"/>
                <a:cs typeface="Times New Roman"/>
              </a:rPr>
              <a:t>Programom se nudi mogućnost ulaganja u primarnu poljoprivrednu proizvodnju, prerađivačku industriju, šumarski sektor i drvoprerađivačku industriju, ali omogućuje i brojna ulaganja u poboljšanje i razvoj životnih i radnih uvjeta u ruralnim područjima RH.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1200" dirty="0" smtClean="0">
                <a:effectLst/>
                <a:latin typeface="+mn-lt"/>
                <a:ea typeface="Calibri"/>
                <a:cs typeface="Times New Roman"/>
              </a:rPr>
              <a:t>Kada se uz ukupnu javnu potporu iz Programa u iznosu od gotovo 2,4 milijarde eura, sagleda i planirana (indikativna) ulaganja privatnih sredstava, dolazimo do ukupne vrijednosti investicija za mjere ruralnog razvoja u RH u vrijednosti čak 2,7 milijardi eura. 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B4355-D147-4293-A30C-82C003EB6DAB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8529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B4355-D147-4293-A30C-82C003EB6DAB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4586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B4355-D147-4293-A30C-82C003EB6DAB}" type="slidenum">
              <a:rPr lang="hr-HR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1162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1200" dirty="0" smtClean="0">
                <a:effectLst/>
                <a:latin typeface="+mn-lt"/>
                <a:ea typeface="Calibri"/>
                <a:cs typeface="Times New Roman"/>
              </a:rPr>
              <a:t>Ključni pokazatelji postignutog na kraju 2017. 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B4355-D147-4293-A30C-82C003EB6DAB}" type="slidenum">
              <a:rPr lang="hr-HR" smtClean="0"/>
              <a:pPr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4726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 slikovitom prikazu se vidi rasprostranjenost mjera ruralnog razvoja po cijeloj Republici Hrvatskoj kao i udio svake od mjera po županijama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B4355-D147-4293-A30C-82C003EB6DAB}" type="slidenum">
              <a:rPr lang="hr-HR" smtClean="0"/>
              <a:pPr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2946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E85-4A72-4923-A61E-F15B41767126}" type="datetimeFigureOut">
              <a:rPr lang="hr-HR" smtClean="0"/>
              <a:t>20.6.2018.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85A4-6324-49F4-9746-FBAD75203A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864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E85-4A72-4923-A61E-F15B41767126}" type="datetimeFigureOut">
              <a:rPr lang="hr-HR" smtClean="0"/>
              <a:t>20.6.2018.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85A4-6324-49F4-9746-FBAD75203A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616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E85-4A72-4923-A61E-F15B41767126}" type="datetimeFigureOut">
              <a:rPr lang="hr-HR" smtClean="0"/>
              <a:t>20.6.2018.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85A4-6324-49F4-9746-FBAD75203A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5699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331"/>
            <a:ext cx="78867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80783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331"/>
            <a:ext cx="78867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6829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787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745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6600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24C8-796D-4C76-AACF-C6BBBC072AC3}" type="datetimeFigureOut">
              <a:rPr lang="hr-HR" smtClean="0"/>
              <a:pPr/>
              <a:t>20.6.2018.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5EE2-30D3-43F4-856D-E47C6B92E60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744267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24C8-796D-4C76-AACF-C6BBBC072AC3}" type="datetimeFigureOut">
              <a:rPr lang="hr-HR" smtClean="0"/>
              <a:pPr/>
              <a:t>20.6.2018.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5EE2-30D3-43F4-856D-E47C6B92E60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195369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13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E85-4A72-4923-A61E-F15B41767126}" type="datetimeFigureOut">
              <a:rPr lang="hr-HR" smtClean="0"/>
              <a:t>20.6.2018.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85A4-6324-49F4-9746-FBAD75203A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04869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111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24C8-796D-4C76-AACF-C6BBBC072AC3}" type="datetimeFigureOut">
              <a:rPr lang="hr-HR" smtClean="0"/>
              <a:pPr/>
              <a:t>20.6.2018.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5EE2-30D3-43F4-856D-E47C6B92E60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116941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6833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24C8-796D-4C76-AACF-C6BBBC072AC3}" type="datetimeFigureOut">
              <a:rPr lang="hr-HR" smtClean="0"/>
              <a:pPr/>
              <a:t>20.6.2018.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5EE2-30D3-43F4-856D-E47C6B92E60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65699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24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E85-4A72-4923-A61E-F15B41767126}" type="datetimeFigureOut">
              <a:rPr lang="hr-HR" smtClean="0"/>
              <a:t>20.6.2018.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85A4-6324-49F4-9746-FBAD75203A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269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E85-4A72-4923-A61E-F15B41767126}" type="datetimeFigureOut">
              <a:rPr lang="hr-HR" smtClean="0"/>
              <a:t>20.6.2018.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85A4-6324-49F4-9746-FBAD75203A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5908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E85-4A72-4923-A61E-F15B41767126}" type="datetimeFigureOut">
              <a:rPr lang="hr-HR" smtClean="0"/>
              <a:t>20.6.2018.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85A4-6324-49F4-9746-FBAD75203A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79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E85-4A72-4923-A61E-F15B41767126}" type="datetimeFigureOut">
              <a:rPr lang="hr-HR" smtClean="0"/>
              <a:t>20.6.2018.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85A4-6324-49F4-9746-FBAD75203A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4231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E85-4A72-4923-A61E-F15B41767126}" type="datetimeFigureOut">
              <a:rPr lang="hr-HR" smtClean="0"/>
              <a:t>20.6.2018.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85A4-6324-49F4-9746-FBAD75203A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5437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E85-4A72-4923-A61E-F15B41767126}" type="datetimeFigureOut">
              <a:rPr lang="hr-HR" smtClean="0"/>
              <a:t>20.6.2018.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85A4-6324-49F4-9746-FBAD75203A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837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E85-4A72-4923-A61E-F15B41767126}" type="datetimeFigureOut">
              <a:rPr lang="hr-HR" smtClean="0"/>
              <a:t>20.6.2018.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85A4-6324-49F4-9746-FBAD75203A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0431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presentationgo.com/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A4E85-4A72-4923-A61E-F15B41767126}" type="datetimeFigureOut">
              <a:rPr lang="hr-HR" smtClean="0"/>
              <a:t>20.6.2018.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085A4-6324-49F4-9746-FBAD75203A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774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6332"/>
            <a:ext cx="78867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9200"/>
            <a:ext cx="78867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0"/>
            <a:ext cx="9144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algn="ctr">
              <a:defRPr/>
            </a:pPr>
            <a:r>
              <a:rPr lang="en-US" sz="3200" spc="150" dirty="0">
                <a:solidFill>
                  <a:prstClr val="white">
                    <a:lumMod val="75000"/>
                  </a:prstClr>
                </a:solidFill>
              </a:rPr>
              <a:t>www.</a:t>
            </a:r>
            <a:r>
              <a:rPr lang="en-US" sz="3200" spc="150" dirty="0">
                <a:solidFill>
                  <a:prstClr val="black">
                    <a:lumMod val="85000"/>
                    <a:lumOff val="15000"/>
                  </a:prstClr>
                </a:solidFill>
              </a:rPr>
              <a:t>presentationgo</a:t>
            </a:r>
            <a:r>
              <a:rPr lang="en-US" sz="3200" spc="150" dirty="0">
                <a:solidFill>
                  <a:prstClr val="white">
                    <a:lumMod val="75000"/>
                  </a:prstClr>
                </a:solidFill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91178" y="11643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555555"/>
                </a:solidFill>
                <a:latin typeface="Open Sans" panose="020B0606030504020204" pitchFamily="34" charset="0"/>
              </a:rPr>
              <a:t>© </a:t>
            </a:r>
            <a:r>
              <a:rPr lang="en-US" sz="1100" dirty="0">
                <a:solidFill>
                  <a:srgbClr val="A5CD28"/>
                </a:solidFill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85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6332"/>
            <a:ext cx="78867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9200"/>
            <a:ext cx="78867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0"/>
            <a:ext cx="9144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algn="ctr">
              <a:defRPr/>
            </a:pPr>
            <a:r>
              <a:rPr lang="en-US" sz="3200" spc="150" dirty="0">
                <a:solidFill>
                  <a:prstClr val="white">
                    <a:lumMod val="75000"/>
                  </a:prstClr>
                </a:solidFill>
              </a:rPr>
              <a:t>www.</a:t>
            </a:r>
            <a:r>
              <a:rPr lang="en-US" sz="3200" spc="150" dirty="0">
                <a:solidFill>
                  <a:prstClr val="black">
                    <a:lumMod val="85000"/>
                    <a:lumOff val="15000"/>
                  </a:prstClr>
                </a:solidFill>
              </a:rPr>
              <a:t>presentationgo</a:t>
            </a:r>
            <a:r>
              <a:rPr lang="en-US" sz="3200" spc="150" dirty="0">
                <a:solidFill>
                  <a:prstClr val="white">
                    <a:lumMod val="75000"/>
                  </a:prstClr>
                </a:solidFill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91178" y="11643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555555"/>
                </a:solidFill>
                <a:latin typeface="Open Sans" panose="020B0606030504020204" pitchFamily="34" charset="0"/>
              </a:rPr>
              <a:t>© </a:t>
            </a:r>
            <a:r>
              <a:rPr lang="en-US" sz="1100" dirty="0">
                <a:solidFill>
                  <a:srgbClr val="A5CD28"/>
                </a:solidFill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22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1FCC9-E127-4B3B-9E53-126AF32F37E6}" type="datetimeFigureOut">
              <a:rPr lang="en-GB" smtClean="0"/>
              <a:t>20/06/2018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495" y="63550"/>
            <a:ext cx="22320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kstniOkvir 7">
            <a:extLst>
              <a:ext uri="{FF2B5EF4-FFF2-40B4-BE49-F238E27FC236}">
                <a16:creationId xmlns="" xmlns:a16="http://schemas.microsoft.com/office/drawing/2014/main" id="{B4D713BA-CF78-4812-ABA0-94C8FC562E28}"/>
              </a:ext>
            </a:extLst>
          </p:cNvPr>
          <p:cNvSpPr txBox="1"/>
          <p:nvPr userDrawn="1"/>
        </p:nvSpPr>
        <p:spPr>
          <a:xfrm>
            <a:off x="4860032" y="6093296"/>
            <a:ext cx="4266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www.ruralnirazvoj.hr</a:t>
            </a:r>
          </a:p>
        </p:txBody>
      </p:sp>
    </p:spTree>
    <p:extLst>
      <p:ext uri="{BB962C8B-B14F-4D97-AF65-F5344CB8AC3E}">
        <p14:creationId xmlns:p14="http://schemas.microsoft.com/office/powerpoint/2010/main" val="425848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9.png"/><Relationship Id="rId18" Type="http://schemas.openxmlformats.org/officeDocument/2006/relationships/image" Target="../media/image17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sv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7.png"/><Relationship Id="rId14" Type="http://schemas.openxmlformats.org/officeDocument/2006/relationships/image" Target="../media/image13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38795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Program ruralnog razvoja</a:t>
            </a:r>
            <a:br>
              <a:rPr lang="hr-HR" b="1" dirty="0" smtClean="0"/>
            </a:br>
            <a:r>
              <a:rPr lang="hr-HR" b="1" dirty="0" smtClean="0"/>
              <a:t>Republike Hrvatske za razdoblje 2014.-2020.</a:t>
            </a:r>
            <a:endParaRPr lang="hr-HR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23528" y="3573016"/>
            <a:ext cx="6912768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b="0" kern="12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hr-HR" sz="2000" b="1" dirty="0"/>
          </a:p>
          <a:p>
            <a:pPr marL="0" indent="0">
              <a:buNone/>
            </a:pPr>
            <a:endParaRPr lang="hr-HR" sz="2000" b="1" dirty="0"/>
          </a:p>
          <a:p>
            <a:pPr marL="0" indent="0">
              <a:buNone/>
            </a:pPr>
            <a:endParaRPr lang="hr-HR" sz="2000" b="1" dirty="0"/>
          </a:p>
          <a:p>
            <a:pPr marL="0" indent="0">
              <a:buNone/>
            </a:pPr>
            <a:endParaRPr lang="hr-HR" sz="2000" b="1" dirty="0" smtClean="0">
              <a:latin typeface="+mn-lt"/>
            </a:endParaRPr>
          </a:p>
          <a:p>
            <a:pPr marL="0" indent="0">
              <a:buNone/>
            </a:pPr>
            <a:endParaRPr lang="hr-HR" sz="2000" b="1" dirty="0">
              <a:latin typeface="+mn-lt"/>
            </a:endParaRPr>
          </a:p>
          <a:p>
            <a:pPr marL="0" indent="0">
              <a:buNone/>
            </a:pPr>
            <a:endParaRPr lang="hr-HR" sz="2000" b="1" dirty="0" smtClean="0">
              <a:latin typeface="+mn-lt"/>
            </a:endParaRPr>
          </a:p>
          <a:p>
            <a:pPr marL="0" indent="0">
              <a:buNone/>
            </a:pPr>
            <a:endParaRPr lang="hr-HR" sz="2000" b="1" dirty="0">
              <a:latin typeface="+mn-lt"/>
            </a:endParaRPr>
          </a:p>
          <a:p>
            <a:pPr marL="0" indent="0">
              <a:buNone/>
            </a:pPr>
            <a:r>
              <a:rPr lang="hr-HR" sz="2000" b="1" dirty="0" smtClean="0">
                <a:solidFill>
                  <a:schemeClr val="tx1"/>
                </a:solidFill>
                <a:latin typeface="+mn-lt"/>
              </a:rPr>
              <a:t>21. lipnja 2018., Biograd na Moru</a:t>
            </a:r>
            <a:endParaRPr lang="hr-HR" sz="20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Font typeface="Arial" pitchFamily="34" charset="0"/>
              <a:buNone/>
            </a:pPr>
            <a:endParaRPr lang="hr-HR" sz="1800" b="1" dirty="0"/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1303513" y="4142941"/>
            <a:ext cx="653697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Adobe Heiti Std R" pitchFamily="34" charset="-128"/>
                <a:cs typeface="Times New Roman" panose="02020603050405020304" pitchFamily="18" charset="0"/>
              </a:defRPr>
            </a:lvl1pPr>
          </a:lstStyle>
          <a:p>
            <a:r>
              <a:rPr lang="hr-HR" altLang="x-none" dirty="0" smtClean="0"/>
              <a:t/>
            </a:r>
            <a:br>
              <a:rPr lang="hr-HR" altLang="x-none" dirty="0" smtClean="0"/>
            </a:br>
            <a:r>
              <a:rPr lang="hr-HR" altLang="x-none" dirty="0" smtClean="0"/>
              <a:t/>
            </a:r>
            <a:br>
              <a:rPr lang="hr-HR" altLang="x-none" dirty="0" smtClean="0"/>
            </a:br>
            <a:r>
              <a:rPr lang="hr-HR" altLang="x-none" sz="9600" dirty="0" smtClean="0">
                <a:solidFill>
                  <a:schemeClr val="tx1"/>
                </a:solidFill>
              </a:rPr>
              <a:t/>
            </a:r>
            <a:br>
              <a:rPr lang="hr-HR" altLang="x-none" sz="9600" dirty="0" smtClean="0">
                <a:solidFill>
                  <a:schemeClr val="tx1"/>
                </a:solidFill>
              </a:rPr>
            </a:br>
            <a:r>
              <a:rPr lang="hr-HR" sz="11200" b="1" i="1" u="sng" dirty="0">
                <a:solidFill>
                  <a:schemeClr val="tx1"/>
                </a:solidFill>
                <a:latin typeface="Calibri"/>
              </a:rPr>
              <a:t>Aktualni natječaji za razvoj poljoprivrede, turizma, poduzetništva i energetsku učinkovitost</a:t>
            </a:r>
            <a:r>
              <a:rPr lang="hr-HR" altLang="x-none" sz="8000" dirty="0" smtClean="0"/>
              <a:t/>
            </a:r>
            <a:br>
              <a:rPr lang="hr-HR" altLang="x-none" sz="8000" dirty="0" smtClean="0"/>
            </a:br>
            <a:r>
              <a:rPr lang="hr-HR" altLang="x-none" sz="8000" dirty="0" smtClean="0"/>
              <a:t/>
            </a:r>
            <a:br>
              <a:rPr lang="hr-HR" altLang="x-none" sz="8000" dirty="0" smtClean="0"/>
            </a:br>
            <a:r>
              <a:rPr lang="hr-HR" sz="8000" b="1" dirty="0" smtClean="0"/>
              <a:t/>
            </a:r>
            <a:br>
              <a:rPr lang="hr-HR" sz="8000" b="1" dirty="0" smtClean="0"/>
            </a:br>
            <a:r>
              <a:rPr lang="hr-HR" sz="3100" b="1" dirty="0" smtClean="0"/>
              <a:t> </a:t>
            </a:r>
            <a:r>
              <a:rPr lang="hr-HR" altLang="x-none" sz="4400" dirty="0" smtClean="0"/>
              <a:t/>
            </a:r>
            <a:br>
              <a:rPr lang="hr-HR" altLang="x-none" sz="4400" dirty="0" smtClean="0"/>
            </a:br>
            <a:r>
              <a:rPr lang="hr-HR" altLang="x-none" dirty="0" smtClean="0"/>
              <a:t/>
            </a:r>
            <a:br>
              <a:rPr lang="hr-HR" altLang="x-none" dirty="0" smtClean="0"/>
            </a:br>
            <a:r>
              <a:rPr lang="hr-HR" altLang="x-none" dirty="0" smtClean="0"/>
              <a:t>					</a:t>
            </a:r>
            <a:br>
              <a:rPr lang="hr-HR" altLang="x-none" dirty="0" smtClean="0"/>
            </a:br>
            <a:r>
              <a:rPr lang="hr-HR" altLang="x-none" dirty="0" smtClean="0"/>
              <a:t>                                                                       			</a:t>
            </a:r>
            <a:br>
              <a:rPr lang="hr-HR" altLang="x-none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26695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91880" y="764704"/>
            <a:ext cx="8229600" cy="1143000"/>
          </a:xfrm>
        </p:spPr>
        <p:txBody>
          <a:bodyPr/>
          <a:lstStyle/>
          <a:p>
            <a:pPr algn="l"/>
            <a:r>
              <a:rPr lang="hr-HR" b="1" dirty="0" smtClean="0"/>
              <a:t>	</a:t>
            </a:r>
            <a:r>
              <a:rPr lang="hr-HR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AKTUALNI NATJEČAJI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b="1" dirty="0" smtClean="0"/>
              <a:t>Natječaj </a:t>
            </a:r>
            <a:r>
              <a:rPr lang="hr-HR" b="1" dirty="0"/>
              <a:t>za provedbu </a:t>
            </a:r>
            <a:r>
              <a:rPr lang="hr-HR" b="1" dirty="0" smtClean="0"/>
              <a:t>tipa </a:t>
            </a:r>
            <a:r>
              <a:rPr lang="hr-HR" b="1" dirty="0"/>
              <a:t>operacije 6.4.1. »Razvoj nepoljoprivrednih djelatnosti u ruralnim područjima« </a:t>
            </a:r>
            <a:endParaRPr lang="pl-PL" b="1" dirty="0" smtClean="0"/>
          </a:p>
          <a:p>
            <a:r>
              <a:rPr lang="pl-PL" dirty="0" smtClean="0"/>
              <a:t>Datum </a:t>
            </a:r>
            <a:r>
              <a:rPr lang="pl-PL" dirty="0"/>
              <a:t>prijave </a:t>
            </a:r>
            <a:r>
              <a:rPr lang="pl-PL" dirty="0" smtClean="0"/>
              <a:t>18</a:t>
            </a:r>
            <a:r>
              <a:rPr lang="pl-PL" dirty="0"/>
              <a:t>. </a:t>
            </a:r>
            <a:r>
              <a:rPr lang="pl-PL" dirty="0" smtClean="0"/>
              <a:t>07</a:t>
            </a:r>
            <a:r>
              <a:rPr lang="pl-PL" dirty="0"/>
              <a:t>. </a:t>
            </a:r>
            <a:r>
              <a:rPr lang="pl-PL" dirty="0" smtClean="0"/>
              <a:t>2018.</a:t>
            </a:r>
            <a:endParaRPr lang="pl-PL" dirty="0"/>
          </a:p>
          <a:p>
            <a:r>
              <a:rPr lang="pl-PL" dirty="0"/>
              <a:t>Kraj prijave </a:t>
            </a:r>
            <a:r>
              <a:rPr lang="pl-PL" dirty="0" smtClean="0"/>
              <a:t>28</a:t>
            </a:r>
            <a:r>
              <a:rPr lang="pl-PL" dirty="0"/>
              <a:t>. </a:t>
            </a:r>
            <a:r>
              <a:rPr lang="pl-PL" dirty="0" smtClean="0"/>
              <a:t>09</a:t>
            </a:r>
            <a:r>
              <a:rPr lang="pl-PL" dirty="0"/>
              <a:t>. </a:t>
            </a:r>
            <a:r>
              <a:rPr lang="pl-PL" dirty="0" smtClean="0"/>
              <a:t>2018.</a:t>
            </a:r>
          </a:p>
          <a:p>
            <a:r>
              <a:rPr lang="hr-HR" dirty="0"/>
              <a:t>Vrijednost natječaja </a:t>
            </a:r>
            <a:r>
              <a:rPr lang="hr-HR" dirty="0" smtClean="0"/>
              <a:t>250.000.000,00 </a:t>
            </a:r>
            <a:r>
              <a:rPr lang="hr-HR" dirty="0"/>
              <a:t>HRK </a:t>
            </a:r>
            <a:endParaRPr lang="hr-HR" dirty="0" smtClean="0"/>
          </a:p>
          <a:p>
            <a:r>
              <a:rPr lang="hr-HR" dirty="0"/>
              <a:t>Potencijalni </a:t>
            </a:r>
            <a:r>
              <a:rPr lang="hr-HR" dirty="0" smtClean="0"/>
              <a:t>korisnici: Poljoprivredna </a:t>
            </a:r>
            <a:r>
              <a:rPr lang="hr-HR" dirty="0"/>
              <a:t>gospodarstva upisana u Upisnik poljoprivrednika najmanje jednu godinu prije podnošenja Zahtjeva za potporu </a:t>
            </a:r>
            <a:endParaRPr lang="hr-HR" dirty="0" smtClean="0"/>
          </a:p>
          <a:p>
            <a:r>
              <a:rPr lang="hr-HR" dirty="0" smtClean="0"/>
              <a:t>Intenzitet </a:t>
            </a:r>
            <a:r>
              <a:rPr lang="hr-HR" dirty="0"/>
              <a:t>javne potpore po projektu iznosi do 70% od ukupnih prihvatljivih </a:t>
            </a:r>
            <a:r>
              <a:rPr lang="hr-HR" dirty="0" smtClean="0"/>
              <a:t>troškova</a:t>
            </a:r>
            <a:endParaRPr lang="hr-HR" dirty="0"/>
          </a:p>
          <a:p>
            <a:r>
              <a:rPr lang="hr-HR" dirty="0"/>
              <a:t>Najniži iznos javne potpore po korisniku iznosi 3.500,00 </a:t>
            </a:r>
            <a:r>
              <a:rPr lang="hr-HR" dirty="0" smtClean="0"/>
              <a:t>EUR</a:t>
            </a:r>
          </a:p>
          <a:p>
            <a:r>
              <a:rPr lang="hr-HR" dirty="0" smtClean="0"/>
              <a:t>Najviši </a:t>
            </a:r>
            <a:r>
              <a:rPr lang="hr-HR" dirty="0"/>
              <a:t>iznos javne potpore je 200.000,00 EUR u protuvrijednosti u kunama tijekom razdoblja od tri uzastopne fiskalne </a:t>
            </a:r>
            <a:r>
              <a:rPr lang="hr-HR" dirty="0" smtClean="0"/>
              <a:t>godine.</a:t>
            </a:r>
            <a:endParaRPr lang="hr-HR" dirty="0"/>
          </a:p>
          <a:p>
            <a:endParaRPr lang="hr-HR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8502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635896" y="764704"/>
            <a:ext cx="8229600" cy="1143000"/>
          </a:xfrm>
        </p:spPr>
        <p:txBody>
          <a:bodyPr/>
          <a:lstStyle/>
          <a:p>
            <a:pPr algn="l"/>
            <a:r>
              <a:rPr lang="hr-HR" b="1" dirty="0" smtClean="0"/>
              <a:t>	</a:t>
            </a:r>
            <a:r>
              <a:rPr lang="hr-HR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AKTUALNI NATJEČAJI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763688"/>
            <a:ext cx="8229600" cy="47811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r-HR" b="1" dirty="0" smtClean="0"/>
              <a:t>Natječaj za provedbu tipa operacije 7.4.1 „Ulaganja u pokretanje, poboljšanje ili proširenje lokalnih temeljnih usluga za ruralno stanovništvo, uključujući slobodno vrijeme i kulturne aktivnosti te povezanu infrastrukturu“ </a:t>
            </a:r>
            <a:endParaRPr lang="pl-PL" b="1" dirty="0" smtClean="0"/>
          </a:p>
          <a:p>
            <a:r>
              <a:rPr lang="pl-PL" dirty="0" smtClean="0"/>
              <a:t>Datum prijave 02. 08. 2018. </a:t>
            </a:r>
          </a:p>
          <a:p>
            <a:r>
              <a:rPr lang="pl-PL" dirty="0" smtClean="0"/>
              <a:t>Kraj prijave 14. 09. 2018.</a:t>
            </a:r>
          </a:p>
          <a:p>
            <a:r>
              <a:rPr lang="hr-HR" dirty="0" smtClean="0"/>
              <a:t>Vrijednost natječaja 1.000.000.000,00 HRK </a:t>
            </a:r>
          </a:p>
          <a:p>
            <a:r>
              <a:rPr lang="hr-HR" dirty="0" smtClean="0"/>
              <a:t>Potencijalni korisnici: Udruge, Jedinice lokalne samouprave, Trgovačka društva u većinskom vlasništvu jedinica lokalne samouprave, Lokalne vjerske zajednice koje se bave humanitarnim i društvenim djelatnostima, LAG-ovi, javne ustanove neprofitnog karaktera u kojima su osnivači jedinice lokalne samouprave osim javnih vatrogasnih postrojbi, lokalnih i regionalnih razvojnih agencija, škola </a:t>
            </a:r>
          </a:p>
          <a:p>
            <a:r>
              <a:rPr lang="hr-HR" dirty="0" smtClean="0"/>
              <a:t>Intenzitet javne potpore iznosi 80% do 100% ovisno o indeksu razvijenosti jedinice lokalne samouprave</a:t>
            </a:r>
          </a:p>
          <a:p>
            <a:r>
              <a:rPr lang="hr-HR" dirty="0"/>
              <a:t>Najniža vrijednost potpore iznosi 15.000 </a:t>
            </a:r>
            <a:r>
              <a:rPr lang="hr-HR" dirty="0" smtClean="0"/>
              <a:t>EUR</a:t>
            </a:r>
          </a:p>
          <a:p>
            <a:r>
              <a:rPr lang="hr-HR" dirty="0" smtClean="0"/>
              <a:t>Najviša </a:t>
            </a:r>
            <a:r>
              <a:rPr lang="hr-HR" dirty="0"/>
              <a:t>vrijednost potpore iznosi 1.000.000 EUR u kunskoj protuvrijednosti</a:t>
            </a:r>
            <a:endParaRPr lang="hr-HR" dirty="0" smtClean="0"/>
          </a:p>
          <a:p>
            <a:endParaRPr lang="hr-HR" dirty="0" smtClean="0"/>
          </a:p>
          <a:p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4638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635896" y="845840"/>
            <a:ext cx="8229600" cy="1143000"/>
          </a:xfrm>
        </p:spPr>
        <p:txBody>
          <a:bodyPr/>
          <a:lstStyle/>
          <a:p>
            <a:pPr algn="l"/>
            <a:r>
              <a:rPr lang="hr-HR" b="1" dirty="0" smtClean="0"/>
              <a:t>	</a:t>
            </a:r>
            <a:r>
              <a:rPr lang="hr-HR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AKTUALNI NATJEČAJI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637112"/>
          </a:xfrm>
        </p:spPr>
        <p:txBody>
          <a:bodyPr>
            <a:normAutofit fontScale="70000" lnSpcReduction="20000"/>
          </a:bodyPr>
          <a:lstStyle/>
          <a:p>
            <a:r>
              <a:rPr lang="pl-PL" sz="3400" b="1" dirty="0" smtClean="0"/>
              <a:t>Natječaj </a:t>
            </a:r>
            <a:r>
              <a:rPr lang="hr-HR" sz="3400" b="1" dirty="0" smtClean="0"/>
              <a:t>za </a:t>
            </a:r>
            <a:r>
              <a:rPr lang="hr-HR" sz="3400" b="1" dirty="0"/>
              <a:t>provedbu </a:t>
            </a:r>
            <a:r>
              <a:rPr lang="hr-HR" sz="3400" b="1" dirty="0" smtClean="0"/>
              <a:t>tipa </a:t>
            </a:r>
            <a:r>
              <a:rPr lang="hr-HR" sz="3400" b="1" dirty="0"/>
              <a:t>operacije 8.5.1 „Konverzija degradiranih šumskih sastojina i šumskih kultura" </a:t>
            </a:r>
            <a:endParaRPr lang="hr-HR" sz="3400" b="1" dirty="0" smtClean="0"/>
          </a:p>
          <a:p>
            <a:r>
              <a:rPr lang="pl-PL" sz="3400" dirty="0" smtClean="0"/>
              <a:t>Datum </a:t>
            </a:r>
            <a:r>
              <a:rPr lang="pl-PL" sz="3400" dirty="0"/>
              <a:t>prijave </a:t>
            </a:r>
            <a:r>
              <a:rPr lang="pl-PL" sz="3400" dirty="0" smtClean="0"/>
              <a:t>02</a:t>
            </a:r>
            <a:r>
              <a:rPr lang="pl-PL" sz="3400" dirty="0"/>
              <a:t>. </a:t>
            </a:r>
            <a:r>
              <a:rPr lang="pl-PL" sz="3400" dirty="0" smtClean="0"/>
              <a:t>07</a:t>
            </a:r>
            <a:r>
              <a:rPr lang="pl-PL" sz="3400" dirty="0"/>
              <a:t>. </a:t>
            </a:r>
            <a:r>
              <a:rPr lang="pl-PL" sz="3400" dirty="0" smtClean="0"/>
              <a:t>2018.</a:t>
            </a:r>
            <a:endParaRPr lang="pl-PL" sz="3400" dirty="0"/>
          </a:p>
          <a:p>
            <a:r>
              <a:rPr lang="pl-PL" sz="3400" dirty="0"/>
              <a:t>Kraj prijave </a:t>
            </a:r>
            <a:r>
              <a:rPr lang="pl-PL" sz="3400" dirty="0" smtClean="0"/>
              <a:t>31</a:t>
            </a:r>
            <a:r>
              <a:rPr lang="pl-PL" sz="3400" dirty="0"/>
              <a:t>. </a:t>
            </a:r>
            <a:r>
              <a:rPr lang="pl-PL" sz="3400" dirty="0" smtClean="0"/>
              <a:t>08</a:t>
            </a:r>
            <a:r>
              <a:rPr lang="pl-PL" sz="3400" dirty="0"/>
              <a:t>. </a:t>
            </a:r>
            <a:r>
              <a:rPr lang="pl-PL" sz="3400" dirty="0" smtClean="0"/>
              <a:t>2018.</a:t>
            </a:r>
          </a:p>
          <a:p>
            <a:r>
              <a:rPr lang="hr-HR" sz="3400" dirty="0"/>
              <a:t>Vrijednost natječaja </a:t>
            </a:r>
            <a:r>
              <a:rPr lang="hr-HR" sz="3400" dirty="0" smtClean="0"/>
              <a:t>70.000.000,00 </a:t>
            </a:r>
            <a:r>
              <a:rPr lang="hr-HR" sz="3400" dirty="0"/>
              <a:t>HRK </a:t>
            </a:r>
            <a:endParaRPr lang="hr-HR" sz="3400" dirty="0" smtClean="0"/>
          </a:p>
          <a:p>
            <a:r>
              <a:rPr lang="hr-HR" sz="3400" dirty="0"/>
              <a:t>Potencijalni </a:t>
            </a:r>
            <a:r>
              <a:rPr lang="hr-HR" sz="3400" dirty="0" smtClean="0"/>
              <a:t>korisnici: </a:t>
            </a:r>
            <a:r>
              <a:rPr lang="hr-HR" sz="3400" dirty="0" err="1" smtClean="0"/>
              <a:t>Šumoposjednici</a:t>
            </a:r>
            <a:r>
              <a:rPr lang="hr-HR" sz="3400" dirty="0"/>
              <a:t>, Udruženja </a:t>
            </a:r>
            <a:r>
              <a:rPr lang="hr-HR" sz="3400" dirty="0" err="1" smtClean="0"/>
              <a:t>šumoposjednika</a:t>
            </a:r>
            <a:r>
              <a:rPr lang="hr-HR" sz="3400" dirty="0" smtClean="0"/>
              <a:t>, </a:t>
            </a:r>
            <a:r>
              <a:rPr lang="hr-HR" sz="3400" dirty="0"/>
              <a:t>trgovačka društva i druge pravne osobe koje na temelju zakona imaju javne ovlasti i gospodare šumama i šumskim zemljištima u vlasništvu Republike Hrvatske </a:t>
            </a:r>
            <a:endParaRPr lang="hr-HR" sz="3400" dirty="0" smtClean="0"/>
          </a:p>
          <a:p>
            <a:r>
              <a:rPr lang="hr-HR" sz="3400" dirty="0" smtClean="0"/>
              <a:t>Intenzitet </a:t>
            </a:r>
            <a:r>
              <a:rPr lang="hr-HR" sz="3400" dirty="0"/>
              <a:t>javne potpore iznosi do 100% od ukupnih prihvatljivih troškova </a:t>
            </a:r>
            <a:r>
              <a:rPr lang="hr-HR" sz="3400" dirty="0" smtClean="0"/>
              <a:t>projekta</a:t>
            </a:r>
          </a:p>
          <a:p>
            <a:r>
              <a:rPr lang="pl-PL" sz="3400" dirty="0"/>
              <a:t>Vrijednost potpore je od 5.000 eura do 700.000 </a:t>
            </a:r>
            <a:r>
              <a:rPr lang="pl-PL" sz="3400" dirty="0" smtClean="0"/>
              <a:t>eura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528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91880" y="836712"/>
            <a:ext cx="8229600" cy="1143000"/>
          </a:xfrm>
        </p:spPr>
        <p:txBody>
          <a:bodyPr/>
          <a:lstStyle/>
          <a:p>
            <a:pPr algn="l"/>
            <a:r>
              <a:rPr lang="hr-HR" b="1" dirty="0" smtClean="0"/>
              <a:t>	</a:t>
            </a:r>
            <a:r>
              <a:rPr lang="hr-HR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AKTUALNI NATJEČAJI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27707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hr-HR" sz="5000" b="1" dirty="0" smtClean="0"/>
              <a:t>Natječaj </a:t>
            </a:r>
            <a:r>
              <a:rPr lang="hr-HR" sz="5000" b="1" dirty="0"/>
              <a:t>za provedbu </a:t>
            </a:r>
            <a:r>
              <a:rPr lang="hr-HR" sz="5000" b="1" dirty="0" smtClean="0"/>
              <a:t>tipa </a:t>
            </a:r>
            <a:r>
              <a:rPr lang="hr-HR" sz="5000" b="1" dirty="0"/>
              <a:t>operacije 8.5.2 „Uspostava i uređenje poučnih staza, vidikovaca i ostale manje infrastrukture“ </a:t>
            </a:r>
            <a:endParaRPr lang="pl-PL" sz="5000" dirty="0" smtClean="0"/>
          </a:p>
          <a:p>
            <a:r>
              <a:rPr lang="pl-PL" sz="5000" dirty="0" smtClean="0"/>
              <a:t>Datum </a:t>
            </a:r>
            <a:r>
              <a:rPr lang="pl-PL" sz="5000" dirty="0"/>
              <a:t>prijave </a:t>
            </a:r>
            <a:r>
              <a:rPr lang="pl-PL" sz="5000" dirty="0" smtClean="0"/>
              <a:t>01</a:t>
            </a:r>
            <a:r>
              <a:rPr lang="pl-PL" sz="5000" dirty="0"/>
              <a:t>. </a:t>
            </a:r>
            <a:r>
              <a:rPr lang="pl-PL" sz="5000" dirty="0" smtClean="0"/>
              <a:t>06</a:t>
            </a:r>
            <a:r>
              <a:rPr lang="pl-PL" sz="5000" dirty="0"/>
              <a:t>. </a:t>
            </a:r>
            <a:r>
              <a:rPr lang="pl-PL" sz="5000" dirty="0" smtClean="0"/>
              <a:t>2018.</a:t>
            </a:r>
            <a:endParaRPr lang="pl-PL" sz="5000" dirty="0"/>
          </a:p>
          <a:p>
            <a:r>
              <a:rPr lang="pl-PL" sz="5000" dirty="0"/>
              <a:t>Kraj prijave </a:t>
            </a:r>
            <a:r>
              <a:rPr lang="pl-PL" sz="5000" dirty="0" smtClean="0"/>
              <a:t>02</a:t>
            </a:r>
            <a:r>
              <a:rPr lang="pl-PL" sz="5000" dirty="0"/>
              <a:t>. </a:t>
            </a:r>
            <a:r>
              <a:rPr lang="pl-PL" sz="5000" dirty="0" smtClean="0"/>
              <a:t>08</a:t>
            </a:r>
            <a:r>
              <a:rPr lang="pl-PL" sz="5000" dirty="0"/>
              <a:t>. </a:t>
            </a:r>
            <a:r>
              <a:rPr lang="pl-PL" sz="5000" dirty="0" smtClean="0"/>
              <a:t>2018.</a:t>
            </a:r>
          </a:p>
          <a:p>
            <a:r>
              <a:rPr lang="hr-HR" sz="5000" dirty="0"/>
              <a:t>Vrijednost natječaja </a:t>
            </a:r>
            <a:r>
              <a:rPr lang="hr-HR" sz="5000" dirty="0" smtClean="0"/>
              <a:t>30.000.000,00 </a:t>
            </a:r>
            <a:r>
              <a:rPr lang="hr-HR" sz="5000" dirty="0"/>
              <a:t>HRK </a:t>
            </a:r>
            <a:endParaRPr lang="hr-HR" sz="5000" dirty="0" smtClean="0"/>
          </a:p>
          <a:p>
            <a:r>
              <a:rPr lang="hr-HR" sz="5000" dirty="0"/>
              <a:t>Potencijalni </a:t>
            </a:r>
            <a:r>
              <a:rPr lang="hr-HR" sz="5000" dirty="0" smtClean="0"/>
              <a:t>korisnici: </a:t>
            </a:r>
            <a:r>
              <a:rPr lang="hr-HR" sz="5000" dirty="0" err="1" smtClean="0"/>
              <a:t>Šumoposjednici</a:t>
            </a:r>
            <a:r>
              <a:rPr lang="hr-HR" sz="5000" dirty="0"/>
              <a:t>, Udruženja </a:t>
            </a:r>
            <a:r>
              <a:rPr lang="hr-HR" sz="5000" dirty="0" err="1" smtClean="0"/>
              <a:t>šumoposjednika</a:t>
            </a:r>
            <a:r>
              <a:rPr lang="hr-HR" sz="5000" dirty="0" smtClean="0"/>
              <a:t>, </a:t>
            </a:r>
            <a:r>
              <a:rPr lang="hr-HR" sz="5000" dirty="0"/>
              <a:t>trgovačka društva i druge pravne osobe koje na temelju zakona imaju javne ovlasti i gospodare šumama i šumskim zemljištima u vlasništvu Republike Hrvatske, pravne osobe koje na temelju zakona imaju javne ovlasti, a čije je područje djelovanja usmjereno na zaštitu okoliša i prirode, udruge civilnog društva čije je područje djelovanja usmjereno na zaštitu okoliša i prirode </a:t>
            </a:r>
            <a:endParaRPr lang="hr-HR" sz="5000" dirty="0" smtClean="0"/>
          </a:p>
          <a:p>
            <a:r>
              <a:rPr lang="hr-HR" sz="5000" dirty="0"/>
              <a:t>Intenzitet potpore do 100% od ukupnih prihvatljivih troškova </a:t>
            </a:r>
            <a:r>
              <a:rPr lang="hr-HR" sz="5000" dirty="0" smtClean="0"/>
              <a:t>projekta</a:t>
            </a:r>
          </a:p>
          <a:p>
            <a:r>
              <a:rPr lang="pl-PL" sz="5000" dirty="0"/>
              <a:t>Najniža vrijednost potpore je 5.000 eura, a najviša iznosi 100.000 eura</a:t>
            </a:r>
          </a:p>
          <a:p>
            <a:endParaRPr lang="pl-PL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845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635896" y="845840"/>
            <a:ext cx="8229600" cy="1143000"/>
          </a:xfrm>
        </p:spPr>
        <p:txBody>
          <a:bodyPr/>
          <a:lstStyle/>
          <a:p>
            <a:pPr algn="l"/>
            <a:r>
              <a:rPr lang="hr-HR" b="1" dirty="0" smtClean="0"/>
              <a:t>	</a:t>
            </a:r>
            <a:r>
              <a:rPr lang="hr-HR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AKTUALNI NATJEČAJI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b="1" dirty="0" smtClean="0"/>
              <a:t>Natječaj za provedbu mjere 17 Upravljanje rizicima, </a:t>
            </a:r>
            <a:r>
              <a:rPr lang="hr-HR" b="1" dirty="0" err="1" smtClean="0"/>
              <a:t>podmjere</a:t>
            </a:r>
            <a:r>
              <a:rPr lang="hr-HR" b="1" dirty="0" smtClean="0"/>
              <a:t> 17.1. Osiguranje usjeva, životinja i biljaka</a:t>
            </a:r>
          </a:p>
          <a:p>
            <a:r>
              <a:rPr lang="pl-PL" dirty="0" smtClean="0"/>
              <a:t>Datum prijave 16. 4. 2018.</a:t>
            </a:r>
          </a:p>
          <a:p>
            <a:r>
              <a:rPr lang="pl-PL" dirty="0" smtClean="0"/>
              <a:t>Kraj prijave 31. 12. 2018.</a:t>
            </a:r>
          </a:p>
          <a:p>
            <a:r>
              <a:rPr lang="hr-HR" dirty="0" smtClean="0"/>
              <a:t>Vrijednost natječaja 70.000.000,00 HRK </a:t>
            </a:r>
          </a:p>
          <a:p>
            <a:r>
              <a:rPr lang="hr-HR" dirty="0" smtClean="0"/>
              <a:t>Potencijalni korisnici: Obiteljska poljoprivredna gospodarstva, Obrt registriran za poljoprivrednu djelatnost, Trgovačko društvo za poljoprivrednu djelatnost, Zadruga za poljoprivrednu djelatnost, Druga pravna osoba registrirana za poljoprivrednu djelatnost, Fizičke i pravne osobe upisane u Upisnik poljoprivrednika </a:t>
            </a:r>
          </a:p>
          <a:p>
            <a:r>
              <a:rPr lang="pl-PL" dirty="0"/>
              <a:t>Maksimalni iznos potpore po korisniku iznosi 75.000 eura u kunskoj </a:t>
            </a:r>
            <a:r>
              <a:rPr lang="pl-PL" dirty="0" smtClean="0"/>
              <a:t>protuvrijednosti</a:t>
            </a:r>
            <a:endParaRPr lang="hr-HR" dirty="0" smtClean="0"/>
          </a:p>
          <a:p>
            <a:endParaRPr lang="pl-PL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9945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635896" y="789179"/>
            <a:ext cx="8229600" cy="1143000"/>
          </a:xfrm>
        </p:spPr>
        <p:txBody>
          <a:bodyPr/>
          <a:lstStyle/>
          <a:p>
            <a:pPr algn="l"/>
            <a:r>
              <a:rPr lang="hr-HR" b="1" dirty="0" smtClean="0"/>
              <a:t>	</a:t>
            </a:r>
            <a:r>
              <a:rPr lang="hr-HR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AKTUALNI NATJEČAJI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90770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 smtClean="0"/>
              <a:t>Natječaj </a:t>
            </a:r>
            <a:r>
              <a:rPr lang="hr-HR" b="1" dirty="0" smtClean="0"/>
              <a:t> </a:t>
            </a:r>
            <a:r>
              <a:rPr lang="hr-HR" b="1" dirty="0"/>
              <a:t>za provedbu </a:t>
            </a:r>
            <a:r>
              <a:rPr lang="hr-HR" b="1" dirty="0" smtClean="0"/>
              <a:t>tipa </a:t>
            </a:r>
            <a:r>
              <a:rPr lang="hr-HR" b="1" dirty="0"/>
              <a:t>operacije 19.4.1. »Tekući troškovi i animacija« </a:t>
            </a:r>
            <a:endParaRPr lang="pl-PL" b="1" dirty="0" smtClean="0"/>
          </a:p>
          <a:p>
            <a:r>
              <a:rPr lang="pl-PL" dirty="0" smtClean="0"/>
              <a:t>Datum </a:t>
            </a:r>
            <a:r>
              <a:rPr lang="pl-PL" dirty="0"/>
              <a:t>prijave </a:t>
            </a:r>
            <a:r>
              <a:rPr lang="pl-PL" dirty="0" smtClean="0"/>
              <a:t>18</a:t>
            </a:r>
            <a:r>
              <a:rPr lang="pl-PL" dirty="0"/>
              <a:t>. </a:t>
            </a:r>
            <a:r>
              <a:rPr lang="pl-PL" dirty="0" smtClean="0"/>
              <a:t>06</a:t>
            </a:r>
            <a:r>
              <a:rPr lang="pl-PL" dirty="0"/>
              <a:t>. </a:t>
            </a:r>
            <a:r>
              <a:rPr lang="pl-PL" dirty="0" smtClean="0"/>
              <a:t>2018.</a:t>
            </a:r>
            <a:endParaRPr lang="pl-PL" dirty="0"/>
          </a:p>
          <a:p>
            <a:r>
              <a:rPr lang="pl-PL" dirty="0"/>
              <a:t>Kraj prijave </a:t>
            </a:r>
            <a:r>
              <a:rPr lang="pl-PL" dirty="0" smtClean="0"/>
              <a:t>31</a:t>
            </a:r>
            <a:r>
              <a:rPr lang="pl-PL" dirty="0"/>
              <a:t>. 12. </a:t>
            </a:r>
            <a:r>
              <a:rPr lang="pl-PL" dirty="0" smtClean="0"/>
              <a:t>2023. </a:t>
            </a:r>
          </a:p>
          <a:p>
            <a:r>
              <a:rPr lang="hr-HR" dirty="0"/>
              <a:t>Potencijalni </a:t>
            </a:r>
            <a:r>
              <a:rPr lang="hr-HR" dirty="0" smtClean="0"/>
              <a:t>korisnici: Odabrani </a:t>
            </a:r>
            <a:r>
              <a:rPr lang="hr-HR" dirty="0"/>
              <a:t>LAG-ovi unutar </a:t>
            </a:r>
            <a:r>
              <a:rPr lang="hr-HR" dirty="0" err="1"/>
              <a:t>podmjere</a:t>
            </a:r>
            <a:r>
              <a:rPr lang="hr-HR" dirty="0"/>
              <a:t> 19.2. </a:t>
            </a:r>
            <a:endParaRPr lang="hr-HR" dirty="0" smtClean="0"/>
          </a:p>
          <a:p>
            <a:r>
              <a:rPr lang="hr-HR" dirty="0" smtClean="0"/>
              <a:t>Intenzitet </a:t>
            </a:r>
            <a:r>
              <a:rPr lang="hr-HR" dirty="0"/>
              <a:t>potpore iznosi 100% od ukupnih prihvatljivih </a:t>
            </a:r>
            <a:r>
              <a:rPr lang="hr-HR" dirty="0" smtClean="0"/>
              <a:t>troškova, </a:t>
            </a:r>
            <a:r>
              <a:rPr lang="pl-PL" dirty="0"/>
              <a:t>ukupno do 25% dodijeljenih javnih izdataka lokalne razvojne strategije</a:t>
            </a:r>
          </a:p>
          <a:p>
            <a:pPr marL="0" indent="0">
              <a:buNone/>
            </a:pPr>
            <a:endParaRPr lang="pl-PL" dirty="0"/>
          </a:p>
          <a:p>
            <a:endParaRPr lang="pl-PL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991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2091" y="662714"/>
            <a:ext cx="8229600" cy="1143000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Neka postignuća na 31.12.2017.</a:t>
            </a:r>
            <a:endParaRPr lang="hr-H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2C2BFAE1-45D3-4B3B-81D2-0BF25FA84FB8}"/>
              </a:ext>
            </a:extLst>
          </p:cNvPr>
          <p:cNvSpPr txBox="1">
            <a:spLocks/>
          </p:cNvSpPr>
          <p:nvPr/>
        </p:nvSpPr>
        <p:spPr>
          <a:xfrm>
            <a:off x="628650" y="106331"/>
            <a:ext cx="7886700" cy="739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Neo Sans Medium" pitchFamily="34" charset="0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5" name="Freeform 202">
            <a:extLst>
              <a:ext uri="{FF2B5EF4-FFF2-40B4-BE49-F238E27FC236}">
                <a16:creationId xmlns:a16="http://schemas.microsoft.com/office/drawing/2014/main" xmlns="" id="{C2F243F2-3964-4F55-BC10-F310D892A540}"/>
              </a:ext>
            </a:extLst>
          </p:cNvPr>
          <p:cNvSpPr>
            <a:spLocks/>
          </p:cNvSpPr>
          <p:nvPr/>
        </p:nvSpPr>
        <p:spPr bwMode="auto">
          <a:xfrm>
            <a:off x="2753057" y="2424603"/>
            <a:ext cx="1066898" cy="744849"/>
          </a:xfrm>
          <a:custGeom>
            <a:avLst/>
            <a:gdLst>
              <a:gd name="T0" fmla="*/ 0 w 593"/>
              <a:gd name="T1" fmla="*/ 0 h 414"/>
              <a:gd name="T2" fmla="*/ 150 w 593"/>
              <a:gd name="T3" fmla="*/ 414 h 414"/>
              <a:gd name="T4" fmla="*/ 593 w 593"/>
              <a:gd name="T5" fmla="*/ 120 h 414"/>
              <a:gd name="T6" fmla="*/ 0 w 593"/>
              <a:gd name="T7" fmla="*/ 0 h 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3" h="414">
                <a:moveTo>
                  <a:pt x="0" y="0"/>
                </a:moveTo>
                <a:lnTo>
                  <a:pt x="150" y="414"/>
                </a:lnTo>
                <a:lnTo>
                  <a:pt x="593" y="1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6" name="Freeform 203">
            <a:extLst>
              <a:ext uri="{FF2B5EF4-FFF2-40B4-BE49-F238E27FC236}">
                <a16:creationId xmlns:a16="http://schemas.microsoft.com/office/drawing/2014/main" xmlns="" id="{47A32C38-26BF-4A86-873E-5D9A4D31254D}"/>
              </a:ext>
            </a:extLst>
          </p:cNvPr>
          <p:cNvSpPr>
            <a:spLocks/>
          </p:cNvSpPr>
          <p:nvPr/>
        </p:nvSpPr>
        <p:spPr bwMode="auto">
          <a:xfrm>
            <a:off x="5005595" y="1784105"/>
            <a:ext cx="744849" cy="1065098"/>
          </a:xfrm>
          <a:custGeom>
            <a:avLst/>
            <a:gdLst>
              <a:gd name="T0" fmla="*/ 414 w 414"/>
              <a:gd name="T1" fmla="*/ 0 h 592"/>
              <a:gd name="T2" fmla="*/ 0 w 414"/>
              <a:gd name="T3" fmla="*/ 150 h 592"/>
              <a:gd name="T4" fmla="*/ 294 w 414"/>
              <a:gd name="T5" fmla="*/ 592 h 592"/>
              <a:gd name="T6" fmla="*/ 414 w 414"/>
              <a:gd name="T7" fmla="*/ 0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4" h="592">
                <a:moveTo>
                  <a:pt x="414" y="0"/>
                </a:moveTo>
                <a:lnTo>
                  <a:pt x="0" y="150"/>
                </a:lnTo>
                <a:lnTo>
                  <a:pt x="294" y="592"/>
                </a:lnTo>
                <a:lnTo>
                  <a:pt x="414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7" name="Freeform 204">
            <a:extLst>
              <a:ext uri="{FF2B5EF4-FFF2-40B4-BE49-F238E27FC236}">
                <a16:creationId xmlns:a16="http://schemas.microsoft.com/office/drawing/2014/main" xmlns="" id="{28C53005-10C1-408C-A357-8985B2F4EEFE}"/>
              </a:ext>
            </a:extLst>
          </p:cNvPr>
          <p:cNvSpPr>
            <a:spLocks/>
          </p:cNvSpPr>
          <p:nvPr/>
        </p:nvSpPr>
        <p:spPr bwMode="auto">
          <a:xfrm>
            <a:off x="2767450" y="1748122"/>
            <a:ext cx="2702326" cy="1146060"/>
          </a:xfrm>
          <a:custGeom>
            <a:avLst/>
            <a:gdLst>
              <a:gd name="T0" fmla="*/ 1198 w 1502"/>
              <a:gd name="T1" fmla="*/ 179 h 637"/>
              <a:gd name="T2" fmla="*/ 309 w 1502"/>
              <a:gd name="T3" fmla="*/ 0 h 637"/>
              <a:gd name="T4" fmla="*/ 0 w 1502"/>
              <a:gd name="T5" fmla="*/ 334 h 637"/>
              <a:gd name="T6" fmla="*/ 1502 w 1502"/>
              <a:gd name="T7" fmla="*/ 637 h 637"/>
              <a:gd name="T8" fmla="*/ 1198 w 1502"/>
              <a:gd name="T9" fmla="*/ 179 h 6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2" h="637">
                <a:moveTo>
                  <a:pt x="1198" y="179"/>
                </a:moveTo>
                <a:lnTo>
                  <a:pt x="309" y="0"/>
                </a:lnTo>
                <a:lnTo>
                  <a:pt x="0" y="334"/>
                </a:lnTo>
                <a:lnTo>
                  <a:pt x="1502" y="637"/>
                </a:lnTo>
                <a:lnTo>
                  <a:pt x="1198" y="1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8" name="Freeform 206">
            <a:extLst>
              <a:ext uri="{FF2B5EF4-FFF2-40B4-BE49-F238E27FC236}">
                <a16:creationId xmlns:a16="http://schemas.microsoft.com/office/drawing/2014/main" xmlns="" id="{EADD853D-D5ED-4E90-B68D-0A52BC734997}"/>
              </a:ext>
            </a:extLst>
          </p:cNvPr>
          <p:cNvSpPr>
            <a:spLocks/>
          </p:cNvSpPr>
          <p:nvPr/>
        </p:nvSpPr>
        <p:spPr bwMode="auto">
          <a:xfrm>
            <a:off x="5280866" y="1798498"/>
            <a:ext cx="1146060" cy="2702326"/>
          </a:xfrm>
          <a:custGeom>
            <a:avLst/>
            <a:gdLst>
              <a:gd name="T0" fmla="*/ 0 w 637"/>
              <a:gd name="T1" fmla="*/ 1502 h 1502"/>
              <a:gd name="T2" fmla="*/ 458 w 637"/>
              <a:gd name="T3" fmla="*/ 1198 h 1502"/>
              <a:gd name="T4" fmla="*/ 637 w 637"/>
              <a:gd name="T5" fmla="*/ 310 h 1502"/>
              <a:gd name="T6" fmla="*/ 303 w 637"/>
              <a:gd name="T7" fmla="*/ 0 h 1502"/>
              <a:gd name="T8" fmla="*/ 0 w 637"/>
              <a:gd name="T9" fmla="*/ 1502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7" h="1502">
                <a:moveTo>
                  <a:pt x="0" y="1502"/>
                </a:moveTo>
                <a:lnTo>
                  <a:pt x="458" y="1198"/>
                </a:lnTo>
                <a:lnTo>
                  <a:pt x="637" y="310"/>
                </a:lnTo>
                <a:lnTo>
                  <a:pt x="303" y="0"/>
                </a:lnTo>
                <a:lnTo>
                  <a:pt x="0" y="150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9" name="Freeform 207">
            <a:extLst>
              <a:ext uri="{FF2B5EF4-FFF2-40B4-BE49-F238E27FC236}">
                <a16:creationId xmlns:a16="http://schemas.microsoft.com/office/drawing/2014/main" xmlns="" id="{FA022AD4-F739-4F67-A8B8-6E03B308AEF6}"/>
              </a:ext>
            </a:extLst>
          </p:cNvPr>
          <p:cNvSpPr>
            <a:spLocks/>
          </p:cNvSpPr>
          <p:nvPr/>
        </p:nvSpPr>
        <p:spPr bwMode="auto">
          <a:xfrm>
            <a:off x="5324045" y="4036643"/>
            <a:ext cx="1066898" cy="744849"/>
          </a:xfrm>
          <a:custGeom>
            <a:avLst/>
            <a:gdLst>
              <a:gd name="T0" fmla="*/ 0 w 593"/>
              <a:gd name="T1" fmla="*/ 294 h 414"/>
              <a:gd name="T2" fmla="*/ 593 w 593"/>
              <a:gd name="T3" fmla="*/ 414 h 414"/>
              <a:gd name="T4" fmla="*/ 442 w 593"/>
              <a:gd name="T5" fmla="*/ 0 h 414"/>
              <a:gd name="T6" fmla="*/ 0 w 593"/>
              <a:gd name="T7" fmla="*/ 294 h 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3" h="414">
                <a:moveTo>
                  <a:pt x="0" y="294"/>
                </a:moveTo>
                <a:lnTo>
                  <a:pt x="593" y="414"/>
                </a:lnTo>
                <a:lnTo>
                  <a:pt x="442" y="0"/>
                </a:lnTo>
                <a:lnTo>
                  <a:pt x="0" y="294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0" name="Freeform 208">
            <a:extLst>
              <a:ext uri="{FF2B5EF4-FFF2-40B4-BE49-F238E27FC236}">
                <a16:creationId xmlns:a16="http://schemas.microsoft.com/office/drawing/2014/main" xmlns="" id="{8D9A9A47-D6AD-4660-B961-92AEE2D2DF19}"/>
              </a:ext>
            </a:extLst>
          </p:cNvPr>
          <p:cNvSpPr>
            <a:spLocks/>
          </p:cNvSpPr>
          <p:nvPr/>
        </p:nvSpPr>
        <p:spPr bwMode="auto">
          <a:xfrm>
            <a:off x="2717075" y="2705271"/>
            <a:ext cx="1144261" cy="2702326"/>
          </a:xfrm>
          <a:custGeom>
            <a:avLst/>
            <a:gdLst>
              <a:gd name="T0" fmla="*/ 636 w 636"/>
              <a:gd name="T1" fmla="*/ 0 h 1502"/>
              <a:gd name="T2" fmla="*/ 179 w 636"/>
              <a:gd name="T3" fmla="*/ 304 h 1502"/>
              <a:gd name="T4" fmla="*/ 0 w 636"/>
              <a:gd name="T5" fmla="*/ 1193 h 1502"/>
              <a:gd name="T6" fmla="*/ 334 w 636"/>
              <a:gd name="T7" fmla="*/ 1502 h 1502"/>
              <a:gd name="T8" fmla="*/ 636 w 636"/>
              <a:gd name="T9" fmla="*/ 0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6" h="1502">
                <a:moveTo>
                  <a:pt x="636" y="0"/>
                </a:moveTo>
                <a:lnTo>
                  <a:pt x="179" y="304"/>
                </a:lnTo>
                <a:lnTo>
                  <a:pt x="0" y="1193"/>
                </a:lnTo>
                <a:lnTo>
                  <a:pt x="334" y="1502"/>
                </a:lnTo>
                <a:lnTo>
                  <a:pt x="636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1" name="Freeform 209">
            <a:extLst>
              <a:ext uri="{FF2B5EF4-FFF2-40B4-BE49-F238E27FC236}">
                <a16:creationId xmlns:a16="http://schemas.microsoft.com/office/drawing/2014/main" xmlns="" id="{71BC8C39-F293-47A1-9652-C78A7F911877}"/>
              </a:ext>
            </a:extLst>
          </p:cNvPr>
          <p:cNvSpPr>
            <a:spLocks/>
          </p:cNvSpPr>
          <p:nvPr/>
        </p:nvSpPr>
        <p:spPr bwMode="auto">
          <a:xfrm>
            <a:off x="3674224" y="4313712"/>
            <a:ext cx="2700527" cy="1144261"/>
          </a:xfrm>
          <a:custGeom>
            <a:avLst/>
            <a:gdLst>
              <a:gd name="T0" fmla="*/ 0 w 1501"/>
              <a:gd name="T1" fmla="*/ 0 h 636"/>
              <a:gd name="T2" fmla="*/ 304 w 1501"/>
              <a:gd name="T3" fmla="*/ 457 h 636"/>
              <a:gd name="T4" fmla="*/ 1192 w 1501"/>
              <a:gd name="T5" fmla="*/ 636 h 636"/>
              <a:gd name="T6" fmla="*/ 1501 w 1501"/>
              <a:gd name="T7" fmla="*/ 302 h 636"/>
              <a:gd name="T8" fmla="*/ 0 w 1501"/>
              <a:gd name="T9" fmla="*/ 0 h 6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1" h="636">
                <a:moveTo>
                  <a:pt x="0" y="0"/>
                </a:moveTo>
                <a:lnTo>
                  <a:pt x="304" y="457"/>
                </a:lnTo>
                <a:lnTo>
                  <a:pt x="1192" y="636"/>
                </a:lnTo>
                <a:lnTo>
                  <a:pt x="1501" y="30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2" name="Freeform 210">
            <a:extLst>
              <a:ext uri="{FF2B5EF4-FFF2-40B4-BE49-F238E27FC236}">
                <a16:creationId xmlns:a16="http://schemas.microsoft.com/office/drawing/2014/main" xmlns="" id="{6EE93F18-E28B-45E8-BE45-D140D2FB6016}"/>
              </a:ext>
            </a:extLst>
          </p:cNvPr>
          <p:cNvSpPr>
            <a:spLocks/>
          </p:cNvSpPr>
          <p:nvPr/>
        </p:nvSpPr>
        <p:spPr bwMode="auto">
          <a:xfrm>
            <a:off x="3393556" y="4355094"/>
            <a:ext cx="744849" cy="1066898"/>
          </a:xfrm>
          <a:custGeom>
            <a:avLst/>
            <a:gdLst>
              <a:gd name="T0" fmla="*/ 0 w 414"/>
              <a:gd name="T1" fmla="*/ 593 h 593"/>
              <a:gd name="T2" fmla="*/ 414 w 414"/>
              <a:gd name="T3" fmla="*/ 443 h 593"/>
              <a:gd name="T4" fmla="*/ 120 w 414"/>
              <a:gd name="T5" fmla="*/ 0 h 593"/>
              <a:gd name="T6" fmla="*/ 0 w 414"/>
              <a:gd name="T7" fmla="*/ 593 h 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4" h="593">
                <a:moveTo>
                  <a:pt x="0" y="593"/>
                </a:moveTo>
                <a:lnTo>
                  <a:pt x="414" y="443"/>
                </a:lnTo>
                <a:lnTo>
                  <a:pt x="120" y="0"/>
                </a:lnTo>
                <a:lnTo>
                  <a:pt x="0" y="593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pic>
        <p:nvPicPr>
          <p:cNvPr id="13" name="Graphic 4" descr="Network">
            <a:extLst>
              <a:ext uri="{FF2B5EF4-FFF2-40B4-BE49-F238E27FC236}">
                <a16:creationId xmlns:a16="http://schemas.microsoft.com/office/drawing/2014/main" xmlns="" id="{364EC3E2-9CE5-4A9F-9D36-26AED131BC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931778" y="2530011"/>
            <a:ext cx="467446" cy="467446"/>
          </a:xfrm>
          <a:prstGeom prst="rect">
            <a:avLst/>
          </a:prstGeom>
        </p:spPr>
      </p:pic>
      <p:pic>
        <p:nvPicPr>
          <p:cNvPr id="14" name="Graphic 6" descr="Bullseye">
            <a:extLst>
              <a:ext uri="{FF2B5EF4-FFF2-40B4-BE49-F238E27FC236}">
                <a16:creationId xmlns:a16="http://schemas.microsoft.com/office/drawing/2014/main" xmlns="" id="{D118A927-80F3-4247-ADE8-BEB61B3268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3490751" y="4792208"/>
            <a:ext cx="467446" cy="467446"/>
          </a:xfrm>
          <a:prstGeom prst="rect">
            <a:avLst/>
          </a:prstGeom>
        </p:spPr>
      </p:pic>
      <p:pic>
        <p:nvPicPr>
          <p:cNvPr id="15" name="Graphic 8" descr="Shopping bag">
            <a:extLst>
              <a:ext uri="{FF2B5EF4-FFF2-40B4-BE49-F238E27FC236}">
                <a16:creationId xmlns:a16="http://schemas.microsoft.com/office/drawing/2014/main" xmlns="" id="{2DEF9B7E-A000-48B9-BD37-AACDAC3E357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194511" y="1944697"/>
            <a:ext cx="467446" cy="467446"/>
          </a:xfrm>
          <a:prstGeom prst="rect">
            <a:avLst/>
          </a:prstGeom>
        </p:spPr>
      </p:pic>
      <p:pic>
        <p:nvPicPr>
          <p:cNvPr id="16" name="Graphic 10" descr="Rocket">
            <a:extLst>
              <a:ext uri="{FF2B5EF4-FFF2-40B4-BE49-F238E27FC236}">
                <a16:creationId xmlns:a16="http://schemas.microsoft.com/office/drawing/2014/main" xmlns="" id="{3A7BE4B4-D71C-4246-9E32-7C83A731D8E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707764" y="4188987"/>
            <a:ext cx="467446" cy="467446"/>
          </a:xfrm>
          <a:prstGeom prst="rect">
            <a:avLst/>
          </a:prstGeom>
        </p:spPr>
      </p:pic>
      <p:sp>
        <p:nvSpPr>
          <p:cNvPr id="17" name="Rectangle 12">
            <a:extLst>
              <a:ext uri="{FF2B5EF4-FFF2-40B4-BE49-F238E27FC236}">
                <a16:creationId xmlns:a16="http://schemas.microsoft.com/office/drawing/2014/main" xmlns="" id="{85FA6F0A-2D4A-49A9-8F78-8DB23F483939}"/>
              </a:ext>
            </a:extLst>
          </p:cNvPr>
          <p:cNvSpPr/>
          <p:nvPr/>
        </p:nvSpPr>
        <p:spPr>
          <a:xfrm rot="16896406">
            <a:off x="4914371" y="2975954"/>
            <a:ext cx="1872629" cy="41549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hr-HR" sz="2100" b="1" dirty="0" smtClean="0">
                <a:solidFill>
                  <a:schemeClr val="tx2">
                    <a:lumMod val="50000"/>
                  </a:schemeClr>
                </a:solidFill>
              </a:rPr>
              <a:t>400 malih PG-a</a:t>
            </a:r>
            <a:endParaRPr lang="en-US" sz="21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Rectangle 77">
            <a:extLst>
              <a:ext uri="{FF2B5EF4-FFF2-40B4-BE49-F238E27FC236}">
                <a16:creationId xmlns:a16="http://schemas.microsoft.com/office/drawing/2014/main" xmlns="" id="{BE946816-CE43-4146-BE3E-761A7972D1A5}"/>
              </a:ext>
            </a:extLst>
          </p:cNvPr>
          <p:cNvSpPr/>
          <p:nvPr/>
        </p:nvSpPr>
        <p:spPr>
          <a:xfrm rot="680731">
            <a:off x="4299817" y="4737754"/>
            <a:ext cx="1494320" cy="41549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hr-HR" sz="2100" b="1" dirty="0" smtClean="0">
                <a:solidFill>
                  <a:schemeClr val="tx2">
                    <a:lumMod val="50000"/>
                  </a:schemeClr>
                </a:solidFill>
              </a:rPr>
              <a:t>2,</a:t>
            </a:r>
            <a:r>
              <a:rPr lang="hr-HR" sz="2100" b="1" dirty="0" err="1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hr-HR" sz="2100" b="1" dirty="0" smtClean="0">
                <a:solidFill>
                  <a:schemeClr val="tx2">
                    <a:lumMod val="50000"/>
                  </a:schemeClr>
                </a:solidFill>
              </a:rPr>
              <a:t> milijuna</a:t>
            </a:r>
            <a:endParaRPr lang="en-US" sz="21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Rectangle 78">
            <a:extLst>
              <a:ext uri="{FF2B5EF4-FFF2-40B4-BE49-F238E27FC236}">
                <a16:creationId xmlns:a16="http://schemas.microsoft.com/office/drawing/2014/main" xmlns="" id="{540C8239-6FDE-45E1-87FB-7CDBA5E71E6B}"/>
              </a:ext>
            </a:extLst>
          </p:cNvPr>
          <p:cNvSpPr/>
          <p:nvPr/>
        </p:nvSpPr>
        <p:spPr>
          <a:xfrm rot="680731">
            <a:off x="2882209" y="2084215"/>
            <a:ext cx="2421368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hr-HR" sz="2000" b="1" dirty="0" smtClean="0">
                <a:solidFill>
                  <a:schemeClr val="tx2">
                    <a:lumMod val="50000"/>
                  </a:schemeClr>
                </a:solidFill>
              </a:rPr>
              <a:t> 800 RADNIH MJESTA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Rectangle 79">
            <a:extLst>
              <a:ext uri="{FF2B5EF4-FFF2-40B4-BE49-F238E27FC236}">
                <a16:creationId xmlns:a16="http://schemas.microsoft.com/office/drawing/2014/main" xmlns="" id="{1C61742D-9F91-46A7-A9E9-8AFC55E4BAE5}"/>
              </a:ext>
            </a:extLst>
          </p:cNvPr>
          <p:cNvSpPr/>
          <p:nvPr/>
        </p:nvSpPr>
        <p:spPr>
          <a:xfrm rot="16896406">
            <a:off x="2656579" y="3848684"/>
            <a:ext cx="1128835" cy="41549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hr-HR" sz="2100" b="1" dirty="0" smtClean="0">
                <a:solidFill>
                  <a:schemeClr val="tx2">
                    <a:lumMod val="50000"/>
                  </a:schemeClr>
                </a:solidFill>
              </a:rPr>
              <a:t>5500 ha </a:t>
            </a:r>
            <a:endParaRPr lang="en-US" sz="21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1" name="Graphic 72" descr="Rocket">
            <a:extLst>
              <a:ext uri="{FF2B5EF4-FFF2-40B4-BE49-F238E27FC236}">
                <a16:creationId xmlns:a16="http://schemas.microsoft.com/office/drawing/2014/main" xmlns="" id="{14AA7E51-06ED-4BCB-8C9B-6A487005540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8323598" y="3816939"/>
            <a:ext cx="383505" cy="383505"/>
          </a:xfrm>
          <a:prstGeom prst="rect">
            <a:avLst/>
          </a:prstGeom>
        </p:spPr>
      </p:pic>
      <p:pic>
        <p:nvPicPr>
          <p:cNvPr id="22" name="Graphic 73" descr="Shopping bag">
            <a:extLst>
              <a:ext uri="{FF2B5EF4-FFF2-40B4-BE49-F238E27FC236}">
                <a16:creationId xmlns:a16="http://schemas.microsoft.com/office/drawing/2014/main" xmlns="" id="{248FF1FC-42A4-4C0D-9221-B1DC036E0B3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8323598" y="2112927"/>
            <a:ext cx="383505" cy="383505"/>
          </a:xfrm>
          <a:prstGeom prst="rect">
            <a:avLst/>
          </a:prstGeom>
        </p:spPr>
      </p:pic>
      <p:grpSp>
        <p:nvGrpSpPr>
          <p:cNvPr id="25" name="Group 40">
            <a:extLst>
              <a:ext uri="{FF2B5EF4-FFF2-40B4-BE49-F238E27FC236}">
                <a16:creationId xmlns:a16="http://schemas.microsoft.com/office/drawing/2014/main" xmlns="" id="{C6F6538C-AF1E-47CE-80F3-93B45F2CCA71}"/>
              </a:ext>
            </a:extLst>
          </p:cNvPr>
          <p:cNvGrpSpPr/>
          <p:nvPr/>
        </p:nvGrpSpPr>
        <p:grpSpPr>
          <a:xfrm>
            <a:off x="6504287" y="3223551"/>
            <a:ext cx="2390013" cy="2554545"/>
            <a:chOff x="6504287" y="4125628"/>
            <a:chExt cx="2390013" cy="2554545"/>
          </a:xfrm>
        </p:grpSpPr>
        <p:sp>
          <p:nvSpPr>
            <p:cNvPr id="26" name="TextBox 41">
              <a:extLst>
                <a:ext uri="{FF2B5EF4-FFF2-40B4-BE49-F238E27FC236}">
                  <a16:creationId xmlns:a16="http://schemas.microsoft.com/office/drawing/2014/main" xmlns="" id="{D170C5D7-C31E-418B-83BF-265E48895523}"/>
                </a:ext>
              </a:extLst>
            </p:cNvPr>
            <p:cNvSpPr txBox="1"/>
            <p:nvPr/>
          </p:nvSpPr>
          <p:spPr>
            <a:xfrm>
              <a:off x="6504287" y="4125628"/>
              <a:ext cx="2202816" cy="255454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r-HR" sz="1600" b="1" dirty="0">
                  <a:solidFill>
                    <a:schemeClr val="tx2">
                      <a:lumMod val="50000"/>
                    </a:schemeClr>
                  </a:solidFill>
                </a:rPr>
                <a:t>p</a:t>
              </a:r>
              <a:r>
                <a:rPr lang="hr-HR" sz="1600" b="1" dirty="0" smtClean="0">
                  <a:solidFill>
                    <a:schemeClr val="tx2">
                      <a:lumMod val="50000"/>
                    </a:schemeClr>
                  </a:solidFill>
                </a:rPr>
                <a:t>reko 200 potpora radi poboljšanja temeljnih usluga i infrastruktura u ruralnim područjima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hr-HR" sz="1600" b="1" dirty="0" smtClean="0">
                <a:solidFill>
                  <a:schemeClr val="tx2">
                    <a:lumMod val="50000"/>
                  </a:schemeClr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r-HR" sz="1600" b="1" dirty="0" smtClean="0">
                  <a:solidFill>
                    <a:schemeClr val="tx2">
                      <a:lumMod val="50000"/>
                    </a:schemeClr>
                  </a:solidFill>
                </a:rPr>
                <a:t>preko 2,2 milijuna stanovnika obuhvaćeno podržanim LAG-ovima</a:t>
              </a:r>
              <a:endParaRPr lang="hr-HR" sz="16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7" name="TextBox 42">
              <a:extLst>
                <a:ext uri="{FF2B5EF4-FFF2-40B4-BE49-F238E27FC236}">
                  <a16:creationId xmlns:a16="http://schemas.microsoft.com/office/drawing/2014/main" xmlns="" id="{E7858EE7-33C9-4503-A094-4D75F68C9F45}"/>
                </a:ext>
              </a:extLst>
            </p:cNvPr>
            <p:cNvSpPr txBox="1"/>
            <p:nvPr/>
          </p:nvSpPr>
          <p:spPr>
            <a:xfrm>
              <a:off x="6697330" y="5133470"/>
              <a:ext cx="2196970" cy="24622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hr-HR" sz="1000" dirty="0" smtClean="0">
                  <a:solidFill>
                    <a:schemeClr val="tx2">
                      <a:lumMod val="50000"/>
                    </a:schemeClr>
                  </a:solidFill>
                </a:rPr>
                <a:t> </a:t>
              </a:r>
              <a:endParaRPr lang="hr-HR" sz="10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28" name="Group 43">
            <a:extLst>
              <a:ext uri="{FF2B5EF4-FFF2-40B4-BE49-F238E27FC236}">
                <a16:creationId xmlns:a16="http://schemas.microsoft.com/office/drawing/2014/main" xmlns="" id="{3151F627-AB38-4409-B688-EA8A572E8BA3}"/>
              </a:ext>
            </a:extLst>
          </p:cNvPr>
          <p:cNvGrpSpPr/>
          <p:nvPr/>
        </p:nvGrpSpPr>
        <p:grpSpPr>
          <a:xfrm>
            <a:off x="-216345" y="3761157"/>
            <a:ext cx="2928423" cy="2554545"/>
            <a:chOff x="249702" y="5104050"/>
            <a:chExt cx="2599518" cy="2554545"/>
          </a:xfrm>
        </p:grpSpPr>
        <p:sp>
          <p:nvSpPr>
            <p:cNvPr id="29" name="TextBox 44">
              <a:extLst>
                <a:ext uri="{FF2B5EF4-FFF2-40B4-BE49-F238E27FC236}">
                  <a16:creationId xmlns:a16="http://schemas.microsoft.com/office/drawing/2014/main" xmlns="" id="{A5F24971-827E-4B6C-A564-4822692CCDDD}"/>
                </a:ext>
              </a:extLst>
            </p:cNvPr>
            <p:cNvSpPr txBox="1"/>
            <p:nvPr/>
          </p:nvSpPr>
          <p:spPr>
            <a:xfrm>
              <a:off x="646404" y="5104050"/>
              <a:ext cx="2202816" cy="255454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r-HR" sz="1600" b="1" dirty="0" smtClean="0">
                  <a:solidFill>
                    <a:schemeClr val="tx2">
                      <a:lumMod val="50000"/>
                    </a:schemeClr>
                  </a:solidFill>
                </a:rPr>
                <a:t>gotovo 2000 poljoprivrednih gospodarstava koja sudjeluju u programima upravljanja rizicima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hr-HR" sz="1600" b="1" dirty="0">
                <a:solidFill>
                  <a:schemeClr val="tx2">
                    <a:lumMod val="50000"/>
                  </a:schemeClr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r-HR" sz="1600" b="1" dirty="0">
                  <a:solidFill>
                    <a:schemeClr val="tx2">
                      <a:lumMod val="50000"/>
                    </a:schemeClr>
                  </a:solidFill>
                </a:rPr>
                <a:t>p</a:t>
              </a:r>
              <a:r>
                <a:rPr lang="hr-HR" sz="1600" b="1" dirty="0" smtClean="0">
                  <a:solidFill>
                    <a:schemeClr val="tx2">
                      <a:lumMod val="50000"/>
                    </a:schemeClr>
                  </a:solidFill>
                </a:rPr>
                <a:t>reko 5500 ha razminiranog poljoprivrednog zemljišta</a:t>
              </a:r>
            </a:p>
            <a:p>
              <a:r>
                <a:rPr lang="hr-HR" sz="1600" b="1" dirty="0" smtClean="0">
                  <a:solidFill>
                    <a:schemeClr val="tx2">
                      <a:lumMod val="50000"/>
                    </a:schemeClr>
                  </a:solidFill>
                </a:rPr>
                <a:t> </a:t>
              </a:r>
              <a:endParaRPr lang="hr-HR" sz="16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0" name="TextBox 45">
              <a:extLst>
                <a:ext uri="{FF2B5EF4-FFF2-40B4-BE49-F238E27FC236}">
                  <a16:creationId xmlns:a16="http://schemas.microsoft.com/office/drawing/2014/main" xmlns="" id="{A14DB911-167C-4C19-8176-8491B6CF042F}"/>
                </a:ext>
              </a:extLst>
            </p:cNvPr>
            <p:cNvSpPr txBox="1"/>
            <p:nvPr/>
          </p:nvSpPr>
          <p:spPr>
            <a:xfrm>
              <a:off x="249702" y="5724469"/>
              <a:ext cx="2196970" cy="24622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hr-HR" sz="1000" dirty="0" smtClean="0">
                  <a:solidFill>
                    <a:schemeClr val="tx2">
                      <a:lumMod val="50000"/>
                    </a:schemeClr>
                  </a:solidFill>
                </a:rPr>
                <a:t> </a:t>
              </a:r>
              <a:endParaRPr lang="hr-HR" sz="10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31" name="Group 46">
            <a:extLst>
              <a:ext uri="{FF2B5EF4-FFF2-40B4-BE49-F238E27FC236}">
                <a16:creationId xmlns:a16="http://schemas.microsoft.com/office/drawing/2014/main" xmlns="" id="{286A8950-41FD-4C18-8868-98185639BB29}"/>
              </a:ext>
            </a:extLst>
          </p:cNvPr>
          <p:cNvGrpSpPr/>
          <p:nvPr/>
        </p:nvGrpSpPr>
        <p:grpSpPr>
          <a:xfrm>
            <a:off x="6480752" y="1507611"/>
            <a:ext cx="2249886" cy="1323439"/>
            <a:chOff x="6650260" y="633483"/>
            <a:chExt cx="2249886" cy="1323439"/>
          </a:xfrm>
        </p:grpSpPr>
        <p:sp>
          <p:nvSpPr>
            <p:cNvPr id="32" name="TextBox 47">
              <a:extLst>
                <a:ext uri="{FF2B5EF4-FFF2-40B4-BE49-F238E27FC236}">
                  <a16:creationId xmlns:a16="http://schemas.microsoft.com/office/drawing/2014/main" xmlns="" id="{20042CD5-413C-496A-8256-351FE4E0E874}"/>
                </a:ext>
              </a:extLst>
            </p:cNvPr>
            <p:cNvSpPr txBox="1"/>
            <p:nvPr/>
          </p:nvSpPr>
          <p:spPr>
            <a:xfrm>
              <a:off x="6650260" y="633483"/>
              <a:ext cx="2202816" cy="1323439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pl-PL" sz="1600" b="1" dirty="0">
                  <a:solidFill>
                    <a:schemeClr val="tx2">
                      <a:lumMod val="50000"/>
                    </a:schemeClr>
                  </a:solidFill>
                </a:rPr>
                <a:t>400 potpora za pokretanje poduzeća za razvoj malih poljoprivrednih gospodarstava</a:t>
              </a:r>
            </a:p>
          </p:txBody>
        </p:sp>
        <p:sp>
          <p:nvSpPr>
            <p:cNvPr id="33" name="TextBox 48">
              <a:extLst>
                <a:ext uri="{FF2B5EF4-FFF2-40B4-BE49-F238E27FC236}">
                  <a16:creationId xmlns:a16="http://schemas.microsoft.com/office/drawing/2014/main" xmlns="" id="{5616E72B-C489-461F-A3D1-35AD0907385E}"/>
                </a:ext>
              </a:extLst>
            </p:cNvPr>
            <p:cNvSpPr txBox="1"/>
            <p:nvPr/>
          </p:nvSpPr>
          <p:spPr>
            <a:xfrm>
              <a:off x="6703176" y="1612216"/>
              <a:ext cx="2196970" cy="24622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hr-HR" sz="1000" dirty="0" smtClean="0">
                  <a:solidFill>
                    <a:schemeClr val="tx2">
                      <a:lumMod val="50000"/>
                    </a:schemeClr>
                  </a:solidFill>
                </a:rPr>
                <a:t> </a:t>
              </a:r>
              <a:endParaRPr lang="en-US" sz="10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34" name="Group 49">
            <a:extLst>
              <a:ext uri="{FF2B5EF4-FFF2-40B4-BE49-F238E27FC236}">
                <a16:creationId xmlns:a16="http://schemas.microsoft.com/office/drawing/2014/main" xmlns="" id="{008E0EBB-48BE-4A05-A658-9FFCE78008C5}"/>
              </a:ext>
            </a:extLst>
          </p:cNvPr>
          <p:cNvGrpSpPr/>
          <p:nvPr/>
        </p:nvGrpSpPr>
        <p:grpSpPr>
          <a:xfrm>
            <a:off x="78166" y="1551180"/>
            <a:ext cx="2634770" cy="1877437"/>
            <a:chOff x="261394" y="1277425"/>
            <a:chExt cx="2338847" cy="1877437"/>
          </a:xfrm>
        </p:grpSpPr>
        <p:sp>
          <p:nvSpPr>
            <p:cNvPr id="35" name="TextBox 50">
              <a:extLst>
                <a:ext uri="{FF2B5EF4-FFF2-40B4-BE49-F238E27FC236}">
                  <a16:creationId xmlns:a16="http://schemas.microsoft.com/office/drawing/2014/main" xmlns="" id="{F29F18C0-A11B-4EBB-BE5E-D90AC076C9F5}"/>
                </a:ext>
              </a:extLst>
            </p:cNvPr>
            <p:cNvSpPr txBox="1"/>
            <p:nvPr/>
          </p:nvSpPr>
          <p:spPr>
            <a:xfrm>
              <a:off x="397425" y="1277425"/>
              <a:ext cx="2202816" cy="187743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pl-PL" sz="1600" b="1" dirty="0">
                  <a:solidFill>
                    <a:schemeClr val="tx2">
                      <a:lumMod val="50000"/>
                    </a:schemeClr>
                  </a:solidFill>
                </a:rPr>
                <a:t>z</a:t>
              </a:r>
              <a:r>
                <a:rPr lang="pl-PL" sz="1600" b="1" dirty="0" smtClean="0">
                  <a:solidFill>
                    <a:schemeClr val="tx2">
                      <a:lumMod val="50000"/>
                    </a:schemeClr>
                  </a:solidFill>
                </a:rPr>
                <a:t>a </a:t>
              </a:r>
              <a:r>
                <a:rPr lang="pl-PL" sz="1600" b="1" dirty="0">
                  <a:solidFill>
                    <a:schemeClr val="tx2">
                      <a:lumMod val="50000"/>
                    </a:schemeClr>
                  </a:solidFill>
                </a:rPr>
                <a:t>gotovo 200 poljoprivrednih </a:t>
              </a:r>
              <a:r>
                <a:rPr lang="pl-PL" sz="1600" b="1" dirty="0" smtClean="0">
                  <a:solidFill>
                    <a:schemeClr val="tx2">
                      <a:lumMod val="50000"/>
                    </a:schemeClr>
                  </a:solidFill>
                </a:rPr>
                <a:t>gospodarstava dodijeljena potpora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pl-PL" sz="1600" b="1" dirty="0">
                <a:solidFill>
                  <a:schemeClr val="tx2">
                    <a:lumMod val="50000"/>
                  </a:schemeClr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pl-PL" sz="1600" b="1" dirty="0" smtClean="0">
                  <a:solidFill>
                    <a:schemeClr val="tx2">
                      <a:lumMod val="50000"/>
                    </a:schemeClr>
                  </a:solidFill>
                </a:rPr>
                <a:t>oko 800 novostvorenih radnih mjesta</a:t>
              </a:r>
              <a:r>
                <a:rPr lang="pl-PL" sz="2000" b="1" dirty="0" smtClean="0">
                  <a:solidFill>
                    <a:schemeClr val="tx2">
                      <a:lumMod val="50000"/>
                    </a:schemeClr>
                  </a:solidFill>
                </a:rPr>
                <a:t> </a:t>
              </a:r>
              <a:endParaRPr lang="pl-PL" sz="20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6" name="TextBox 51">
              <a:extLst>
                <a:ext uri="{FF2B5EF4-FFF2-40B4-BE49-F238E27FC236}">
                  <a16:creationId xmlns:a16="http://schemas.microsoft.com/office/drawing/2014/main" xmlns="" id="{89691070-8AB6-4C29-8F0C-5421858FEFBD}"/>
                </a:ext>
              </a:extLst>
            </p:cNvPr>
            <p:cNvSpPr txBox="1"/>
            <p:nvPr/>
          </p:nvSpPr>
          <p:spPr>
            <a:xfrm>
              <a:off x="261394" y="1642261"/>
              <a:ext cx="2196970" cy="24622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hr-HR" sz="1000" dirty="0" smtClean="0">
                  <a:solidFill>
                    <a:schemeClr val="tx2">
                      <a:lumMod val="50000"/>
                    </a:schemeClr>
                  </a:solidFill>
                </a:rPr>
                <a:t> </a:t>
              </a:r>
              <a:endParaRPr lang="en-US" sz="10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pic>
        <p:nvPicPr>
          <p:cNvPr id="37" name="Graphic 74" descr="Network">
            <a:extLst>
              <a:ext uri="{FF2B5EF4-FFF2-40B4-BE49-F238E27FC236}">
                <a16:creationId xmlns:a16="http://schemas.microsoft.com/office/drawing/2014/main" xmlns="" id="{55774A05-E96F-409E-AB5C-AFFF99DBBE9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1802906" y="1397134"/>
            <a:ext cx="383505" cy="383505"/>
          </a:xfrm>
          <a:prstGeom prst="rect">
            <a:avLst/>
          </a:prstGeom>
        </p:spPr>
      </p:pic>
      <p:pic>
        <p:nvPicPr>
          <p:cNvPr id="38" name="Graphic 75" descr="Bullseye">
            <a:extLst>
              <a:ext uri="{FF2B5EF4-FFF2-40B4-BE49-F238E27FC236}">
                <a16:creationId xmlns:a16="http://schemas.microsoft.com/office/drawing/2014/main" xmlns="" id="{FFA69B54-9FD7-4F99-8056-106BE254DC99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2273858" y="5200619"/>
            <a:ext cx="383505" cy="38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82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kon 3">
            <a:extLst>
              <a:ext uri="{FF2B5EF4-FFF2-40B4-BE49-F238E27FC236}">
                <a16:creationId xmlns="" xmlns:a16="http://schemas.microsoft.com/office/drawing/2014/main" id="{2DC8B92E-63ED-4A44-BFE0-CC0EE0FE00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3568302"/>
              </p:ext>
            </p:extLst>
          </p:nvPr>
        </p:nvGraphicFramePr>
        <p:xfrm>
          <a:off x="-12250" y="1199662"/>
          <a:ext cx="9156250" cy="5658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Slika 2">
            <a:extLst>
              <a:ext uri="{FF2B5EF4-FFF2-40B4-BE49-F238E27FC236}">
                <a16:creationId xmlns="" xmlns:a16="http://schemas.microsoft.com/office/drawing/2014/main" id="{F3CB1E05-CF18-42D8-848C-6657EE0481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8264" y="4437112"/>
            <a:ext cx="1008112" cy="74595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="" xmlns:a16="http://schemas.microsoft.com/office/drawing/2014/main" id="{D005A730-BB91-4DFD-83D5-611E9C04D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9832" y="1484784"/>
            <a:ext cx="8229600" cy="1143000"/>
          </a:xfrm>
        </p:spPr>
        <p:txBody>
          <a:bodyPr>
            <a:normAutofit/>
          </a:bodyPr>
          <a:lstStyle/>
          <a:p>
            <a:r>
              <a:rPr lang="hr-HR" sz="1800" dirty="0" smtClean="0"/>
              <a:t>Zastupljenost Mjera po županijama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52033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>
            <a:extLst>
              <a:ext uri="{FF2B5EF4-FFF2-40B4-BE49-F238E27FC236}">
                <a16:creationId xmlns:a16="http://schemas.microsoft.com/office/drawing/2014/main" xmlns="" id="{560B74C9-2218-40E2-AFA6-F4EAA711A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321297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HVALA NA POZORNOSTI!</a:t>
            </a:r>
          </a:p>
        </p:txBody>
      </p:sp>
    </p:spTree>
    <p:extLst>
      <p:ext uri="{BB962C8B-B14F-4D97-AF65-F5344CB8AC3E}">
        <p14:creationId xmlns:p14="http://schemas.microsoft.com/office/powerpoint/2010/main" val="38656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33428" y="746523"/>
            <a:ext cx="8229600" cy="1143000"/>
          </a:xfrm>
        </p:spPr>
        <p:txBody>
          <a:bodyPr>
            <a:normAutofit/>
          </a:bodyPr>
          <a:lstStyle/>
          <a:p>
            <a:r>
              <a:rPr lang="hr-HR" sz="2800" b="1" dirty="0" smtClean="0"/>
              <a:t>Program ruralnog razvoja (PRR)</a:t>
            </a:r>
            <a:endParaRPr lang="hr-HR" sz="2800" b="1" dirty="0"/>
          </a:p>
        </p:txBody>
      </p:sp>
      <p:sp>
        <p:nvSpPr>
          <p:cNvPr id="4" name="Pravokutnik 3"/>
          <p:cNvSpPr/>
          <p:nvPr/>
        </p:nvSpPr>
        <p:spPr>
          <a:xfrm>
            <a:off x="2136278" y="3429000"/>
            <a:ext cx="2226296" cy="2774265"/>
          </a:xfrm>
          <a:prstGeom prst="rect">
            <a:avLst/>
          </a:prstGeom>
          <a:scene3d>
            <a:camera prst="perspectiveAbove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prstTxWarp prst="textWave2">
              <a:avLst/>
            </a:prstTxWarp>
            <a:sp3d extrusionH="57150">
              <a:bevelT w="38100" h="38100" prst="slope"/>
            </a:sp3d>
          </a:bodyPr>
          <a:lstStyle/>
          <a:p>
            <a:pPr algn="ctr"/>
            <a:endParaRPr lang="hr-HR"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r="5400000" sy="-100000" algn="bl" rotWithShape="0"/>
              </a:effectLst>
            </a:endParaRPr>
          </a:p>
        </p:txBody>
      </p:sp>
      <p:sp>
        <p:nvSpPr>
          <p:cNvPr id="5" name="Pravokutnik 4"/>
          <p:cNvSpPr/>
          <p:nvPr/>
        </p:nvSpPr>
        <p:spPr>
          <a:xfrm>
            <a:off x="4407652" y="3424161"/>
            <a:ext cx="2308916" cy="2779104"/>
          </a:xfrm>
          <a:prstGeom prst="rect">
            <a:avLst/>
          </a:prstGeom>
          <a:scene3d>
            <a:camera prst="perspectiveAbove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prstTxWarp prst="textWave2">
              <a:avLst/>
            </a:prstTxWarp>
            <a:sp3d extrusionH="57150">
              <a:bevelT w="38100" h="38100" prst="slope"/>
            </a:sp3d>
          </a:bodyPr>
          <a:lstStyle/>
          <a:p>
            <a:pPr algn="ctr"/>
            <a:endParaRPr lang="hr-HR"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r="5400000" sy="-100000" algn="bl" rotWithShape="0"/>
              </a:effectLst>
            </a:endParaRPr>
          </a:p>
        </p:txBody>
      </p:sp>
      <p:sp>
        <p:nvSpPr>
          <p:cNvPr id="6" name="Jednakokračni trokut 5"/>
          <p:cNvSpPr/>
          <p:nvPr/>
        </p:nvSpPr>
        <p:spPr>
          <a:xfrm>
            <a:off x="1887372" y="2147238"/>
            <a:ext cx="5040560" cy="1368000"/>
          </a:xfrm>
          <a:prstGeom prst="triangle">
            <a:avLst/>
          </a:prstGeom>
          <a:scene3d>
            <a:camera prst="perspectiveAbove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prstTxWarp prst="textWave2">
              <a:avLst/>
            </a:prstTxWarp>
            <a:sp3d extrusionH="57150">
              <a:bevelT w="38100" h="38100" prst="slope"/>
            </a:sp3d>
          </a:bodyPr>
          <a:lstStyle/>
          <a:p>
            <a:pPr algn="ctr"/>
            <a:endParaRPr lang="hr-HR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r="5400000" sy="-100000" algn="bl" rotWithShape="0"/>
              </a:effectLst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3227948" y="1886871"/>
            <a:ext cx="2520280" cy="923330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ZAJEDNIČKA POLJOPRIVREDNA POLITIKA 2014. – 2020.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2402423" y="3633315"/>
            <a:ext cx="181210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 smtClean="0">
                <a:solidFill>
                  <a:schemeClr val="tx2">
                    <a:lumMod val="50000"/>
                  </a:schemeClr>
                </a:solidFill>
              </a:rPr>
              <a:t>1. STUP</a:t>
            </a:r>
          </a:p>
          <a:p>
            <a:pPr algn="ctr"/>
            <a:endParaRPr lang="hr-HR" sz="20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IZRAVNA PLAĆANJA, </a:t>
            </a:r>
          </a:p>
          <a:p>
            <a:pPr algn="ctr"/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ZOT</a:t>
            </a:r>
            <a:endParaRPr lang="hr-HR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4644008" y="3636763"/>
            <a:ext cx="183620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 smtClean="0">
                <a:solidFill>
                  <a:schemeClr val="tx2">
                    <a:lumMod val="50000"/>
                  </a:schemeClr>
                </a:solidFill>
              </a:rPr>
              <a:t>2. STUP </a:t>
            </a:r>
          </a:p>
          <a:p>
            <a:endParaRPr lang="hr-HR" sz="20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PROGRAM RURALNOG RAZVOJA</a:t>
            </a:r>
            <a:endParaRPr lang="hr-HR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29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8572" y="2410710"/>
            <a:ext cx="2304256" cy="100811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EU potpora</a:t>
            </a:r>
          </a:p>
          <a:p>
            <a:pPr algn="ctr"/>
            <a:r>
              <a:rPr lang="hr-H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EUR 2 026 222 500</a:t>
            </a:r>
          </a:p>
        </p:txBody>
      </p:sp>
      <p:sp>
        <p:nvSpPr>
          <p:cNvPr id="7" name="Rectangle 6"/>
          <p:cNvSpPr/>
          <p:nvPr/>
        </p:nvSpPr>
        <p:spPr>
          <a:xfrm>
            <a:off x="3274910" y="2452792"/>
            <a:ext cx="2304256" cy="100811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HR potpora</a:t>
            </a:r>
          </a:p>
          <a:p>
            <a:pPr algn="ctr"/>
            <a:r>
              <a:rPr lang="hr-H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EUR 357 072 000</a:t>
            </a:r>
            <a:endParaRPr lang="hr-H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66522" y="2441677"/>
            <a:ext cx="2304256" cy="100811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Ukupna  sredstva javne potpore</a:t>
            </a:r>
          </a:p>
          <a:p>
            <a:pPr algn="ctr"/>
            <a:r>
              <a:rPr lang="hr-H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EUR 2 383 294 500</a:t>
            </a:r>
          </a:p>
        </p:txBody>
      </p:sp>
      <p:sp>
        <p:nvSpPr>
          <p:cNvPr id="10" name="Plus 9"/>
          <p:cNvSpPr/>
          <p:nvPr/>
        </p:nvSpPr>
        <p:spPr>
          <a:xfrm>
            <a:off x="2621091" y="2736745"/>
            <a:ext cx="432048" cy="440205"/>
          </a:xfrm>
          <a:prstGeom prst="mathPlu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Equal 10"/>
          <p:cNvSpPr/>
          <p:nvPr/>
        </p:nvSpPr>
        <p:spPr>
          <a:xfrm>
            <a:off x="5609321" y="2689626"/>
            <a:ext cx="432048" cy="512213"/>
          </a:xfrm>
          <a:prstGeom prst="mathEqual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9" name="Plus 9">
            <a:extLst>
              <a:ext uri="{FF2B5EF4-FFF2-40B4-BE49-F238E27FC236}">
                <a16:creationId xmlns="" xmlns:a16="http://schemas.microsoft.com/office/drawing/2014/main" id="{FDD280F5-AACD-4236-B539-A3413D5DA866}"/>
              </a:ext>
            </a:extLst>
          </p:cNvPr>
          <p:cNvSpPr/>
          <p:nvPr/>
        </p:nvSpPr>
        <p:spPr>
          <a:xfrm>
            <a:off x="5609321" y="3563962"/>
            <a:ext cx="432048" cy="440205"/>
          </a:xfrm>
          <a:prstGeom prst="mathPlu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30686782-67DE-4D67-B789-606AF89CBEFF}"/>
              </a:ext>
            </a:extLst>
          </p:cNvPr>
          <p:cNvSpPr/>
          <p:nvPr/>
        </p:nvSpPr>
        <p:spPr>
          <a:xfrm>
            <a:off x="6266522" y="4077072"/>
            <a:ext cx="2304256" cy="100811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Privatna sredstva</a:t>
            </a:r>
          </a:p>
          <a:p>
            <a:pPr algn="ctr"/>
            <a:r>
              <a:rPr lang="hr-H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EUR 350 000 000</a:t>
            </a:r>
          </a:p>
        </p:txBody>
      </p:sp>
      <p:sp>
        <p:nvSpPr>
          <p:cNvPr id="14" name="Equal 10">
            <a:extLst>
              <a:ext uri="{FF2B5EF4-FFF2-40B4-BE49-F238E27FC236}">
                <a16:creationId xmlns="" xmlns:a16="http://schemas.microsoft.com/office/drawing/2014/main" id="{8777116C-7B56-4E2D-8C6A-1952E1401D12}"/>
              </a:ext>
            </a:extLst>
          </p:cNvPr>
          <p:cNvSpPr/>
          <p:nvPr/>
        </p:nvSpPr>
        <p:spPr>
          <a:xfrm>
            <a:off x="457200" y="5420006"/>
            <a:ext cx="872413" cy="512213"/>
          </a:xfrm>
          <a:prstGeom prst="mathEqual">
            <a:avLst/>
          </a:prstGeom>
          <a:gradFill flip="none" rotWithShape="1">
            <a:gsLst>
              <a:gs pos="0">
                <a:schemeClr val="accent3">
                  <a:lumMod val="89000"/>
                </a:schemeClr>
              </a:gs>
              <a:gs pos="23000">
                <a:schemeClr val="accent3">
                  <a:lumMod val="89000"/>
                </a:schemeClr>
              </a:gs>
              <a:gs pos="69000">
                <a:schemeClr val="accent3">
                  <a:lumMod val="75000"/>
                </a:schemeClr>
              </a:gs>
              <a:gs pos="97000">
                <a:schemeClr val="accent3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15" name="Rectangle 7">
            <a:extLst>
              <a:ext uri="{FF2B5EF4-FFF2-40B4-BE49-F238E27FC236}">
                <a16:creationId xmlns="" xmlns:a16="http://schemas.microsoft.com/office/drawing/2014/main" id="{875D2669-F1A8-4BE9-B0CB-E6E0CA6ADCF0}"/>
              </a:ext>
            </a:extLst>
          </p:cNvPr>
          <p:cNvSpPr/>
          <p:nvPr/>
        </p:nvSpPr>
        <p:spPr>
          <a:xfrm>
            <a:off x="1475656" y="5351528"/>
            <a:ext cx="7128793" cy="649171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Ukupna vrijednost ulaganja</a:t>
            </a:r>
          </a:p>
          <a:p>
            <a:pPr algn="ctr"/>
            <a:r>
              <a:rPr lang="hr-H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EUR 2 733 294 500</a:t>
            </a:r>
          </a:p>
        </p:txBody>
      </p:sp>
      <p:sp>
        <p:nvSpPr>
          <p:cNvPr id="16" name="Naslov 1"/>
          <p:cNvSpPr>
            <a:spLocks noGrp="1"/>
          </p:cNvSpPr>
          <p:nvPr>
            <p:ph type="title"/>
          </p:nvPr>
        </p:nvSpPr>
        <p:spPr>
          <a:xfrm>
            <a:off x="1494521" y="869045"/>
            <a:ext cx="8229600" cy="1143000"/>
          </a:xfrm>
        </p:spPr>
        <p:txBody>
          <a:bodyPr>
            <a:normAutofit/>
          </a:bodyPr>
          <a:lstStyle/>
          <a:p>
            <a:r>
              <a:rPr lang="hr-HR" sz="2800" b="1" dirty="0" smtClean="0">
                <a:latin typeface="+mn-lt"/>
              </a:rPr>
              <a:t>PRR – raspoloživa sredstva</a:t>
            </a:r>
            <a:endParaRPr lang="hr-HR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997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46515" y="980728"/>
            <a:ext cx="7328992" cy="1008112"/>
          </a:xfrm>
        </p:spPr>
        <p:txBody>
          <a:bodyPr>
            <a:normAutofit/>
          </a:bodyPr>
          <a:lstStyle/>
          <a:p>
            <a:r>
              <a:rPr lang="hr-HR" sz="3200" b="1" dirty="0"/>
              <a:t>PRR – </a:t>
            </a:r>
            <a:r>
              <a:rPr lang="hr-HR" sz="3200" b="1" dirty="0" smtClean="0"/>
              <a:t>ciljevi</a:t>
            </a:r>
            <a:endParaRPr lang="hr-HR" sz="3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4525963"/>
          </a:xfrm>
        </p:spPr>
        <p:txBody>
          <a:bodyPr/>
          <a:lstStyle/>
          <a:p>
            <a:r>
              <a:rPr lang="vi-VN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povećanje konkurentnosti hrvatske poljoprivrede, šumarstva i prerađivačke </a:t>
            </a:r>
            <a:r>
              <a:rPr lang="vi-V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industr</a:t>
            </a:r>
            <a:r>
              <a:rPr lang="hr-H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</a:t>
            </a:r>
            <a:r>
              <a:rPr lang="vi-V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je</a:t>
            </a:r>
            <a:endParaRPr lang="hr-HR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r>
              <a:rPr lang="vi-V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unaprjeđenj</a:t>
            </a:r>
            <a:r>
              <a:rPr lang="hr-HR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e</a:t>
            </a:r>
            <a:r>
              <a:rPr lang="vi-VN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životnih i radnih uvjeta u ruralnim područjima </a:t>
            </a:r>
            <a:r>
              <a:rPr lang="vi-V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uopće</a:t>
            </a:r>
            <a:endParaRPr lang="hr-HR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r>
              <a:rPr lang="hr-HR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o</a:t>
            </a:r>
            <a:r>
              <a:rPr lang="hr-H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čuvanje okoliša, bioraznolikosti i krajobraza</a:t>
            </a:r>
            <a:endParaRPr lang="hr-HR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3971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 smtClean="0"/>
              <a:t>	</a:t>
            </a:r>
            <a:endParaRPr lang="hr-HR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525963"/>
          </a:xfrm>
        </p:spPr>
        <p:txBody>
          <a:bodyPr>
            <a:normAutofit/>
          </a:bodyPr>
          <a:lstStyle/>
          <a:p>
            <a:endParaRPr lang="hr-HR" dirty="0" smtClean="0">
              <a:ea typeface="Calibri"/>
              <a:cs typeface="Times New Roman"/>
            </a:endParaRPr>
          </a:p>
          <a:p>
            <a:r>
              <a:rPr lang="hr-HR" dirty="0" smtClean="0">
                <a:ea typeface="Calibri"/>
                <a:cs typeface="Times New Roman"/>
              </a:rPr>
              <a:t>Prema </a:t>
            </a:r>
            <a:r>
              <a:rPr lang="hr-HR" dirty="0">
                <a:ea typeface="Calibri"/>
                <a:cs typeface="Times New Roman"/>
              </a:rPr>
              <a:t>indikativnom planu natječaja za 2018. godinu, za mjere iz Programa ruralnog razvoja raspisat ćemo ukupno </a:t>
            </a:r>
            <a:r>
              <a:rPr lang="hr-HR" b="1" dirty="0">
                <a:ea typeface="Calibri"/>
                <a:cs typeface="Times New Roman"/>
              </a:rPr>
              <a:t>30 natječaja </a:t>
            </a:r>
            <a:r>
              <a:rPr lang="hr-HR" dirty="0">
                <a:ea typeface="Calibri"/>
                <a:cs typeface="Times New Roman"/>
              </a:rPr>
              <a:t>a za što smo osigurali </a:t>
            </a:r>
            <a:r>
              <a:rPr lang="hr-HR" b="1" dirty="0">
                <a:ea typeface="Calibri"/>
                <a:cs typeface="Times New Roman"/>
              </a:rPr>
              <a:t>3,75 milijardi kuna </a:t>
            </a:r>
            <a:r>
              <a:rPr lang="hr-HR" dirty="0" smtClean="0">
                <a:ea typeface="Calibri"/>
                <a:cs typeface="Times New Roman"/>
              </a:rPr>
              <a:t>potpore</a:t>
            </a:r>
          </a:p>
          <a:p>
            <a:r>
              <a:rPr lang="hr-HR" dirty="0" smtClean="0"/>
              <a:t>Trenutno </a:t>
            </a:r>
            <a:r>
              <a:rPr lang="hr-HR" dirty="0"/>
              <a:t>je </a:t>
            </a:r>
            <a:r>
              <a:rPr lang="hr-HR" dirty="0" smtClean="0"/>
              <a:t>raspisano </a:t>
            </a:r>
            <a:r>
              <a:rPr lang="hr-HR" dirty="0"/>
              <a:t>10 </a:t>
            </a:r>
            <a:r>
              <a:rPr lang="hr-HR" dirty="0" smtClean="0"/>
              <a:t>natječaja</a:t>
            </a:r>
            <a:endParaRPr lang="hr-HR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2123728" y="1052736"/>
            <a:ext cx="7328992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Neo Sans Medium" pitchFamily="34" charset="0"/>
                <a:ea typeface="+mj-ea"/>
                <a:cs typeface="+mj-cs"/>
              </a:defRPr>
            </a:lvl1pPr>
          </a:lstStyle>
          <a:p>
            <a:r>
              <a:rPr lang="hr-HR" sz="3200" b="1" dirty="0" smtClean="0">
                <a:solidFill>
                  <a:schemeClr val="tx1"/>
                </a:solidFill>
                <a:latin typeface="+mj-lt"/>
              </a:rPr>
              <a:t>Program ruralnog razvoja (PRR)</a:t>
            </a:r>
            <a:endParaRPr lang="hr-HR" sz="32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15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19872" y="773832"/>
            <a:ext cx="8229600" cy="1143000"/>
          </a:xfrm>
        </p:spPr>
        <p:txBody>
          <a:bodyPr/>
          <a:lstStyle/>
          <a:p>
            <a:pPr algn="l"/>
            <a:r>
              <a:rPr lang="hr-HR" b="1" dirty="0" smtClean="0"/>
              <a:t>	</a:t>
            </a:r>
            <a:r>
              <a:rPr lang="hr-HR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AKTUALNI NATJEČAJI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Natječaj </a:t>
            </a:r>
            <a:r>
              <a:rPr lang="hr-HR" b="1" dirty="0" smtClean="0"/>
              <a:t>za </a:t>
            </a:r>
            <a:r>
              <a:rPr lang="hr-HR" b="1" dirty="0"/>
              <a:t>provedbu </a:t>
            </a:r>
            <a:r>
              <a:rPr lang="hr-HR" b="1" dirty="0" smtClean="0"/>
              <a:t>tipa </a:t>
            </a:r>
            <a:r>
              <a:rPr lang="hr-HR" b="1" dirty="0"/>
              <a:t>operacije 4.2.1. »Povećanje dodane vrijednosti poljoprivrednim proizvodima« - objekti za proizvodnju ulja </a:t>
            </a:r>
            <a:endParaRPr lang="pl-PL" b="1" dirty="0" smtClean="0"/>
          </a:p>
          <a:p>
            <a:r>
              <a:rPr lang="pl-PL" dirty="0" smtClean="0"/>
              <a:t>Datum </a:t>
            </a:r>
            <a:r>
              <a:rPr lang="pl-PL" dirty="0"/>
              <a:t>prijave </a:t>
            </a:r>
            <a:r>
              <a:rPr lang="pl-PL" dirty="0" smtClean="0"/>
              <a:t>23</a:t>
            </a:r>
            <a:r>
              <a:rPr lang="pl-PL" dirty="0"/>
              <a:t>. </a:t>
            </a:r>
            <a:r>
              <a:rPr lang="pl-PL" dirty="0" smtClean="0"/>
              <a:t>07</a:t>
            </a:r>
            <a:r>
              <a:rPr lang="pl-PL" dirty="0"/>
              <a:t>. </a:t>
            </a:r>
            <a:r>
              <a:rPr lang="pl-PL" dirty="0" smtClean="0"/>
              <a:t>2018.</a:t>
            </a:r>
            <a:endParaRPr lang="pl-PL" dirty="0"/>
          </a:p>
          <a:p>
            <a:r>
              <a:rPr lang="pl-PL" dirty="0"/>
              <a:t>Kraj prijave </a:t>
            </a:r>
            <a:r>
              <a:rPr lang="pl-PL" dirty="0" smtClean="0"/>
              <a:t>21</a:t>
            </a:r>
            <a:r>
              <a:rPr lang="pl-PL" dirty="0"/>
              <a:t>. </a:t>
            </a:r>
            <a:r>
              <a:rPr lang="pl-PL" dirty="0" smtClean="0"/>
              <a:t>09</a:t>
            </a:r>
            <a:r>
              <a:rPr lang="pl-PL" dirty="0"/>
              <a:t>. </a:t>
            </a:r>
            <a:r>
              <a:rPr lang="pl-PL" dirty="0" smtClean="0"/>
              <a:t>2018.</a:t>
            </a:r>
          </a:p>
          <a:p>
            <a:r>
              <a:rPr lang="hr-HR" dirty="0"/>
              <a:t>Vrijednost natječaja </a:t>
            </a:r>
            <a:r>
              <a:rPr lang="hr-HR" dirty="0" smtClean="0"/>
              <a:t>75.000.000,00 </a:t>
            </a:r>
            <a:r>
              <a:rPr lang="hr-HR" dirty="0"/>
              <a:t>HRK </a:t>
            </a:r>
            <a:endParaRPr lang="hr-HR" dirty="0" smtClean="0"/>
          </a:p>
          <a:p>
            <a:r>
              <a:rPr lang="hr-HR" dirty="0"/>
              <a:t>Potencijalni </a:t>
            </a:r>
            <a:r>
              <a:rPr lang="hr-HR" dirty="0" smtClean="0"/>
              <a:t>korisnici</a:t>
            </a:r>
            <a:r>
              <a:rPr lang="hr-HR" dirty="0"/>
              <a:t>: Fizičke i pravne osobe registrirane za preradu poljoprivrednih proizvoda iz Priloga I. Ugovoru o Europskoj uniji, Proizvođačke organizacije priznate sukladno posebnim propisima koji uređuju rad proizvođačkih organizacija, Fizičke i pravne osobe upisane u Upisnik poljoprivrednika najmanje godinu dana u trenutku podnošenja zahtjeva za potporu </a:t>
            </a:r>
            <a:endParaRPr lang="hr-HR" dirty="0" smtClean="0"/>
          </a:p>
          <a:p>
            <a:r>
              <a:rPr lang="hr-HR" dirty="0"/>
              <a:t>Intenzitet potpore po projektu iznosi 50 % od ukupnih prihvatljivih troškova </a:t>
            </a:r>
            <a:r>
              <a:rPr lang="hr-HR" dirty="0" smtClean="0"/>
              <a:t>projekta</a:t>
            </a:r>
          </a:p>
          <a:p>
            <a:r>
              <a:rPr lang="pl-PL" dirty="0" smtClean="0"/>
              <a:t>Vrijednost </a:t>
            </a:r>
            <a:r>
              <a:rPr lang="pl-PL" dirty="0"/>
              <a:t>potpore po projektu iznosi od 15.000 EUR do 400.000 </a:t>
            </a:r>
            <a:r>
              <a:rPr lang="pl-PL" dirty="0" smtClean="0"/>
              <a:t>EUR</a:t>
            </a:r>
          </a:p>
          <a:p>
            <a:r>
              <a:rPr lang="pl-PL" dirty="0" smtClean="0"/>
              <a:t>Najviša </a:t>
            </a:r>
            <a:r>
              <a:rPr lang="pl-PL" dirty="0"/>
              <a:t>vrijednost potpore po projektu za korisnike početnike iznosi do 200.000 </a:t>
            </a:r>
            <a:r>
              <a:rPr lang="pl-PL" dirty="0" smtClean="0"/>
              <a:t>EUR</a:t>
            </a:r>
            <a:endParaRPr lang="pl-PL" dirty="0"/>
          </a:p>
          <a:p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8350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r-HR" b="1" dirty="0" smtClean="0"/>
              <a:t>Natječaj za </a:t>
            </a:r>
            <a:r>
              <a:rPr lang="hr-HR" b="1" dirty="0"/>
              <a:t>provedbu </a:t>
            </a:r>
            <a:r>
              <a:rPr lang="hr-HR" b="1" dirty="0" smtClean="0"/>
              <a:t>tipa </a:t>
            </a:r>
            <a:r>
              <a:rPr lang="hr-HR" b="1" dirty="0"/>
              <a:t>operacije 4.2.1. »Povećanje dodane vrijednosti poljoprivrednim proizvodima« - objekti malog kapaciteta za preradu mlijeka </a:t>
            </a:r>
            <a:endParaRPr lang="pl-PL" b="1" dirty="0" smtClean="0"/>
          </a:p>
          <a:p>
            <a:r>
              <a:rPr lang="pl-PL" dirty="0" smtClean="0"/>
              <a:t>Datum </a:t>
            </a:r>
            <a:r>
              <a:rPr lang="pl-PL" dirty="0"/>
              <a:t>prijave </a:t>
            </a:r>
            <a:r>
              <a:rPr lang="pl-PL" dirty="0" smtClean="0"/>
              <a:t>23</a:t>
            </a:r>
            <a:r>
              <a:rPr lang="pl-PL" dirty="0"/>
              <a:t>. </a:t>
            </a:r>
            <a:r>
              <a:rPr lang="pl-PL" dirty="0" smtClean="0"/>
              <a:t>07</a:t>
            </a:r>
            <a:r>
              <a:rPr lang="pl-PL" dirty="0"/>
              <a:t>. </a:t>
            </a:r>
            <a:r>
              <a:rPr lang="pl-PL" dirty="0" smtClean="0"/>
              <a:t>2018.</a:t>
            </a:r>
            <a:endParaRPr lang="pl-PL" dirty="0"/>
          </a:p>
          <a:p>
            <a:r>
              <a:rPr lang="pl-PL" dirty="0"/>
              <a:t>Kraj prijave </a:t>
            </a:r>
            <a:r>
              <a:rPr lang="pl-PL" dirty="0" smtClean="0"/>
              <a:t>21</a:t>
            </a:r>
            <a:r>
              <a:rPr lang="pl-PL" dirty="0"/>
              <a:t>. </a:t>
            </a:r>
            <a:r>
              <a:rPr lang="pl-PL" dirty="0" smtClean="0"/>
              <a:t>09</a:t>
            </a:r>
            <a:r>
              <a:rPr lang="pl-PL" dirty="0"/>
              <a:t>. </a:t>
            </a:r>
            <a:r>
              <a:rPr lang="pl-PL" dirty="0" smtClean="0"/>
              <a:t>2018.</a:t>
            </a:r>
          </a:p>
          <a:p>
            <a:r>
              <a:rPr lang="hr-HR" dirty="0"/>
              <a:t>Vrijednost natječaja </a:t>
            </a:r>
            <a:r>
              <a:rPr lang="hr-HR" dirty="0" smtClean="0"/>
              <a:t>75.000.000,00 </a:t>
            </a:r>
            <a:r>
              <a:rPr lang="hr-HR" dirty="0"/>
              <a:t>HRK </a:t>
            </a:r>
            <a:endParaRPr lang="hr-HR" dirty="0" smtClean="0"/>
          </a:p>
          <a:p>
            <a:r>
              <a:rPr lang="hr-HR" dirty="0"/>
              <a:t>Potencijalni </a:t>
            </a:r>
            <a:r>
              <a:rPr lang="hr-HR" dirty="0" smtClean="0"/>
              <a:t>korisnici: Fizičke </a:t>
            </a:r>
            <a:r>
              <a:rPr lang="hr-HR" dirty="0"/>
              <a:t>i pravne osobe registrirane za preradu poljoprivrednih proizvoda iz Priloga I. Ugovoru o Europskoj uniji, Proizvođačke organizacije priznate </a:t>
            </a:r>
            <a:r>
              <a:rPr lang="hr-HR" dirty="0" smtClean="0"/>
              <a:t>prema posebnim </a:t>
            </a:r>
            <a:r>
              <a:rPr lang="hr-HR" dirty="0"/>
              <a:t>propisima koji uređuju rad proizvođačkih organizacija, </a:t>
            </a:r>
            <a:r>
              <a:rPr lang="hr-HR" dirty="0" smtClean="0"/>
              <a:t>fizičke </a:t>
            </a:r>
            <a:r>
              <a:rPr lang="hr-HR" dirty="0"/>
              <a:t>i pravne osobe upisane u Upisnik poljoprivrednika najmanje godinu dana u trenutku podnošenja zahtjeva za potporu </a:t>
            </a:r>
            <a:endParaRPr lang="hr-HR" dirty="0" smtClean="0"/>
          </a:p>
          <a:p>
            <a:r>
              <a:rPr lang="hr-HR" dirty="0"/>
              <a:t>Intenzitet potpore po projektu iznosi 50 % od ukupnih prihvatljivih troškova </a:t>
            </a:r>
            <a:r>
              <a:rPr lang="hr-HR" dirty="0" smtClean="0"/>
              <a:t>projekta</a:t>
            </a:r>
          </a:p>
          <a:p>
            <a:r>
              <a:rPr lang="pl-PL" dirty="0"/>
              <a:t>Vrijednost potpore po projektu iznosi od 15.000 EUR do 1.000.000 </a:t>
            </a:r>
            <a:r>
              <a:rPr lang="pl-PL" dirty="0" smtClean="0"/>
              <a:t>EUR</a:t>
            </a:r>
          </a:p>
          <a:p>
            <a:r>
              <a:rPr lang="pl-PL" dirty="0" smtClean="0"/>
              <a:t>Najviša </a:t>
            </a:r>
            <a:r>
              <a:rPr lang="pl-PL" dirty="0"/>
              <a:t>vrijednost potpore po projektu za korisnike početnike iznosi do 200.000 EUR</a:t>
            </a:r>
          </a:p>
          <a:p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6" name="Naslov 1"/>
          <p:cNvSpPr>
            <a:spLocks noGrp="1"/>
          </p:cNvSpPr>
          <p:nvPr>
            <p:ph type="title"/>
          </p:nvPr>
        </p:nvSpPr>
        <p:spPr>
          <a:xfrm>
            <a:off x="3491880" y="845840"/>
            <a:ext cx="8229600" cy="1143000"/>
          </a:xfrm>
        </p:spPr>
        <p:txBody>
          <a:bodyPr/>
          <a:lstStyle/>
          <a:p>
            <a:pPr algn="l"/>
            <a:r>
              <a:rPr lang="hr-HR" b="1" dirty="0" smtClean="0"/>
              <a:t>	</a:t>
            </a:r>
            <a:r>
              <a:rPr lang="hr-HR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AKTUALNI NATJEČAJI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54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635896" y="692696"/>
            <a:ext cx="8229600" cy="1143000"/>
          </a:xfrm>
        </p:spPr>
        <p:txBody>
          <a:bodyPr/>
          <a:lstStyle/>
          <a:p>
            <a:pPr algn="l"/>
            <a:r>
              <a:rPr lang="hr-HR" b="1" dirty="0" smtClean="0"/>
              <a:t>	</a:t>
            </a:r>
            <a:r>
              <a:rPr lang="hr-HR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AKTUALNI NATJEČAJI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b="1" dirty="0" smtClean="0"/>
              <a:t>Natječaj </a:t>
            </a:r>
            <a:r>
              <a:rPr lang="hr-HR" b="1" dirty="0"/>
              <a:t>za provedbu </a:t>
            </a:r>
            <a:r>
              <a:rPr lang="hr-HR" b="1" dirty="0" smtClean="0"/>
              <a:t>tipa </a:t>
            </a:r>
            <a:r>
              <a:rPr lang="hr-HR" b="1" dirty="0"/>
              <a:t>operacije 4.2.2. »Korištenje obnovljivih izvora energije« </a:t>
            </a:r>
            <a:endParaRPr lang="pl-PL" b="1" dirty="0" smtClean="0"/>
          </a:p>
          <a:p>
            <a:r>
              <a:rPr lang="pl-PL" dirty="0" smtClean="0"/>
              <a:t>Datum </a:t>
            </a:r>
            <a:r>
              <a:rPr lang="pl-PL" dirty="0"/>
              <a:t>prijave </a:t>
            </a:r>
            <a:r>
              <a:rPr lang="pl-PL" dirty="0" smtClean="0"/>
              <a:t>23</a:t>
            </a:r>
            <a:r>
              <a:rPr lang="pl-PL" dirty="0"/>
              <a:t>. </a:t>
            </a:r>
            <a:r>
              <a:rPr lang="pl-PL" dirty="0" smtClean="0"/>
              <a:t>07</a:t>
            </a:r>
            <a:r>
              <a:rPr lang="pl-PL" dirty="0"/>
              <a:t>. </a:t>
            </a:r>
            <a:r>
              <a:rPr lang="pl-PL" dirty="0" smtClean="0"/>
              <a:t>2018.</a:t>
            </a:r>
            <a:endParaRPr lang="pl-PL" dirty="0"/>
          </a:p>
          <a:p>
            <a:r>
              <a:rPr lang="pl-PL" dirty="0"/>
              <a:t>Kraj prijave </a:t>
            </a:r>
            <a:r>
              <a:rPr lang="pl-PL" dirty="0" smtClean="0"/>
              <a:t>21</a:t>
            </a:r>
            <a:r>
              <a:rPr lang="pl-PL" dirty="0"/>
              <a:t>. </a:t>
            </a:r>
            <a:r>
              <a:rPr lang="pl-PL" dirty="0" smtClean="0"/>
              <a:t>09</a:t>
            </a:r>
            <a:r>
              <a:rPr lang="pl-PL" dirty="0"/>
              <a:t>. </a:t>
            </a:r>
            <a:r>
              <a:rPr lang="pl-PL" dirty="0" smtClean="0"/>
              <a:t>2018. </a:t>
            </a:r>
          </a:p>
          <a:p>
            <a:r>
              <a:rPr lang="hr-HR" dirty="0"/>
              <a:t>Vrijednost natječaja </a:t>
            </a:r>
            <a:r>
              <a:rPr lang="hr-HR" dirty="0" smtClean="0"/>
              <a:t>200.000.000,00 </a:t>
            </a:r>
            <a:r>
              <a:rPr lang="hr-HR" dirty="0"/>
              <a:t>HRK </a:t>
            </a:r>
            <a:endParaRPr lang="hr-HR" dirty="0" smtClean="0"/>
          </a:p>
          <a:p>
            <a:r>
              <a:rPr lang="hr-HR" dirty="0" smtClean="0"/>
              <a:t>Potencijalni korisnici: </a:t>
            </a:r>
            <a:r>
              <a:rPr lang="hr-HR" dirty="0"/>
              <a:t>mikro, mala i srednja poduzeća kako su definirana u Prilogu I. Uredbe Komisije (EU) br. 702/2014 te velika poduzeća kako su definirana člankom 2. točkom (26) iste </a:t>
            </a:r>
            <a:r>
              <a:rPr lang="hr-HR" dirty="0" smtClean="0"/>
              <a:t>Uredbe</a:t>
            </a:r>
            <a:endParaRPr lang="hr-HR" dirty="0"/>
          </a:p>
          <a:p>
            <a:r>
              <a:rPr lang="hr-HR" dirty="0"/>
              <a:t>Intenzitet potpore po projektu iznosi najviše 50% od ukupnih prihvatljivih troškova </a:t>
            </a:r>
            <a:r>
              <a:rPr lang="hr-HR" dirty="0" smtClean="0"/>
              <a:t>projekta</a:t>
            </a:r>
            <a:endParaRPr lang="hr-HR" dirty="0"/>
          </a:p>
          <a:p>
            <a:r>
              <a:rPr lang="pl-PL" dirty="0"/>
              <a:t>Vrijednost potpore po projektu iznosi od 15.000,00 do 400.000,00 </a:t>
            </a:r>
            <a:r>
              <a:rPr lang="pl-PL" dirty="0" smtClean="0"/>
              <a:t>EUR</a:t>
            </a:r>
          </a:p>
          <a:p>
            <a:r>
              <a:rPr lang="pl-PL" dirty="0" smtClean="0"/>
              <a:t>Najviša </a:t>
            </a:r>
            <a:r>
              <a:rPr lang="pl-PL" dirty="0"/>
              <a:t>vrijednost potpore po projektu za korisnike početnike iznosi do 200.000,00 </a:t>
            </a:r>
            <a:r>
              <a:rPr lang="pl-PL" dirty="0" smtClean="0"/>
              <a:t>EUR</a:t>
            </a:r>
            <a:endParaRPr lang="hr-HR" dirty="0"/>
          </a:p>
          <a:p>
            <a:endParaRPr lang="pl-PL" dirty="0"/>
          </a:p>
          <a:p>
            <a:endParaRPr lang="hr-HR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5562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635896" y="836712"/>
            <a:ext cx="8229600" cy="1143000"/>
          </a:xfrm>
        </p:spPr>
        <p:txBody>
          <a:bodyPr/>
          <a:lstStyle/>
          <a:p>
            <a:pPr algn="l"/>
            <a:r>
              <a:rPr lang="hr-HR" b="1" dirty="0" smtClean="0"/>
              <a:t>	</a:t>
            </a:r>
            <a:r>
              <a:rPr lang="hr-HR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AKTUALNI NATJEČAJI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600" b="1" dirty="0" smtClean="0"/>
              <a:t>Natječaj za </a:t>
            </a:r>
            <a:r>
              <a:rPr lang="hr-HR" sz="2600" b="1" dirty="0"/>
              <a:t>provedbu </a:t>
            </a:r>
            <a:r>
              <a:rPr lang="hr-HR" sz="2600" b="1" dirty="0" smtClean="0"/>
              <a:t>tipa </a:t>
            </a:r>
            <a:r>
              <a:rPr lang="hr-HR" sz="2600" b="1" dirty="0"/>
              <a:t>operacije 5.2.1. </a:t>
            </a:r>
            <a:r>
              <a:rPr lang="hr-HR" sz="2600" b="1" dirty="0" smtClean="0"/>
              <a:t>„Obnova </a:t>
            </a:r>
            <a:r>
              <a:rPr lang="hr-HR" sz="2600" b="1" dirty="0"/>
              <a:t>poljoprivrednog zemljišta i proizvodnog potencijala</a:t>
            </a:r>
            <a:r>
              <a:rPr lang="hr-HR" sz="2600" b="1" dirty="0" smtClean="0"/>
              <a:t>“</a:t>
            </a:r>
            <a:endParaRPr lang="pl-PL" sz="2600" b="1" dirty="0" smtClean="0"/>
          </a:p>
          <a:p>
            <a:r>
              <a:rPr lang="pl-PL" sz="2600" dirty="0" smtClean="0"/>
              <a:t>Datum </a:t>
            </a:r>
            <a:r>
              <a:rPr lang="pl-PL" sz="2600" dirty="0"/>
              <a:t>prijave </a:t>
            </a:r>
            <a:r>
              <a:rPr lang="pl-PL" sz="2600" dirty="0" smtClean="0"/>
              <a:t>02</a:t>
            </a:r>
            <a:r>
              <a:rPr lang="pl-PL" sz="2600" dirty="0"/>
              <a:t>. </a:t>
            </a:r>
            <a:r>
              <a:rPr lang="pl-PL" sz="2600" dirty="0" smtClean="0"/>
              <a:t>07</a:t>
            </a:r>
            <a:r>
              <a:rPr lang="pl-PL" sz="2600" dirty="0"/>
              <a:t>. </a:t>
            </a:r>
            <a:r>
              <a:rPr lang="pl-PL" sz="2600" dirty="0" smtClean="0"/>
              <a:t>2018. </a:t>
            </a:r>
            <a:endParaRPr lang="pl-PL" sz="2600" dirty="0"/>
          </a:p>
          <a:p>
            <a:r>
              <a:rPr lang="pl-PL" sz="2600" dirty="0"/>
              <a:t>Kraj prijave </a:t>
            </a:r>
            <a:r>
              <a:rPr lang="pl-PL" sz="2600" dirty="0" smtClean="0"/>
              <a:t>31</a:t>
            </a:r>
            <a:r>
              <a:rPr lang="pl-PL" sz="2600" dirty="0"/>
              <a:t>. 10. </a:t>
            </a:r>
            <a:r>
              <a:rPr lang="pl-PL" sz="2600" dirty="0" smtClean="0"/>
              <a:t>2018.</a:t>
            </a:r>
          </a:p>
          <a:p>
            <a:r>
              <a:rPr lang="hr-HR" sz="2600" dirty="0"/>
              <a:t>Vrijednost natječaja </a:t>
            </a:r>
            <a:r>
              <a:rPr lang="hr-HR" sz="2600" dirty="0" smtClean="0"/>
              <a:t>50.000.000,00 </a:t>
            </a:r>
            <a:r>
              <a:rPr lang="hr-HR" sz="2600" dirty="0"/>
              <a:t>HRK </a:t>
            </a:r>
          </a:p>
          <a:p>
            <a:r>
              <a:rPr lang="hr-HR" sz="2600" dirty="0"/>
              <a:t>Potencijalni </a:t>
            </a:r>
            <a:r>
              <a:rPr lang="hr-HR" sz="2600" dirty="0" smtClean="0"/>
              <a:t>korisnici: Fizičke </a:t>
            </a:r>
            <a:r>
              <a:rPr lang="hr-HR" sz="2600" dirty="0"/>
              <a:t>i pravne osobe upisane u Upisnik poljoprivrednika do trenutka podnošenja Zahtjeva za potporu </a:t>
            </a:r>
          </a:p>
          <a:p>
            <a:r>
              <a:rPr lang="hr-HR" sz="2600" dirty="0"/>
              <a:t>Intenzitet potpore iznosi do 100% od ukupnih prihvatljivih troškova projekta.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118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lagođeni dizaj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Regionalni dani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A08103BA5D95C45AB665C7FA37FEC5F" ma:contentTypeVersion="1" ma:contentTypeDescription="Stvaranje novog dokumenta." ma:contentTypeScope="" ma:versionID="f1fc30780383b55893f6385b44c828ce">
  <xsd:schema xmlns:xsd="http://www.w3.org/2001/XMLSchema" xmlns:xs="http://www.w3.org/2001/XMLSchema" xmlns:p="http://schemas.microsoft.com/office/2006/metadata/properties" xmlns:ns2="a2d4826b-a6f0-412f-bc7b-463321686831" targetNamespace="http://schemas.microsoft.com/office/2006/metadata/properties" ma:root="true" ma:fieldsID="08b75d6208813d550b4126712f71188d" ns2:_="">
    <xsd:import namespace="a2d4826b-a6f0-412f-bc7b-46332168683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d4826b-a6f0-412f-bc7b-4633216868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Zajednički se koristi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4EFE7E-0820-4CB5-B124-EDC03C87C5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d4826b-a6f0-412f-bc7b-4633216868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7C35D6-8559-412F-A44F-8703020B2FC1}">
  <ds:schemaRefs>
    <ds:schemaRef ds:uri="http://purl.org/dc/dcmitype/"/>
    <ds:schemaRef ds:uri="http://www.w3.org/XML/1998/namespace"/>
    <ds:schemaRef ds:uri="a2d4826b-a6f0-412f-bc7b-463321686831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02552C6B-B6B6-44E6-8195-B6452D73C7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MPS - Prezentacija ruralni razvoj</Template>
  <TotalTime>9449</TotalTime>
  <Words>1536</Words>
  <Application>Microsoft Office PowerPoint</Application>
  <PresentationFormat>Prikaz na zaslonu (4:3)</PresentationFormat>
  <Paragraphs>249</Paragraphs>
  <Slides>18</Slides>
  <Notes>6</Notes>
  <HiddenSlides>0</HiddenSlides>
  <MMClips>0</MMClips>
  <ScaleCrop>false</ScaleCrop>
  <HeadingPairs>
    <vt:vector size="6" baseType="variant">
      <vt:variant>
        <vt:lpstr>Korišteni fontovi</vt:lpstr>
      </vt:variant>
      <vt:variant>
        <vt:i4>10</vt:i4>
      </vt:variant>
      <vt:variant>
        <vt:lpstr>Tema</vt:lpstr>
      </vt:variant>
      <vt:variant>
        <vt:i4>4</vt:i4>
      </vt:variant>
      <vt:variant>
        <vt:lpstr>Naslovi slajdova</vt:lpstr>
      </vt:variant>
      <vt:variant>
        <vt:i4>18</vt:i4>
      </vt:variant>
    </vt:vector>
  </HeadingPairs>
  <TitlesOfParts>
    <vt:vector size="32" baseType="lpstr">
      <vt:lpstr>Adobe Heiti Std R</vt:lpstr>
      <vt:lpstr>Arial</vt:lpstr>
      <vt:lpstr>Calibri</vt:lpstr>
      <vt:lpstr>Calibri Light</vt:lpstr>
      <vt:lpstr>Helvetica</vt:lpstr>
      <vt:lpstr>Neo Sans Medium</vt:lpstr>
      <vt:lpstr>Open Sans</vt:lpstr>
      <vt:lpstr>Tahoma</vt:lpstr>
      <vt:lpstr>Times New Roman</vt:lpstr>
      <vt:lpstr>Wingdings</vt:lpstr>
      <vt:lpstr>Prilagođeni dizajn</vt:lpstr>
      <vt:lpstr>Template PresentationGo</vt:lpstr>
      <vt:lpstr>1_Template PresentationGo</vt:lpstr>
      <vt:lpstr>Regionalni dani_ppt_template</vt:lpstr>
      <vt:lpstr>Program ruralnog razvoja Republike Hrvatske za razdoblje 2014.-2020.</vt:lpstr>
      <vt:lpstr>Program ruralnog razvoja (PRR)</vt:lpstr>
      <vt:lpstr>PRR – raspoloživa sredstva</vt:lpstr>
      <vt:lpstr>PRR – ciljevi</vt:lpstr>
      <vt:lpstr> </vt:lpstr>
      <vt:lpstr> AKTUALNI NATJEČAJI</vt:lpstr>
      <vt:lpstr> AKTUALNI NATJEČAJI</vt:lpstr>
      <vt:lpstr> AKTUALNI NATJEČAJI</vt:lpstr>
      <vt:lpstr> AKTUALNI NATJEČAJI</vt:lpstr>
      <vt:lpstr> AKTUALNI NATJEČAJI</vt:lpstr>
      <vt:lpstr> AKTUALNI NATJEČAJI</vt:lpstr>
      <vt:lpstr> AKTUALNI NATJEČAJI</vt:lpstr>
      <vt:lpstr> AKTUALNI NATJEČAJI</vt:lpstr>
      <vt:lpstr> AKTUALNI NATJEČAJI</vt:lpstr>
      <vt:lpstr> AKTUALNI NATJEČAJI</vt:lpstr>
      <vt:lpstr>Neka postignuća na 31.12.2017.</vt:lpstr>
      <vt:lpstr>Zastupljenost Mjera po županijama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Ruralni turizam</dc:title>
  <dc:creator>Marin Kukoč</dc:creator>
  <cp:lastModifiedBy>Branka Palčić</cp:lastModifiedBy>
  <cp:revision>895</cp:revision>
  <cp:lastPrinted>2018-02-13T08:15:31Z</cp:lastPrinted>
  <dcterms:created xsi:type="dcterms:W3CDTF">2015-06-24T06:14:06Z</dcterms:created>
  <dcterms:modified xsi:type="dcterms:W3CDTF">2018-06-20T12:21:30Z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0x0101009A08103BA5D95C45AB665C7FA37FEC5F</vt:lpwstr>
  </property>
</Properties>
</file>