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0" r:id="rId1"/>
  </p:sldMasterIdLst>
  <p:notesMasterIdLst>
    <p:notesMasterId r:id="rId13"/>
  </p:notesMasterIdLst>
  <p:sldIdLst>
    <p:sldId id="301" r:id="rId2"/>
    <p:sldId id="292" r:id="rId3"/>
    <p:sldId id="293" r:id="rId4"/>
    <p:sldId id="303" r:id="rId5"/>
    <p:sldId id="271" r:id="rId6"/>
    <p:sldId id="273" r:id="rId7"/>
    <p:sldId id="296" r:id="rId8"/>
    <p:sldId id="295" r:id="rId9"/>
    <p:sldId id="299" r:id="rId10"/>
    <p:sldId id="300" r:id="rId11"/>
    <p:sldId id="27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68"/>
    <a:srgbClr val="7EC860"/>
    <a:srgbClr val="F05024"/>
    <a:srgbClr val="149A4B"/>
    <a:srgbClr val="FFFF99"/>
    <a:srgbClr val="777877"/>
    <a:srgbClr val="E88E31"/>
    <a:srgbClr val="2797C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A1E46-DDF1-4EC0-8E89-0B229535A57F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B85C085-D73E-4E34-BD6E-8116F0C7C39F}">
      <dgm:prSet custT="1"/>
      <dgm:spPr/>
      <dgm:t>
        <a:bodyPr/>
        <a:lstStyle/>
        <a:p>
          <a:pPr rtl="0"/>
          <a:r>
            <a:rPr lang="hr-HR" sz="1500" dirty="0" smtClean="0"/>
            <a:t>jedan od instrumenata europske kohezijske politike</a:t>
          </a:r>
          <a:endParaRPr lang="hr-HR" sz="1500" dirty="0"/>
        </a:p>
      </dgm:t>
    </dgm:pt>
    <dgm:pt modelId="{CFBA6886-A264-48B8-902A-6DA4B62499FA}" type="parTrans" cxnId="{D89FBCE8-D5B1-4927-BA13-59DF183531C6}">
      <dgm:prSet/>
      <dgm:spPr/>
      <dgm:t>
        <a:bodyPr/>
        <a:lstStyle/>
        <a:p>
          <a:endParaRPr lang="hr-HR" sz="1500"/>
        </a:p>
      </dgm:t>
    </dgm:pt>
    <dgm:pt modelId="{43EF5D9A-1C5A-4B8C-AFE4-7889932235D2}" type="sibTrans" cxnId="{D89FBCE8-D5B1-4927-BA13-59DF183531C6}">
      <dgm:prSet/>
      <dgm:spPr/>
      <dgm:t>
        <a:bodyPr/>
        <a:lstStyle/>
        <a:p>
          <a:endParaRPr lang="hr-HR" sz="1500"/>
        </a:p>
      </dgm:t>
    </dgm:pt>
    <dgm:pt modelId="{2ECE7C3D-D3B8-4514-82A4-C736B183FD54}">
      <dgm:prSet custT="1"/>
      <dgm:spPr/>
      <dgm:t>
        <a:bodyPr/>
        <a:lstStyle/>
        <a:p>
          <a:pPr rtl="0"/>
          <a:r>
            <a:rPr lang="hr-HR" sz="1500" dirty="0" smtClean="0"/>
            <a:t>ulaganje u ljude – stanovništvo u središtu zanimanja ESF – a</a:t>
          </a:r>
          <a:endParaRPr lang="hr-HR" sz="1500" dirty="0"/>
        </a:p>
      </dgm:t>
    </dgm:pt>
    <dgm:pt modelId="{84B181FF-0A25-4109-A09C-55164C486AE3}" type="parTrans" cxnId="{FD9C24C3-837C-4DC5-9C1A-BAA03ECCFC91}">
      <dgm:prSet/>
      <dgm:spPr/>
      <dgm:t>
        <a:bodyPr/>
        <a:lstStyle/>
        <a:p>
          <a:endParaRPr lang="hr-HR" sz="1500"/>
        </a:p>
      </dgm:t>
    </dgm:pt>
    <dgm:pt modelId="{F451B0D2-7BDD-4420-8706-3C1D25565DC2}" type="sibTrans" cxnId="{FD9C24C3-837C-4DC5-9C1A-BAA03ECCFC91}">
      <dgm:prSet/>
      <dgm:spPr/>
      <dgm:t>
        <a:bodyPr/>
        <a:lstStyle/>
        <a:p>
          <a:endParaRPr lang="hr-HR" sz="1500"/>
        </a:p>
      </dgm:t>
    </dgm:pt>
    <dgm:pt modelId="{B2EC09E5-008E-4686-9C9D-BA3FE1FB9D7F}">
      <dgm:prSet custT="1"/>
      <dgm:spPr/>
      <dgm:t>
        <a:bodyPr/>
        <a:lstStyle/>
        <a:p>
          <a:pPr rtl="0"/>
          <a:r>
            <a:rPr lang="hr-HR" sz="1500" dirty="0" smtClean="0"/>
            <a:t>ulaganje u povećanje </a:t>
          </a:r>
          <a:r>
            <a:rPr lang="hr-HR" sz="1500" dirty="0" err="1" smtClean="0"/>
            <a:t>zapošljivosti</a:t>
          </a:r>
          <a:r>
            <a:rPr lang="hr-HR" sz="1500" dirty="0" smtClean="0"/>
            <a:t>, socijalne i zdravstvene usluge, obrazovanje, jačanje kapaciteta javne uprave i OCD - a</a:t>
          </a:r>
          <a:endParaRPr lang="hr-HR" sz="1500" dirty="0"/>
        </a:p>
      </dgm:t>
    </dgm:pt>
    <dgm:pt modelId="{A80E26AB-31FF-4B73-986E-C5DF951780A5}" type="parTrans" cxnId="{0289EBA3-8638-42C6-B18F-4FE798388A71}">
      <dgm:prSet/>
      <dgm:spPr/>
      <dgm:t>
        <a:bodyPr/>
        <a:lstStyle/>
        <a:p>
          <a:endParaRPr lang="hr-HR" sz="1500"/>
        </a:p>
      </dgm:t>
    </dgm:pt>
    <dgm:pt modelId="{0D41CA4F-7FA7-4CAB-B0B2-6C7DCEF20D5B}" type="sibTrans" cxnId="{0289EBA3-8638-42C6-B18F-4FE798388A71}">
      <dgm:prSet/>
      <dgm:spPr/>
      <dgm:t>
        <a:bodyPr/>
        <a:lstStyle/>
        <a:p>
          <a:endParaRPr lang="hr-HR" sz="1500"/>
        </a:p>
      </dgm:t>
    </dgm:pt>
    <dgm:pt modelId="{3754891D-C0AE-4F86-8594-FC9359EE491B}">
      <dgm:prSet custT="1"/>
      <dgm:spPr/>
      <dgm:t>
        <a:bodyPr/>
        <a:lstStyle/>
        <a:p>
          <a:pPr rtl="0"/>
          <a:r>
            <a:rPr lang="hr-HR" sz="1500" dirty="0" smtClean="0"/>
            <a:t>prioriteti ulaganja za </a:t>
          </a:r>
          <a:r>
            <a:rPr lang="hr-HR" sz="1500" b="1" dirty="0" smtClean="0"/>
            <a:t>sedmogodišnje razdoblje </a:t>
          </a:r>
          <a:r>
            <a:rPr lang="hr-HR" sz="1500" dirty="0" smtClean="0"/>
            <a:t>definirani su u </a:t>
          </a:r>
          <a:r>
            <a:rPr lang="hr-HR" sz="1500" b="1" dirty="0" smtClean="0"/>
            <a:t>operativnim programima</a:t>
          </a:r>
          <a:r>
            <a:rPr lang="hr-HR" sz="1500" dirty="0" smtClean="0"/>
            <a:t> (nacionalni ili regionalni)</a:t>
          </a:r>
          <a:endParaRPr lang="hr-HR" sz="1500" dirty="0"/>
        </a:p>
      </dgm:t>
    </dgm:pt>
    <dgm:pt modelId="{BEBCA06E-7B44-410A-9ED8-3FCD032DA299}" type="parTrans" cxnId="{E4B0A186-79C6-4B1F-9CD2-0469F1CD4046}">
      <dgm:prSet/>
      <dgm:spPr/>
      <dgm:t>
        <a:bodyPr/>
        <a:lstStyle/>
        <a:p>
          <a:endParaRPr lang="hr-HR" sz="1500"/>
        </a:p>
      </dgm:t>
    </dgm:pt>
    <dgm:pt modelId="{B627EAAC-BED8-4F27-B832-CF92818DC6A2}" type="sibTrans" cxnId="{E4B0A186-79C6-4B1F-9CD2-0469F1CD4046}">
      <dgm:prSet/>
      <dgm:spPr/>
      <dgm:t>
        <a:bodyPr/>
        <a:lstStyle/>
        <a:p>
          <a:endParaRPr lang="hr-HR" sz="1500"/>
        </a:p>
      </dgm:t>
    </dgm:pt>
    <dgm:pt modelId="{A1CBEAFA-911C-4A76-A187-489EDBE076B8}">
      <dgm:prSet custT="1"/>
      <dgm:spPr/>
      <dgm:t>
        <a:bodyPr/>
        <a:lstStyle/>
        <a:p>
          <a:pPr rtl="0"/>
          <a:r>
            <a:rPr lang="hr-HR" sz="1500" dirty="0" smtClean="0"/>
            <a:t>načelo</a:t>
          </a:r>
          <a:r>
            <a:rPr lang="hr-HR" sz="1500" b="1" dirty="0" smtClean="0"/>
            <a:t> partnerstva</a:t>
          </a:r>
          <a:endParaRPr lang="hr-HR" sz="1500" dirty="0"/>
        </a:p>
      </dgm:t>
    </dgm:pt>
    <dgm:pt modelId="{672AD387-C6D7-437E-82E9-ECC3DB84256B}" type="parTrans" cxnId="{4E68BE7E-297B-4D48-BF35-440082CEB4C7}">
      <dgm:prSet/>
      <dgm:spPr/>
      <dgm:t>
        <a:bodyPr/>
        <a:lstStyle/>
        <a:p>
          <a:endParaRPr lang="hr-HR" sz="1500"/>
        </a:p>
      </dgm:t>
    </dgm:pt>
    <dgm:pt modelId="{99D7CEF9-1162-4E66-98B7-A31FB76056BA}" type="sibTrans" cxnId="{4E68BE7E-297B-4D48-BF35-440082CEB4C7}">
      <dgm:prSet/>
      <dgm:spPr/>
      <dgm:t>
        <a:bodyPr/>
        <a:lstStyle/>
        <a:p>
          <a:endParaRPr lang="hr-HR" sz="1500"/>
        </a:p>
      </dgm:t>
    </dgm:pt>
    <dgm:pt modelId="{ECB96F52-B99F-4D58-96CA-965C2BEC3BC1}">
      <dgm:prSet custT="1"/>
      <dgm:spPr/>
      <dgm:t>
        <a:bodyPr/>
        <a:lstStyle/>
        <a:p>
          <a:pPr rtl="0"/>
          <a:r>
            <a:rPr lang="hr-HR" sz="1500" dirty="0" smtClean="0"/>
            <a:t>stopa sufinanciranja operativnih programa od 50 % do 85 %</a:t>
          </a:r>
          <a:endParaRPr lang="hr-HR" sz="1500" dirty="0"/>
        </a:p>
      </dgm:t>
    </dgm:pt>
    <dgm:pt modelId="{AA4DE6D6-1DA2-40BE-A324-DAF3911770B5}" type="parTrans" cxnId="{5A06ECC6-BDBF-442F-8F8C-33553E28390D}">
      <dgm:prSet/>
      <dgm:spPr/>
      <dgm:t>
        <a:bodyPr/>
        <a:lstStyle/>
        <a:p>
          <a:endParaRPr lang="hr-HR" sz="1500"/>
        </a:p>
      </dgm:t>
    </dgm:pt>
    <dgm:pt modelId="{F14915D0-B109-4E65-9914-8141C70928B2}" type="sibTrans" cxnId="{5A06ECC6-BDBF-442F-8F8C-33553E28390D}">
      <dgm:prSet/>
      <dgm:spPr/>
      <dgm:t>
        <a:bodyPr/>
        <a:lstStyle/>
        <a:p>
          <a:endParaRPr lang="hr-HR" sz="1500"/>
        </a:p>
      </dgm:t>
    </dgm:pt>
    <dgm:pt modelId="{358296E7-487C-4A1C-BA47-FB01B805C3DA}" type="pres">
      <dgm:prSet presAssocID="{250A1E46-DDF1-4EC0-8E89-0B229535A57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261125-E9B6-4C7E-9394-2A7C3FD61A53}" type="pres">
      <dgm:prSet presAssocID="{AB85C085-D73E-4E34-BD6E-8116F0C7C39F}" presName="circ1" presStyleLbl="vennNode1" presStyleIdx="0" presStyleCnt="6"/>
      <dgm:spPr/>
    </dgm:pt>
    <dgm:pt modelId="{0C4D51C9-0C95-4D88-AFAC-17BD009D1054}" type="pres">
      <dgm:prSet presAssocID="{AB85C085-D73E-4E34-BD6E-8116F0C7C39F}" presName="circ1Tx" presStyleLbl="revTx" presStyleIdx="0" presStyleCnt="0" custScaleX="120988" custScaleY="151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0094AB-59B8-473F-AD39-B5DB4535EEFE}" type="pres">
      <dgm:prSet presAssocID="{2ECE7C3D-D3B8-4514-82A4-C736B183FD54}" presName="circ2" presStyleLbl="vennNode1" presStyleIdx="1" presStyleCnt="6"/>
      <dgm:spPr/>
    </dgm:pt>
    <dgm:pt modelId="{B71E3114-AAAF-4CA2-A236-0AB0A9A043CA}" type="pres">
      <dgm:prSet presAssocID="{2ECE7C3D-D3B8-4514-82A4-C736B183FD54}" presName="circ2Tx" presStyleLbl="revTx" presStyleIdx="0" presStyleCnt="0" custLinFactNeighborX="-6514" custLinFactNeighborY="-217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2DF088-E200-499B-BE22-5B2E4AB09CB8}" type="pres">
      <dgm:prSet presAssocID="{B2EC09E5-008E-4686-9C9D-BA3FE1FB9D7F}" presName="circ3" presStyleLbl="vennNode1" presStyleIdx="2" presStyleCnt="6"/>
      <dgm:spPr/>
    </dgm:pt>
    <dgm:pt modelId="{F8DE5B1A-38D3-4308-A667-52682FB05C27}" type="pres">
      <dgm:prSet presAssocID="{B2EC09E5-008E-4686-9C9D-BA3FE1FB9D7F}" presName="circ3Tx" presStyleLbl="revTx" presStyleIdx="0" presStyleCnt="0" custScaleX="92806" custScaleY="1925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E9B6A-77F0-466B-9258-E2AD9F76EEB0}" type="pres">
      <dgm:prSet presAssocID="{3754891D-C0AE-4F86-8594-FC9359EE491B}" presName="circ4" presStyleLbl="vennNode1" presStyleIdx="3" presStyleCnt="6"/>
      <dgm:spPr/>
    </dgm:pt>
    <dgm:pt modelId="{33C0E7A3-B659-48E1-BC76-C5B89335F006}" type="pres">
      <dgm:prSet presAssocID="{3754891D-C0AE-4F86-8594-FC9359EE491B}" presName="circ4Tx" presStyleLbl="revTx" presStyleIdx="0" presStyleCnt="0" custScaleX="138272" custScaleY="1105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13840B-804A-408C-AD35-4C6A24849E20}" type="pres">
      <dgm:prSet presAssocID="{A1CBEAFA-911C-4A76-A187-489EDBE076B8}" presName="circ5" presStyleLbl="vennNode1" presStyleIdx="4" presStyleCnt="6"/>
      <dgm:spPr/>
    </dgm:pt>
    <dgm:pt modelId="{11B6EDA0-987F-4AF6-93D5-C6DA310E81FB}" type="pres">
      <dgm:prSet presAssocID="{A1CBEAFA-911C-4A76-A187-489EDBE076B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9CD19E-B3FB-4102-B022-10249696EF62}" type="pres">
      <dgm:prSet presAssocID="{ECB96F52-B99F-4D58-96CA-965C2BEC3BC1}" presName="circ6" presStyleLbl="vennNode1" presStyleIdx="5" presStyleCnt="6"/>
      <dgm:spPr/>
    </dgm:pt>
    <dgm:pt modelId="{0516CF87-AC2F-40C9-BEA1-BA698C2F89C7}" type="pres">
      <dgm:prSet presAssocID="{ECB96F52-B99F-4D58-96CA-965C2BEC3BC1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535239-9378-4DDF-B72F-BAF9F298643B}" type="presOf" srcId="{250A1E46-DDF1-4EC0-8E89-0B229535A57F}" destId="{358296E7-487C-4A1C-BA47-FB01B805C3DA}" srcOrd="0" destOrd="0" presId="urn:microsoft.com/office/officeart/2005/8/layout/venn1"/>
    <dgm:cxn modelId="{0289EBA3-8638-42C6-B18F-4FE798388A71}" srcId="{250A1E46-DDF1-4EC0-8E89-0B229535A57F}" destId="{B2EC09E5-008E-4686-9C9D-BA3FE1FB9D7F}" srcOrd="2" destOrd="0" parTransId="{A80E26AB-31FF-4B73-986E-C5DF951780A5}" sibTransId="{0D41CA4F-7FA7-4CAB-B0B2-6C7DCEF20D5B}"/>
    <dgm:cxn modelId="{4E68BE7E-297B-4D48-BF35-440082CEB4C7}" srcId="{250A1E46-DDF1-4EC0-8E89-0B229535A57F}" destId="{A1CBEAFA-911C-4A76-A187-489EDBE076B8}" srcOrd="4" destOrd="0" parTransId="{672AD387-C6D7-437E-82E9-ECC3DB84256B}" sibTransId="{99D7CEF9-1162-4E66-98B7-A31FB76056BA}"/>
    <dgm:cxn modelId="{D89FBCE8-D5B1-4927-BA13-59DF183531C6}" srcId="{250A1E46-DDF1-4EC0-8E89-0B229535A57F}" destId="{AB85C085-D73E-4E34-BD6E-8116F0C7C39F}" srcOrd="0" destOrd="0" parTransId="{CFBA6886-A264-48B8-902A-6DA4B62499FA}" sibTransId="{43EF5D9A-1C5A-4B8C-AFE4-7889932235D2}"/>
    <dgm:cxn modelId="{CCBD9C28-812F-4074-ABB4-134BFFD015D4}" type="presOf" srcId="{B2EC09E5-008E-4686-9C9D-BA3FE1FB9D7F}" destId="{F8DE5B1A-38D3-4308-A667-52682FB05C27}" srcOrd="0" destOrd="0" presId="urn:microsoft.com/office/officeart/2005/8/layout/venn1"/>
    <dgm:cxn modelId="{FD9C24C3-837C-4DC5-9C1A-BAA03ECCFC91}" srcId="{250A1E46-DDF1-4EC0-8E89-0B229535A57F}" destId="{2ECE7C3D-D3B8-4514-82A4-C736B183FD54}" srcOrd="1" destOrd="0" parTransId="{84B181FF-0A25-4109-A09C-55164C486AE3}" sibTransId="{F451B0D2-7BDD-4420-8706-3C1D25565DC2}"/>
    <dgm:cxn modelId="{5A06ECC6-BDBF-442F-8F8C-33553E28390D}" srcId="{250A1E46-DDF1-4EC0-8E89-0B229535A57F}" destId="{ECB96F52-B99F-4D58-96CA-965C2BEC3BC1}" srcOrd="5" destOrd="0" parTransId="{AA4DE6D6-1DA2-40BE-A324-DAF3911770B5}" sibTransId="{F14915D0-B109-4E65-9914-8141C70928B2}"/>
    <dgm:cxn modelId="{E65CF0A7-A407-45D9-ADEB-72099852A68C}" type="presOf" srcId="{3754891D-C0AE-4F86-8594-FC9359EE491B}" destId="{33C0E7A3-B659-48E1-BC76-C5B89335F006}" srcOrd="0" destOrd="0" presId="urn:microsoft.com/office/officeart/2005/8/layout/venn1"/>
    <dgm:cxn modelId="{E4B0A186-79C6-4B1F-9CD2-0469F1CD4046}" srcId="{250A1E46-DDF1-4EC0-8E89-0B229535A57F}" destId="{3754891D-C0AE-4F86-8594-FC9359EE491B}" srcOrd="3" destOrd="0" parTransId="{BEBCA06E-7B44-410A-9ED8-3FCD032DA299}" sibTransId="{B627EAAC-BED8-4F27-B832-CF92818DC6A2}"/>
    <dgm:cxn modelId="{AE3F6D0B-E80E-44DF-A54C-21E7EADFC9AE}" type="presOf" srcId="{ECB96F52-B99F-4D58-96CA-965C2BEC3BC1}" destId="{0516CF87-AC2F-40C9-BEA1-BA698C2F89C7}" srcOrd="0" destOrd="0" presId="urn:microsoft.com/office/officeart/2005/8/layout/venn1"/>
    <dgm:cxn modelId="{156CEC1A-5996-4BF4-82EC-9870CA2CDFF2}" type="presOf" srcId="{A1CBEAFA-911C-4A76-A187-489EDBE076B8}" destId="{11B6EDA0-987F-4AF6-93D5-C6DA310E81FB}" srcOrd="0" destOrd="0" presId="urn:microsoft.com/office/officeart/2005/8/layout/venn1"/>
    <dgm:cxn modelId="{C17E2A81-8826-4387-93CF-557497CA1EAF}" type="presOf" srcId="{AB85C085-D73E-4E34-BD6E-8116F0C7C39F}" destId="{0C4D51C9-0C95-4D88-AFAC-17BD009D1054}" srcOrd="0" destOrd="0" presId="urn:microsoft.com/office/officeart/2005/8/layout/venn1"/>
    <dgm:cxn modelId="{27980D48-C4A6-4356-8D32-F8DFBB5D7605}" type="presOf" srcId="{2ECE7C3D-D3B8-4514-82A4-C736B183FD54}" destId="{B71E3114-AAAF-4CA2-A236-0AB0A9A043CA}" srcOrd="0" destOrd="0" presId="urn:microsoft.com/office/officeart/2005/8/layout/venn1"/>
    <dgm:cxn modelId="{24D37864-90D5-417B-AC22-3DFB679F0B61}" type="presParOf" srcId="{358296E7-487C-4A1C-BA47-FB01B805C3DA}" destId="{88261125-E9B6-4C7E-9394-2A7C3FD61A53}" srcOrd="0" destOrd="0" presId="urn:microsoft.com/office/officeart/2005/8/layout/venn1"/>
    <dgm:cxn modelId="{641FE5CD-4260-4195-9E24-3E9F1D948144}" type="presParOf" srcId="{358296E7-487C-4A1C-BA47-FB01B805C3DA}" destId="{0C4D51C9-0C95-4D88-AFAC-17BD009D1054}" srcOrd="1" destOrd="0" presId="urn:microsoft.com/office/officeart/2005/8/layout/venn1"/>
    <dgm:cxn modelId="{78683BB6-81B8-4288-BCB7-FE6DC92A933C}" type="presParOf" srcId="{358296E7-487C-4A1C-BA47-FB01B805C3DA}" destId="{6C0094AB-59B8-473F-AD39-B5DB4535EEFE}" srcOrd="2" destOrd="0" presId="urn:microsoft.com/office/officeart/2005/8/layout/venn1"/>
    <dgm:cxn modelId="{2CA79EAC-DB64-4ED1-8442-DFC2D4E314ED}" type="presParOf" srcId="{358296E7-487C-4A1C-BA47-FB01B805C3DA}" destId="{B71E3114-AAAF-4CA2-A236-0AB0A9A043CA}" srcOrd="3" destOrd="0" presId="urn:microsoft.com/office/officeart/2005/8/layout/venn1"/>
    <dgm:cxn modelId="{AC3FF3AD-C897-457A-9BD0-254D4EEC6CB6}" type="presParOf" srcId="{358296E7-487C-4A1C-BA47-FB01B805C3DA}" destId="{822DF088-E200-499B-BE22-5B2E4AB09CB8}" srcOrd="4" destOrd="0" presId="urn:microsoft.com/office/officeart/2005/8/layout/venn1"/>
    <dgm:cxn modelId="{F969E76E-C927-4532-8E19-CB1F7BB58E9A}" type="presParOf" srcId="{358296E7-487C-4A1C-BA47-FB01B805C3DA}" destId="{F8DE5B1A-38D3-4308-A667-52682FB05C27}" srcOrd="5" destOrd="0" presId="urn:microsoft.com/office/officeart/2005/8/layout/venn1"/>
    <dgm:cxn modelId="{D0C8D7F4-55D1-4072-90BB-119D3E0C255D}" type="presParOf" srcId="{358296E7-487C-4A1C-BA47-FB01B805C3DA}" destId="{CE9E9B6A-77F0-466B-9258-E2AD9F76EEB0}" srcOrd="6" destOrd="0" presId="urn:microsoft.com/office/officeart/2005/8/layout/venn1"/>
    <dgm:cxn modelId="{7AA2B13C-273B-4576-BC82-7912BD1FE8CE}" type="presParOf" srcId="{358296E7-487C-4A1C-BA47-FB01B805C3DA}" destId="{33C0E7A3-B659-48E1-BC76-C5B89335F006}" srcOrd="7" destOrd="0" presId="urn:microsoft.com/office/officeart/2005/8/layout/venn1"/>
    <dgm:cxn modelId="{B5E4C187-E173-4693-BEDE-B0D375050906}" type="presParOf" srcId="{358296E7-487C-4A1C-BA47-FB01B805C3DA}" destId="{3D13840B-804A-408C-AD35-4C6A24849E20}" srcOrd="8" destOrd="0" presId="urn:microsoft.com/office/officeart/2005/8/layout/venn1"/>
    <dgm:cxn modelId="{A7CE6E87-B00A-4F48-83D7-5C18298B4617}" type="presParOf" srcId="{358296E7-487C-4A1C-BA47-FB01B805C3DA}" destId="{11B6EDA0-987F-4AF6-93D5-C6DA310E81FB}" srcOrd="9" destOrd="0" presId="urn:microsoft.com/office/officeart/2005/8/layout/venn1"/>
    <dgm:cxn modelId="{5F061305-1B3A-4A2A-8C46-CD953A3968AB}" type="presParOf" srcId="{358296E7-487C-4A1C-BA47-FB01B805C3DA}" destId="{0D9CD19E-B3FB-4102-B022-10249696EF62}" srcOrd="10" destOrd="0" presId="urn:microsoft.com/office/officeart/2005/8/layout/venn1"/>
    <dgm:cxn modelId="{0F5DB66E-5B60-4078-81EE-81BB63911391}" type="presParOf" srcId="{358296E7-487C-4A1C-BA47-FB01B805C3DA}" destId="{0516CF87-AC2F-40C9-BEA1-BA698C2F89C7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95A4CB-BF1D-4208-8CCD-47C7E8FDF20B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278E9E-1279-41A6-A9CC-C48F11905D35}">
      <dgm:prSet custT="1"/>
      <dgm:spPr/>
      <dgm:t>
        <a:bodyPr/>
        <a:lstStyle/>
        <a:p>
          <a:pPr rtl="0"/>
          <a:r>
            <a:rPr lang="hr-HR" sz="1500" dirty="0" smtClean="0"/>
            <a:t>prioritetna područja/osi ulaganja: zapošljavanje, socijalno uključivanjem obrazovanje i dobro upravljanje</a:t>
          </a:r>
          <a:endParaRPr lang="hr-HR" sz="1500" dirty="0"/>
        </a:p>
      </dgm:t>
    </dgm:pt>
    <dgm:pt modelId="{2EBAB6D7-3354-4ABF-8847-9A23B0714C00}" type="parTrans" cxnId="{794A4B1C-0763-418B-A710-BDDA52E919DA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5A7557A5-62FB-41DF-AE01-93BC4DA89526}" type="sibTrans" cxnId="{794A4B1C-0763-418B-A710-BDDA52E919DA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1F8DE831-DF29-4E2D-A94F-F099ED4D67CB}">
      <dgm:prSet/>
      <dgm:spPr/>
      <dgm:t>
        <a:bodyPr/>
        <a:lstStyle/>
        <a:p>
          <a:pPr rtl="0"/>
          <a:r>
            <a:rPr lang="hr-HR" dirty="0" smtClean="0"/>
            <a:t>ukupna alokacija: </a:t>
          </a:r>
          <a:r>
            <a:rPr lang="hr-HR" b="1" dirty="0" smtClean="0"/>
            <a:t>1,85 mlrd. EUR</a:t>
          </a:r>
          <a:endParaRPr lang="hr-HR" b="1" dirty="0"/>
        </a:p>
      </dgm:t>
    </dgm:pt>
    <dgm:pt modelId="{6D09552D-5BBC-4CC2-B4D8-678E93FF832B}" type="parTrans" cxnId="{0996B1CB-0E5D-4C4A-973B-10BA47E9CA94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8CD32F2C-2A89-41C5-8CA6-646A653015A6}" type="sibTrans" cxnId="{0996B1CB-0E5D-4C4A-973B-10BA47E9CA94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1DAC78F7-CCEC-4AD5-9551-6CB752212167}">
      <dgm:prSet/>
      <dgm:spPr/>
      <dgm:t>
        <a:bodyPr/>
        <a:lstStyle/>
        <a:p>
          <a:pPr rtl="0"/>
          <a:r>
            <a:rPr lang="hr-HR" dirty="0" smtClean="0"/>
            <a:t>stopa sufinanciranja iz ESF - a: </a:t>
          </a:r>
          <a:r>
            <a:rPr lang="hr-HR" b="1" dirty="0" smtClean="0"/>
            <a:t>85 %</a:t>
          </a:r>
          <a:endParaRPr lang="hr-HR" b="1" dirty="0"/>
        </a:p>
      </dgm:t>
    </dgm:pt>
    <dgm:pt modelId="{617865F2-85AA-45BC-BCF0-7072C2145622}" type="parTrans" cxnId="{C0DABC78-82B8-4012-BF8C-CB83F3DE9A7F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36E2ACBE-ED46-487C-8E9B-CC80902FABF5}" type="sibTrans" cxnId="{C0DABC78-82B8-4012-BF8C-CB83F3DE9A7F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1004302C-668D-4F68-89D6-1D617A22FAB9}">
      <dgm:prSet/>
      <dgm:spPr/>
      <dgm:t>
        <a:bodyPr/>
        <a:lstStyle/>
        <a:p>
          <a:pPr rtl="0"/>
          <a:r>
            <a:rPr lang="hr-HR" dirty="0" smtClean="0"/>
            <a:t>intenzitet potpore dodijeljene korisniku: </a:t>
          </a:r>
          <a:r>
            <a:rPr lang="hr-HR" b="1" dirty="0" smtClean="0"/>
            <a:t>100 %</a:t>
          </a:r>
          <a:r>
            <a:rPr lang="hr-HR" dirty="0" smtClean="0"/>
            <a:t> (85 % </a:t>
          </a:r>
          <a:r>
            <a:rPr lang="hr-HR" dirty="0" err="1" smtClean="0"/>
            <a:t>iz</a:t>
          </a:r>
          <a:r>
            <a:rPr lang="hr-HR" dirty="0" smtClean="0"/>
            <a:t> ESF - a i 15 % iz državnog proračuna)</a:t>
          </a:r>
          <a:endParaRPr lang="hr-HR" dirty="0"/>
        </a:p>
      </dgm:t>
    </dgm:pt>
    <dgm:pt modelId="{C87ACD35-61D9-4B02-A41B-E81D1F890ECF}" type="parTrans" cxnId="{B3213ADA-7970-409B-8EEC-9C1D6414438F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430BFCCC-43BB-41DC-9918-EACE5C2E7B30}" type="sibTrans" cxnId="{B3213ADA-7970-409B-8EEC-9C1D6414438F}">
      <dgm:prSet/>
      <dgm:spPr/>
      <dgm:t>
        <a:bodyPr/>
        <a:lstStyle/>
        <a:p>
          <a:endParaRPr lang="hr-HR">
            <a:solidFill>
              <a:schemeClr val="tx1"/>
            </a:solidFill>
          </a:endParaRPr>
        </a:p>
      </dgm:t>
    </dgm:pt>
    <dgm:pt modelId="{519270AB-FDDC-4B4B-85AD-3E294CD85504}" type="pres">
      <dgm:prSet presAssocID="{F395A4CB-BF1D-4208-8CCD-47C7E8FDF20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E28B0921-B327-42DC-A891-FBE301C8BBC0}" type="pres">
      <dgm:prSet presAssocID="{F395A4CB-BF1D-4208-8CCD-47C7E8FDF20B}" presName="pyramid" presStyleLbl="node1" presStyleIdx="0" presStyleCnt="1" custScaleX="83657" custScaleY="85053" custLinFactNeighborX="12069" custLinFactNeighborY="-2585"/>
      <dgm:spPr/>
    </dgm:pt>
    <dgm:pt modelId="{05E40D6F-7EF2-405A-85B9-F98906304658}" type="pres">
      <dgm:prSet presAssocID="{F395A4CB-BF1D-4208-8CCD-47C7E8FDF20B}" presName="theList" presStyleCnt="0"/>
      <dgm:spPr/>
    </dgm:pt>
    <dgm:pt modelId="{CADFC913-CA34-4877-A891-9DD18DF66AD3}" type="pres">
      <dgm:prSet presAssocID="{1D278E9E-1279-41A6-A9CC-C48F11905D3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599BAF-2720-4A15-8F10-49F6AF7027EA}" type="pres">
      <dgm:prSet presAssocID="{1D278E9E-1279-41A6-A9CC-C48F11905D35}" presName="aSpace" presStyleCnt="0"/>
      <dgm:spPr/>
    </dgm:pt>
    <dgm:pt modelId="{7B4B03CC-EAAD-4BB8-B08A-EFB8904725BF}" type="pres">
      <dgm:prSet presAssocID="{1F8DE831-DF29-4E2D-A94F-F099ED4D67C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0F0F64-4551-4702-8E8C-C1748C481E45}" type="pres">
      <dgm:prSet presAssocID="{1F8DE831-DF29-4E2D-A94F-F099ED4D67CB}" presName="aSpace" presStyleCnt="0"/>
      <dgm:spPr/>
    </dgm:pt>
    <dgm:pt modelId="{B47E98EB-C035-4DCA-BC18-C987BB4D765A}" type="pres">
      <dgm:prSet presAssocID="{1DAC78F7-CCEC-4AD5-9551-6CB752212167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2F7950-F9EC-45A1-A340-BE3C20CC6947}" type="pres">
      <dgm:prSet presAssocID="{1DAC78F7-CCEC-4AD5-9551-6CB752212167}" presName="aSpace" presStyleCnt="0"/>
      <dgm:spPr/>
    </dgm:pt>
    <dgm:pt modelId="{D1695D95-9F4F-46E4-BDD9-04E16D1E2631}" type="pres">
      <dgm:prSet presAssocID="{1004302C-668D-4F68-89D6-1D617A22FAB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A62B2B2-3C04-4BA4-8F6A-1B5035070C0D}" type="pres">
      <dgm:prSet presAssocID="{1004302C-668D-4F68-89D6-1D617A22FAB9}" presName="aSpace" presStyleCnt="0"/>
      <dgm:spPr/>
    </dgm:pt>
  </dgm:ptLst>
  <dgm:cxnLst>
    <dgm:cxn modelId="{0B55D584-BBD3-4F59-AFB7-3DE951ED30C4}" type="presOf" srcId="{1DAC78F7-CCEC-4AD5-9551-6CB752212167}" destId="{B47E98EB-C035-4DCA-BC18-C987BB4D765A}" srcOrd="0" destOrd="0" presId="urn:microsoft.com/office/officeart/2005/8/layout/pyramid2"/>
    <dgm:cxn modelId="{16A7D2E9-C98F-42EE-9483-EED4182B5AC1}" type="presOf" srcId="{1D278E9E-1279-41A6-A9CC-C48F11905D35}" destId="{CADFC913-CA34-4877-A891-9DD18DF66AD3}" srcOrd="0" destOrd="0" presId="urn:microsoft.com/office/officeart/2005/8/layout/pyramid2"/>
    <dgm:cxn modelId="{AA21EAC4-D68B-4A71-A2E9-A69D118285E6}" type="presOf" srcId="{1004302C-668D-4F68-89D6-1D617A22FAB9}" destId="{D1695D95-9F4F-46E4-BDD9-04E16D1E2631}" srcOrd="0" destOrd="0" presId="urn:microsoft.com/office/officeart/2005/8/layout/pyramid2"/>
    <dgm:cxn modelId="{B3213ADA-7970-409B-8EEC-9C1D6414438F}" srcId="{F395A4CB-BF1D-4208-8CCD-47C7E8FDF20B}" destId="{1004302C-668D-4F68-89D6-1D617A22FAB9}" srcOrd="3" destOrd="0" parTransId="{C87ACD35-61D9-4B02-A41B-E81D1F890ECF}" sibTransId="{430BFCCC-43BB-41DC-9918-EACE5C2E7B30}"/>
    <dgm:cxn modelId="{07964D30-C7AA-4D16-BA24-BAF36069954F}" type="presOf" srcId="{F395A4CB-BF1D-4208-8CCD-47C7E8FDF20B}" destId="{519270AB-FDDC-4B4B-85AD-3E294CD85504}" srcOrd="0" destOrd="0" presId="urn:microsoft.com/office/officeart/2005/8/layout/pyramid2"/>
    <dgm:cxn modelId="{9A8C84AC-0851-4DC6-A2ED-14CDEBF43DFD}" type="presOf" srcId="{1F8DE831-DF29-4E2D-A94F-F099ED4D67CB}" destId="{7B4B03CC-EAAD-4BB8-B08A-EFB8904725BF}" srcOrd="0" destOrd="0" presId="urn:microsoft.com/office/officeart/2005/8/layout/pyramid2"/>
    <dgm:cxn modelId="{794A4B1C-0763-418B-A710-BDDA52E919DA}" srcId="{F395A4CB-BF1D-4208-8CCD-47C7E8FDF20B}" destId="{1D278E9E-1279-41A6-A9CC-C48F11905D35}" srcOrd="0" destOrd="0" parTransId="{2EBAB6D7-3354-4ABF-8847-9A23B0714C00}" sibTransId="{5A7557A5-62FB-41DF-AE01-93BC4DA89526}"/>
    <dgm:cxn modelId="{C0DABC78-82B8-4012-BF8C-CB83F3DE9A7F}" srcId="{F395A4CB-BF1D-4208-8CCD-47C7E8FDF20B}" destId="{1DAC78F7-CCEC-4AD5-9551-6CB752212167}" srcOrd="2" destOrd="0" parTransId="{617865F2-85AA-45BC-BCF0-7072C2145622}" sibTransId="{36E2ACBE-ED46-487C-8E9B-CC80902FABF5}"/>
    <dgm:cxn modelId="{0996B1CB-0E5D-4C4A-973B-10BA47E9CA94}" srcId="{F395A4CB-BF1D-4208-8CCD-47C7E8FDF20B}" destId="{1F8DE831-DF29-4E2D-A94F-F099ED4D67CB}" srcOrd="1" destOrd="0" parTransId="{6D09552D-5BBC-4CC2-B4D8-678E93FF832B}" sibTransId="{8CD32F2C-2A89-41C5-8CA6-646A653015A6}"/>
    <dgm:cxn modelId="{49D0D830-EC07-4422-8D5A-AB8938823020}" type="presParOf" srcId="{519270AB-FDDC-4B4B-85AD-3E294CD85504}" destId="{E28B0921-B327-42DC-A891-FBE301C8BBC0}" srcOrd="0" destOrd="0" presId="urn:microsoft.com/office/officeart/2005/8/layout/pyramid2"/>
    <dgm:cxn modelId="{5399B29B-B716-42CF-9EDC-7C471C51F695}" type="presParOf" srcId="{519270AB-FDDC-4B4B-85AD-3E294CD85504}" destId="{05E40D6F-7EF2-405A-85B9-F98906304658}" srcOrd="1" destOrd="0" presId="urn:microsoft.com/office/officeart/2005/8/layout/pyramid2"/>
    <dgm:cxn modelId="{557F181E-203C-4F06-9109-4D69A5E8ED7F}" type="presParOf" srcId="{05E40D6F-7EF2-405A-85B9-F98906304658}" destId="{CADFC913-CA34-4877-A891-9DD18DF66AD3}" srcOrd="0" destOrd="0" presId="urn:microsoft.com/office/officeart/2005/8/layout/pyramid2"/>
    <dgm:cxn modelId="{71D3BCB2-BABE-432E-9B5D-A198F9C1B4B4}" type="presParOf" srcId="{05E40D6F-7EF2-405A-85B9-F98906304658}" destId="{E5599BAF-2720-4A15-8F10-49F6AF7027EA}" srcOrd="1" destOrd="0" presId="urn:microsoft.com/office/officeart/2005/8/layout/pyramid2"/>
    <dgm:cxn modelId="{C405907C-F2D4-434F-8B9C-0104DAF7FA33}" type="presParOf" srcId="{05E40D6F-7EF2-405A-85B9-F98906304658}" destId="{7B4B03CC-EAAD-4BB8-B08A-EFB8904725BF}" srcOrd="2" destOrd="0" presId="urn:microsoft.com/office/officeart/2005/8/layout/pyramid2"/>
    <dgm:cxn modelId="{52558C5A-1A8D-4F81-9D8B-8A4CF0EFA4BF}" type="presParOf" srcId="{05E40D6F-7EF2-405A-85B9-F98906304658}" destId="{B60F0F64-4551-4702-8E8C-C1748C481E45}" srcOrd="3" destOrd="0" presId="urn:microsoft.com/office/officeart/2005/8/layout/pyramid2"/>
    <dgm:cxn modelId="{65F78640-7FE6-4BC1-B706-FB1D23E2F984}" type="presParOf" srcId="{05E40D6F-7EF2-405A-85B9-F98906304658}" destId="{B47E98EB-C035-4DCA-BC18-C987BB4D765A}" srcOrd="4" destOrd="0" presId="urn:microsoft.com/office/officeart/2005/8/layout/pyramid2"/>
    <dgm:cxn modelId="{65237E57-2B54-498D-B2F6-E1238B6F861E}" type="presParOf" srcId="{05E40D6F-7EF2-405A-85B9-F98906304658}" destId="{942F7950-F9EC-45A1-A340-BE3C20CC6947}" srcOrd="5" destOrd="0" presId="urn:microsoft.com/office/officeart/2005/8/layout/pyramid2"/>
    <dgm:cxn modelId="{364375C0-A9B0-4903-BAEA-B530AD7E9D97}" type="presParOf" srcId="{05E40D6F-7EF2-405A-85B9-F98906304658}" destId="{D1695D95-9F4F-46E4-BDD9-04E16D1E2631}" srcOrd="6" destOrd="0" presId="urn:microsoft.com/office/officeart/2005/8/layout/pyramid2"/>
    <dgm:cxn modelId="{2C13D893-4684-4CC6-8A87-2660119F2D5F}" type="presParOf" srcId="{05E40D6F-7EF2-405A-85B9-F98906304658}" destId="{4A62B2B2-3C04-4BA4-8F6A-1B5035070C0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904FDD-77F4-478A-84A6-E95C574C750C}" type="doc">
      <dgm:prSet loTypeId="urn:microsoft.com/office/officeart/2008/layout/VerticalCircleList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A95FA1E2-2CDF-4AF1-A0A8-B8E62FE726FB}">
      <dgm:prSet custT="1"/>
      <dgm:spPr/>
      <dgm:t>
        <a:bodyPr/>
        <a:lstStyle/>
        <a:p>
          <a:pPr rtl="0"/>
          <a:r>
            <a:rPr lang="hr-HR" sz="1500" dirty="0" smtClean="0"/>
            <a:t>Razvoj usluge osobne asistencije za osobe s invaliditetom – faza II (alokacija: 155.000.000,00 HRK)</a:t>
          </a:r>
          <a:endParaRPr lang="hr-HR" sz="1500" dirty="0"/>
        </a:p>
      </dgm:t>
    </dgm:pt>
    <dgm:pt modelId="{E747D7E5-1C3E-4B67-B4AB-514E7C8EC644}" type="parTrans" cxnId="{089D7639-9083-4289-B5F4-57FD2A915467}">
      <dgm:prSet/>
      <dgm:spPr/>
      <dgm:t>
        <a:bodyPr/>
        <a:lstStyle/>
        <a:p>
          <a:endParaRPr lang="en-GB" sz="1500">
            <a:solidFill>
              <a:schemeClr val="tx1"/>
            </a:solidFill>
          </a:endParaRPr>
        </a:p>
      </dgm:t>
    </dgm:pt>
    <dgm:pt modelId="{22759DBB-2251-4476-8F25-97222397D0BB}" type="sibTrans" cxnId="{089D7639-9083-4289-B5F4-57FD2A915467}">
      <dgm:prSet/>
      <dgm:spPr/>
      <dgm:t>
        <a:bodyPr/>
        <a:lstStyle/>
        <a:p>
          <a:endParaRPr lang="en-GB" sz="1500">
            <a:solidFill>
              <a:schemeClr val="tx1"/>
            </a:solidFill>
          </a:endParaRPr>
        </a:p>
      </dgm:t>
    </dgm:pt>
    <dgm:pt modelId="{2A50A425-D3F7-4503-A4E3-5954909D6DBB}">
      <dgm:prSet custT="1"/>
      <dgm:spPr/>
      <dgm:t>
        <a:bodyPr/>
        <a:lstStyle/>
        <a:p>
          <a:pPr rtl="0"/>
          <a:r>
            <a:rPr lang="hr-HR" sz="1500" dirty="0" smtClean="0"/>
            <a:t>Promocija zdravlja i prevencija bolesti – faza I </a:t>
          </a:r>
        </a:p>
        <a:p>
          <a:pPr rtl="0"/>
          <a:r>
            <a:rPr lang="hr-HR" sz="1500" dirty="0" smtClean="0"/>
            <a:t>(alokacija: 27.000.000,00 HRK)</a:t>
          </a:r>
          <a:endParaRPr lang="hr-HR" sz="1500" dirty="0"/>
        </a:p>
      </dgm:t>
    </dgm:pt>
    <dgm:pt modelId="{3FE138FE-577F-40C5-8A83-7FA4D602CC5B}" type="parTrans" cxnId="{C974030C-961A-4C51-A271-458147B13275}">
      <dgm:prSet/>
      <dgm:spPr/>
      <dgm:t>
        <a:bodyPr/>
        <a:lstStyle/>
        <a:p>
          <a:endParaRPr lang="en-GB" sz="1500">
            <a:solidFill>
              <a:schemeClr val="tx1"/>
            </a:solidFill>
          </a:endParaRPr>
        </a:p>
      </dgm:t>
    </dgm:pt>
    <dgm:pt modelId="{6057E423-9BFE-41E5-BCE2-0080EAE56391}" type="sibTrans" cxnId="{C974030C-961A-4C51-A271-458147B13275}">
      <dgm:prSet/>
      <dgm:spPr/>
      <dgm:t>
        <a:bodyPr/>
        <a:lstStyle/>
        <a:p>
          <a:endParaRPr lang="en-GB" sz="1500">
            <a:solidFill>
              <a:schemeClr val="tx1"/>
            </a:solidFill>
          </a:endParaRPr>
        </a:p>
      </dgm:t>
    </dgm:pt>
    <dgm:pt modelId="{FE5C39BD-DAD6-452E-83AD-753F8D04D3C3}">
      <dgm:prSet custT="1"/>
      <dgm:spPr/>
      <dgm:t>
        <a:bodyPr/>
        <a:lstStyle/>
        <a:p>
          <a:pPr rtl="0"/>
          <a:r>
            <a:rPr lang="hr-HR" sz="1500" dirty="0" smtClean="0"/>
            <a:t>Razvoj i širenje mreže izvaninstitucionalnih usluga za hrvatske branitelje i stradalnike Domovinskog rata (alokacija: 40.500.000,00 HRK)</a:t>
          </a:r>
          <a:endParaRPr lang="hr-HR" sz="1500" dirty="0"/>
        </a:p>
      </dgm:t>
    </dgm:pt>
    <dgm:pt modelId="{457B073D-6C1C-4B17-AC17-B72627063661}" type="parTrans" cxnId="{64D352C4-6297-4818-922D-2B0C5F63F517}">
      <dgm:prSet/>
      <dgm:spPr/>
      <dgm:t>
        <a:bodyPr/>
        <a:lstStyle/>
        <a:p>
          <a:endParaRPr lang="en-GB" sz="1500">
            <a:solidFill>
              <a:schemeClr val="tx1"/>
            </a:solidFill>
          </a:endParaRPr>
        </a:p>
      </dgm:t>
    </dgm:pt>
    <dgm:pt modelId="{E8742DEA-D610-4ACC-A7A8-28607E90D670}" type="sibTrans" cxnId="{64D352C4-6297-4818-922D-2B0C5F63F517}">
      <dgm:prSet/>
      <dgm:spPr/>
      <dgm:t>
        <a:bodyPr/>
        <a:lstStyle/>
        <a:p>
          <a:endParaRPr lang="en-GB" sz="1500">
            <a:solidFill>
              <a:schemeClr val="tx1"/>
            </a:solidFill>
          </a:endParaRPr>
        </a:p>
      </dgm:t>
    </dgm:pt>
    <dgm:pt modelId="{9125EE42-6398-41F6-9EBD-D934742B0616}">
      <dgm:prSet custT="1"/>
      <dgm:spPr/>
      <dgm:t>
        <a:bodyPr/>
        <a:lstStyle/>
        <a:p>
          <a:pPr rtl="0"/>
          <a:r>
            <a:rPr lang="hr-HR" sz="1500" dirty="0" smtClean="0"/>
            <a:t>Tematske mreže za društveno-ekonomski razvoj te promicanje socijalnog dijaloga u kontekstu unapređivanja uvjeta rada </a:t>
          </a:r>
        </a:p>
        <a:p>
          <a:pPr rtl="0"/>
          <a:r>
            <a:rPr lang="hr-HR" sz="1500" dirty="0" smtClean="0"/>
            <a:t>(alokacija: 80.000.000,00 HRK)</a:t>
          </a:r>
          <a:endParaRPr lang="hr-HR" sz="1500" dirty="0"/>
        </a:p>
      </dgm:t>
    </dgm:pt>
    <dgm:pt modelId="{E8DEEDA1-7CB7-4062-8F2C-952046F0E2F2}" type="parTrans" cxnId="{A2E2C69E-2445-4440-9CC0-18F22E03AFAD}">
      <dgm:prSet/>
      <dgm:spPr/>
      <dgm:t>
        <a:bodyPr/>
        <a:lstStyle/>
        <a:p>
          <a:endParaRPr lang="en-GB" sz="1500">
            <a:solidFill>
              <a:schemeClr val="tx1"/>
            </a:solidFill>
          </a:endParaRPr>
        </a:p>
      </dgm:t>
    </dgm:pt>
    <dgm:pt modelId="{6928C71F-345A-40FE-8D34-B96ACAB360ED}" type="sibTrans" cxnId="{A2E2C69E-2445-4440-9CC0-18F22E03AFAD}">
      <dgm:prSet/>
      <dgm:spPr/>
      <dgm:t>
        <a:bodyPr/>
        <a:lstStyle/>
        <a:p>
          <a:endParaRPr lang="en-GB" sz="1500">
            <a:solidFill>
              <a:schemeClr val="tx1"/>
            </a:solidFill>
          </a:endParaRPr>
        </a:p>
      </dgm:t>
    </dgm:pt>
    <dgm:pt modelId="{8E6B99FE-5F4E-42C2-943C-3A7CAC3BF881}" type="pres">
      <dgm:prSet presAssocID="{CB904FDD-77F4-478A-84A6-E95C574C750C}" presName="Name0" presStyleCnt="0">
        <dgm:presLayoutVars>
          <dgm:dir/>
        </dgm:presLayoutVars>
      </dgm:prSet>
      <dgm:spPr/>
      <dgm:t>
        <a:bodyPr/>
        <a:lstStyle/>
        <a:p>
          <a:endParaRPr lang="hr-HR"/>
        </a:p>
      </dgm:t>
    </dgm:pt>
    <dgm:pt modelId="{17D1134F-0FA8-48E6-B9C8-B0EA7CCBA8BC}" type="pres">
      <dgm:prSet presAssocID="{A95FA1E2-2CDF-4AF1-A0A8-B8E62FE726FB}" presName="noChildren" presStyleCnt="0"/>
      <dgm:spPr/>
      <dgm:t>
        <a:bodyPr/>
        <a:lstStyle/>
        <a:p>
          <a:endParaRPr lang="hr-HR"/>
        </a:p>
      </dgm:t>
    </dgm:pt>
    <dgm:pt modelId="{D87653A3-BA56-4571-AB46-073ECA522324}" type="pres">
      <dgm:prSet presAssocID="{A95FA1E2-2CDF-4AF1-A0A8-B8E62FE726FB}" presName="gap" presStyleCnt="0"/>
      <dgm:spPr/>
      <dgm:t>
        <a:bodyPr/>
        <a:lstStyle/>
        <a:p>
          <a:endParaRPr lang="hr-HR"/>
        </a:p>
      </dgm:t>
    </dgm:pt>
    <dgm:pt modelId="{3531C0C8-99F1-46CF-8681-864BE8844D45}" type="pres">
      <dgm:prSet presAssocID="{A95FA1E2-2CDF-4AF1-A0A8-B8E62FE726FB}" presName="medCircle2" presStyleLbl="vennNode1" presStyleIdx="0" presStyleCnt="4"/>
      <dgm:spPr/>
      <dgm:t>
        <a:bodyPr/>
        <a:lstStyle/>
        <a:p>
          <a:endParaRPr lang="hr-HR"/>
        </a:p>
      </dgm:t>
    </dgm:pt>
    <dgm:pt modelId="{863AD006-1B04-42D3-B4E9-02890690C3D7}" type="pres">
      <dgm:prSet presAssocID="{A95FA1E2-2CDF-4AF1-A0A8-B8E62FE726FB}" presName="txLvlOnly1" presStyleLbl="revTx" presStyleIdx="0" presStyleCnt="4"/>
      <dgm:spPr/>
      <dgm:t>
        <a:bodyPr/>
        <a:lstStyle/>
        <a:p>
          <a:endParaRPr lang="hr-HR"/>
        </a:p>
      </dgm:t>
    </dgm:pt>
    <dgm:pt modelId="{07F680F3-C508-44A6-BE1B-6EC03322137B}" type="pres">
      <dgm:prSet presAssocID="{2A50A425-D3F7-4503-A4E3-5954909D6DBB}" presName="noChildren" presStyleCnt="0"/>
      <dgm:spPr/>
      <dgm:t>
        <a:bodyPr/>
        <a:lstStyle/>
        <a:p>
          <a:endParaRPr lang="hr-HR"/>
        </a:p>
      </dgm:t>
    </dgm:pt>
    <dgm:pt modelId="{B0596E98-FB28-4538-9445-26D6E3C2D4F8}" type="pres">
      <dgm:prSet presAssocID="{2A50A425-D3F7-4503-A4E3-5954909D6DBB}" presName="gap" presStyleCnt="0"/>
      <dgm:spPr/>
      <dgm:t>
        <a:bodyPr/>
        <a:lstStyle/>
        <a:p>
          <a:endParaRPr lang="hr-HR"/>
        </a:p>
      </dgm:t>
    </dgm:pt>
    <dgm:pt modelId="{1C3F8FFA-1A08-4FB5-96C4-8C604EE8ACD5}" type="pres">
      <dgm:prSet presAssocID="{2A50A425-D3F7-4503-A4E3-5954909D6DBB}" presName="medCircle2" presStyleLbl="vennNode1" presStyleIdx="1" presStyleCnt="4"/>
      <dgm:spPr/>
      <dgm:t>
        <a:bodyPr/>
        <a:lstStyle/>
        <a:p>
          <a:endParaRPr lang="hr-HR"/>
        </a:p>
      </dgm:t>
    </dgm:pt>
    <dgm:pt modelId="{0A564889-E07E-4398-B844-71D43101DAFE}" type="pres">
      <dgm:prSet presAssocID="{2A50A425-D3F7-4503-A4E3-5954909D6DBB}" presName="txLvlOnly1" presStyleLbl="revTx" presStyleIdx="1" presStyleCnt="4"/>
      <dgm:spPr/>
      <dgm:t>
        <a:bodyPr/>
        <a:lstStyle/>
        <a:p>
          <a:endParaRPr lang="hr-HR"/>
        </a:p>
      </dgm:t>
    </dgm:pt>
    <dgm:pt modelId="{BFA1676D-ED86-4450-83FE-86E05A5F6AF5}" type="pres">
      <dgm:prSet presAssocID="{FE5C39BD-DAD6-452E-83AD-753F8D04D3C3}" presName="noChildren" presStyleCnt="0"/>
      <dgm:spPr/>
      <dgm:t>
        <a:bodyPr/>
        <a:lstStyle/>
        <a:p>
          <a:endParaRPr lang="hr-HR"/>
        </a:p>
      </dgm:t>
    </dgm:pt>
    <dgm:pt modelId="{655FE44C-0B03-4999-85B8-17E6EB42516B}" type="pres">
      <dgm:prSet presAssocID="{FE5C39BD-DAD6-452E-83AD-753F8D04D3C3}" presName="gap" presStyleCnt="0"/>
      <dgm:spPr/>
      <dgm:t>
        <a:bodyPr/>
        <a:lstStyle/>
        <a:p>
          <a:endParaRPr lang="hr-HR"/>
        </a:p>
      </dgm:t>
    </dgm:pt>
    <dgm:pt modelId="{4ED963E0-AA95-491C-AB93-91B4E3B3C332}" type="pres">
      <dgm:prSet presAssocID="{FE5C39BD-DAD6-452E-83AD-753F8D04D3C3}" presName="medCircle2" presStyleLbl="vennNode1" presStyleIdx="2" presStyleCnt="4"/>
      <dgm:spPr/>
      <dgm:t>
        <a:bodyPr/>
        <a:lstStyle/>
        <a:p>
          <a:endParaRPr lang="hr-HR"/>
        </a:p>
      </dgm:t>
    </dgm:pt>
    <dgm:pt modelId="{5A41F5CD-F7CE-42A8-A280-ADB57A160CDD}" type="pres">
      <dgm:prSet presAssocID="{FE5C39BD-DAD6-452E-83AD-753F8D04D3C3}" presName="txLvlOnly1" presStyleLbl="revTx" presStyleIdx="2" presStyleCnt="4"/>
      <dgm:spPr/>
      <dgm:t>
        <a:bodyPr/>
        <a:lstStyle/>
        <a:p>
          <a:endParaRPr lang="hr-HR"/>
        </a:p>
      </dgm:t>
    </dgm:pt>
    <dgm:pt modelId="{8FEF79B0-3149-4E0E-8948-D1F5125C984E}" type="pres">
      <dgm:prSet presAssocID="{9125EE42-6398-41F6-9EBD-D934742B0616}" presName="noChildren" presStyleCnt="0"/>
      <dgm:spPr/>
      <dgm:t>
        <a:bodyPr/>
        <a:lstStyle/>
        <a:p>
          <a:endParaRPr lang="hr-HR"/>
        </a:p>
      </dgm:t>
    </dgm:pt>
    <dgm:pt modelId="{281F208C-DEB0-42BA-8E44-2A345640AAFC}" type="pres">
      <dgm:prSet presAssocID="{9125EE42-6398-41F6-9EBD-D934742B0616}" presName="gap" presStyleCnt="0"/>
      <dgm:spPr/>
      <dgm:t>
        <a:bodyPr/>
        <a:lstStyle/>
        <a:p>
          <a:endParaRPr lang="hr-HR"/>
        </a:p>
      </dgm:t>
    </dgm:pt>
    <dgm:pt modelId="{A4C59055-5617-4C09-B785-1377EA2ED759}" type="pres">
      <dgm:prSet presAssocID="{9125EE42-6398-41F6-9EBD-D934742B0616}" presName="medCircle2" presStyleLbl="vennNode1" presStyleIdx="3" presStyleCnt="4"/>
      <dgm:spPr/>
      <dgm:t>
        <a:bodyPr/>
        <a:lstStyle/>
        <a:p>
          <a:endParaRPr lang="hr-HR"/>
        </a:p>
      </dgm:t>
    </dgm:pt>
    <dgm:pt modelId="{C213A224-4747-49FE-ACB4-2062F9D52B1E}" type="pres">
      <dgm:prSet presAssocID="{9125EE42-6398-41F6-9EBD-D934742B0616}" presName="txLvlOnly1" presStyleLbl="revTx" presStyleIdx="3" presStyleCnt="4" custScaleX="101230"/>
      <dgm:spPr/>
      <dgm:t>
        <a:bodyPr/>
        <a:lstStyle/>
        <a:p>
          <a:endParaRPr lang="hr-HR"/>
        </a:p>
      </dgm:t>
    </dgm:pt>
  </dgm:ptLst>
  <dgm:cxnLst>
    <dgm:cxn modelId="{49A5C9D1-1D2E-4CCB-AA8C-4A926483DA3B}" type="presOf" srcId="{9125EE42-6398-41F6-9EBD-D934742B0616}" destId="{C213A224-4747-49FE-ACB4-2062F9D52B1E}" srcOrd="0" destOrd="0" presId="urn:microsoft.com/office/officeart/2008/layout/VerticalCircleList"/>
    <dgm:cxn modelId="{A2E2C69E-2445-4440-9CC0-18F22E03AFAD}" srcId="{CB904FDD-77F4-478A-84A6-E95C574C750C}" destId="{9125EE42-6398-41F6-9EBD-D934742B0616}" srcOrd="3" destOrd="0" parTransId="{E8DEEDA1-7CB7-4062-8F2C-952046F0E2F2}" sibTransId="{6928C71F-345A-40FE-8D34-B96ACAB360ED}"/>
    <dgm:cxn modelId="{C974030C-961A-4C51-A271-458147B13275}" srcId="{CB904FDD-77F4-478A-84A6-E95C574C750C}" destId="{2A50A425-D3F7-4503-A4E3-5954909D6DBB}" srcOrd="1" destOrd="0" parTransId="{3FE138FE-577F-40C5-8A83-7FA4D602CC5B}" sibTransId="{6057E423-9BFE-41E5-BCE2-0080EAE56391}"/>
    <dgm:cxn modelId="{CB338B5C-10A8-4A36-8590-78BEA6797BA2}" type="presOf" srcId="{CB904FDD-77F4-478A-84A6-E95C574C750C}" destId="{8E6B99FE-5F4E-42C2-943C-3A7CAC3BF881}" srcOrd="0" destOrd="0" presId="urn:microsoft.com/office/officeart/2008/layout/VerticalCircleList"/>
    <dgm:cxn modelId="{64D352C4-6297-4818-922D-2B0C5F63F517}" srcId="{CB904FDD-77F4-478A-84A6-E95C574C750C}" destId="{FE5C39BD-DAD6-452E-83AD-753F8D04D3C3}" srcOrd="2" destOrd="0" parTransId="{457B073D-6C1C-4B17-AC17-B72627063661}" sibTransId="{E8742DEA-D610-4ACC-A7A8-28607E90D670}"/>
    <dgm:cxn modelId="{73BFFCE0-A83D-4C83-BADF-5E820CF2AA88}" type="presOf" srcId="{2A50A425-D3F7-4503-A4E3-5954909D6DBB}" destId="{0A564889-E07E-4398-B844-71D43101DAFE}" srcOrd="0" destOrd="0" presId="urn:microsoft.com/office/officeart/2008/layout/VerticalCircleList"/>
    <dgm:cxn modelId="{07356EE9-D871-4C20-9CCB-2D69A2985D61}" type="presOf" srcId="{A95FA1E2-2CDF-4AF1-A0A8-B8E62FE726FB}" destId="{863AD006-1B04-42D3-B4E9-02890690C3D7}" srcOrd="0" destOrd="0" presId="urn:microsoft.com/office/officeart/2008/layout/VerticalCircleList"/>
    <dgm:cxn modelId="{C0C5EF69-1022-491D-A82E-6B7E81C0E878}" type="presOf" srcId="{FE5C39BD-DAD6-452E-83AD-753F8D04D3C3}" destId="{5A41F5CD-F7CE-42A8-A280-ADB57A160CDD}" srcOrd="0" destOrd="0" presId="urn:microsoft.com/office/officeart/2008/layout/VerticalCircleList"/>
    <dgm:cxn modelId="{089D7639-9083-4289-B5F4-57FD2A915467}" srcId="{CB904FDD-77F4-478A-84A6-E95C574C750C}" destId="{A95FA1E2-2CDF-4AF1-A0A8-B8E62FE726FB}" srcOrd="0" destOrd="0" parTransId="{E747D7E5-1C3E-4B67-B4AB-514E7C8EC644}" sibTransId="{22759DBB-2251-4476-8F25-97222397D0BB}"/>
    <dgm:cxn modelId="{99815B4C-A6A2-4D12-A7B8-33E7449BE8A9}" type="presParOf" srcId="{8E6B99FE-5F4E-42C2-943C-3A7CAC3BF881}" destId="{17D1134F-0FA8-48E6-B9C8-B0EA7CCBA8BC}" srcOrd="0" destOrd="0" presId="urn:microsoft.com/office/officeart/2008/layout/VerticalCircleList"/>
    <dgm:cxn modelId="{0DFE522A-34CC-4ED1-86B1-A2EE8AFD88FB}" type="presParOf" srcId="{17D1134F-0FA8-48E6-B9C8-B0EA7CCBA8BC}" destId="{D87653A3-BA56-4571-AB46-073ECA522324}" srcOrd="0" destOrd="0" presId="urn:microsoft.com/office/officeart/2008/layout/VerticalCircleList"/>
    <dgm:cxn modelId="{AE0FB83B-02B0-4A27-AAE7-A8FAEC2C464F}" type="presParOf" srcId="{17D1134F-0FA8-48E6-B9C8-B0EA7CCBA8BC}" destId="{3531C0C8-99F1-46CF-8681-864BE8844D45}" srcOrd="1" destOrd="0" presId="urn:microsoft.com/office/officeart/2008/layout/VerticalCircleList"/>
    <dgm:cxn modelId="{672543C3-8F2D-466B-9ECC-566B1FC2D0D8}" type="presParOf" srcId="{17D1134F-0FA8-48E6-B9C8-B0EA7CCBA8BC}" destId="{863AD006-1B04-42D3-B4E9-02890690C3D7}" srcOrd="2" destOrd="0" presId="urn:microsoft.com/office/officeart/2008/layout/VerticalCircleList"/>
    <dgm:cxn modelId="{621317B1-9702-43CF-BD5F-24219D909D5F}" type="presParOf" srcId="{8E6B99FE-5F4E-42C2-943C-3A7CAC3BF881}" destId="{07F680F3-C508-44A6-BE1B-6EC03322137B}" srcOrd="1" destOrd="0" presId="urn:microsoft.com/office/officeart/2008/layout/VerticalCircleList"/>
    <dgm:cxn modelId="{AB8A32DC-33C4-4073-AD9C-1725D470DE79}" type="presParOf" srcId="{07F680F3-C508-44A6-BE1B-6EC03322137B}" destId="{B0596E98-FB28-4538-9445-26D6E3C2D4F8}" srcOrd="0" destOrd="0" presId="urn:microsoft.com/office/officeart/2008/layout/VerticalCircleList"/>
    <dgm:cxn modelId="{09824755-20B9-45B4-A6DD-20885F48D239}" type="presParOf" srcId="{07F680F3-C508-44A6-BE1B-6EC03322137B}" destId="{1C3F8FFA-1A08-4FB5-96C4-8C604EE8ACD5}" srcOrd="1" destOrd="0" presId="urn:microsoft.com/office/officeart/2008/layout/VerticalCircleList"/>
    <dgm:cxn modelId="{3DA33EF2-D1AD-4E5C-92B3-F13252EC6863}" type="presParOf" srcId="{07F680F3-C508-44A6-BE1B-6EC03322137B}" destId="{0A564889-E07E-4398-B844-71D43101DAFE}" srcOrd="2" destOrd="0" presId="urn:microsoft.com/office/officeart/2008/layout/VerticalCircleList"/>
    <dgm:cxn modelId="{6A1EF0D1-08C2-48C9-8F3C-A35D9DD7254B}" type="presParOf" srcId="{8E6B99FE-5F4E-42C2-943C-3A7CAC3BF881}" destId="{BFA1676D-ED86-4450-83FE-86E05A5F6AF5}" srcOrd="2" destOrd="0" presId="urn:microsoft.com/office/officeart/2008/layout/VerticalCircleList"/>
    <dgm:cxn modelId="{7C371F8C-0420-434C-AC2D-811456124E3E}" type="presParOf" srcId="{BFA1676D-ED86-4450-83FE-86E05A5F6AF5}" destId="{655FE44C-0B03-4999-85B8-17E6EB42516B}" srcOrd="0" destOrd="0" presId="urn:microsoft.com/office/officeart/2008/layout/VerticalCircleList"/>
    <dgm:cxn modelId="{D1D7BFF3-A728-477C-8078-B25DDDB32D0E}" type="presParOf" srcId="{BFA1676D-ED86-4450-83FE-86E05A5F6AF5}" destId="{4ED963E0-AA95-491C-AB93-91B4E3B3C332}" srcOrd="1" destOrd="0" presId="urn:microsoft.com/office/officeart/2008/layout/VerticalCircleList"/>
    <dgm:cxn modelId="{D121D8EA-7E9A-4CE7-824F-F3B55303362C}" type="presParOf" srcId="{BFA1676D-ED86-4450-83FE-86E05A5F6AF5}" destId="{5A41F5CD-F7CE-42A8-A280-ADB57A160CDD}" srcOrd="2" destOrd="0" presId="urn:microsoft.com/office/officeart/2008/layout/VerticalCircleList"/>
    <dgm:cxn modelId="{22FD24C8-7F2B-4E2D-9A09-AA7851C8459C}" type="presParOf" srcId="{8E6B99FE-5F4E-42C2-943C-3A7CAC3BF881}" destId="{8FEF79B0-3149-4E0E-8948-D1F5125C984E}" srcOrd="3" destOrd="0" presId="urn:microsoft.com/office/officeart/2008/layout/VerticalCircleList"/>
    <dgm:cxn modelId="{AEA5EA56-E63F-4E6D-B3F9-75E82142CCE7}" type="presParOf" srcId="{8FEF79B0-3149-4E0E-8948-D1F5125C984E}" destId="{281F208C-DEB0-42BA-8E44-2A345640AAFC}" srcOrd="0" destOrd="0" presId="urn:microsoft.com/office/officeart/2008/layout/VerticalCircleList"/>
    <dgm:cxn modelId="{5A706E34-AB3F-46FE-B8FE-79F33C0F936C}" type="presParOf" srcId="{8FEF79B0-3149-4E0E-8948-D1F5125C984E}" destId="{A4C59055-5617-4C09-B785-1377EA2ED759}" srcOrd="1" destOrd="0" presId="urn:microsoft.com/office/officeart/2008/layout/VerticalCircleList"/>
    <dgm:cxn modelId="{B094397B-ABE9-4167-8C53-B64F2C902F2C}" type="presParOf" srcId="{8FEF79B0-3149-4E0E-8948-D1F5125C984E}" destId="{C213A224-4747-49FE-ACB4-2062F9D52B1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0C0FCB-0101-45A5-841D-BB0F32C11D84}" type="doc">
      <dgm:prSet loTypeId="urn:microsoft.com/office/officeart/2005/8/layout/arrow2" loCatId="process" qsTypeId="urn:microsoft.com/office/officeart/2005/8/quickstyle/3d1" qsCatId="3D" csTypeId="urn:microsoft.com/office/officeart/2005/8/colors/accent4_5" csCatId="accent4" phldr="1"/>
      <dgm:spPr/>
      <dgm:t>
        <a:bodyPr/>
        <a:lstStyle/>
        <a:p>
          <a:endParaRPr lang="hr-HR"/>
        </a:p>
      </dgm:t>
    </dgm:pt>
    <dgm:pt modelId="{A5022F38-A13F-4D49-998B-BAB2E0DB222B}">
      <dgm:prSet custT="1"/>
      <dgm:spPr/>
      <dgm:t>
        <a:bodyPr/>
        <a:lstStyle/>
        <a:p>
          <a:pPr algn="ctr" rtl="0"/>
          <a:r>
            <a:rPr lang="hr-HR" sz="1500" dirty="0" smtClean="0"/>
            <a:t>Ukupna alokacija: </a:t>
          </a:r>
          <a:r>
            <a:rPr lang="hr-HR" sz="1500" b="1" dirty="0" smtClean="0"/>
            <a:t>45.000.000,00 HRK </a:t>
          </a:r>
          <a:r>
            <a:rPr lang="hr-HR" sz="1500" dirty="0" smtClean="0"/>
            <a:t>i </a:t>
          </a:r>
          <a:r>
            <a:rPr lang="hr-HR" sz="1500" b="1" dirty="0" smtClean="0"/>
            <a:t>25.000.000,00 HRK</a:t>
          </a:r>
          <a:endParaRPr lang="hr-HR" sz="1500" b="1" dirty="0"/>
        </a:p>
      </dgm:t>
    </dgm:pt>
    <dgm:pt modelId="{F7F9C0E1-9F74-4BD8-BED1-DB29709A3F79}" type="parTrans" cxnId="{424B0651-3EB2-4FEB-99E2-47CCEEC72C2C}">
      <dgm:prSet/>
      <dgm:spPr/>
      <dgm:t>
        <a:bodyPr/>
        <a:lstStyle/>
        <a:p>
          <a:pPr algn="ctr"/>
          <a:endParaRPr lang="hr-HR" sz="1500"/>
        </a:p>
      </dgm:t>
    </dgm:pt>
    <dgm:pt modelId="{555FEF1C-66A9-4C59-9662-B3E543DC761D}" type="sibTrans" cxnId="{424B0651-3EB2-4FEB-99E2-47CCEEC72C2C}">
      <dgm:prSet/>
      <dgm:spPr/>
      <dgm:t>
        <a:bodyPr/>
        <a:lstStyle/>
        <a:p>
          <a:pPr algn="ctr"/>
          <a:endParaRPr lang="hr-HR" sz="1500"/>
        </a:p>
      </dgm:t>
    </dgm:pt>
    <dgm:pt modelId="{9EBCD2E5-EE7C-4A1F-8C30-5AC869498761}">
      <dgm:prSet custT="1"/>
      <dgm:spPr/>
      <dgm:t>
        <a:bodyPr/>
        <a:lstStyle/>
        <a:p>
          <a:pPr algn="ctr" rtl="0"/>
          <a:r>
            <a:rPr lang="hr-HR" sz="1500" dirty="0" smtClean="0"/>
            <a:t>Minimalni i maksimalni iznos po projektu: </a:t>
          </a:r>
          <a:r>
            <a:rPr lang="hr-HR" sz="1500" b="1" dirty="0" smtClean="0"/>
            <a:t>100.000,00 HRK – 1.000.000,00 HRK</a:t>
          </a:r>
          <a:endParaRPr lang="hr-HR" sz="1500" b="1" dirty="0"/>
        </a:p>
      </dgm:t>
    </dgm:pt>
    <dgm:pt modelId="{7A6A592D-A032-4CB6-B5A9-3142DE5241EF}" type="parTrans" cxnId="{79F9268F-0875-47F1-9FE8-BDB1673EE478}">
      <dgm:prSet/>
      <dgm:spPr/>
      <dgm:t>
        <a:bodyPr/>
        <a:lstStyle/>
        <a:p>
          <a:pPr algn="ctr"/>
          <a:endParaRPr lang="hr-HR" sz="1500"/>
        </a:p>
      </dgm:t>
    </dgm:pt>
    <dgm:pt modelId="{CFBE5100-60CE-48D3-99A0-BCB66D179A9F}" type="sibTrans" cxnId="{79F9268F-0875-47F1-9FE8-BDB1673EE478}">
      <dgm:prSet/>
      <dgm:spPr/>
      <dgm:t>
        <a:bodyPr/>
        <a:lstStyle/>
        <a:p>
          <a:pPr algn="ctr"/>
          <a:endParaRPr lang="hr-HR" sz="1500"/>
        </a:p>
      </dgm:t>
    </dgm:pt>
    <dgm:pt modelId="{80A170B5-8843-4016-B76C-F646E523F65C}">
      <dgm:prSet custT="1"/>
      <dgm:spPr/>
      <dgm:t>
        <a:bodyPr/>
        <a:lstStyle/>
        <a:p>
          <a:pPr algn="ctr" rtl="0"/>
          <a:r>
            <a:rPr lang="hr-HR" sz="1500" dirty="0" smtClean="0"/>
            <a:t>Objave poziva: </a:t>
          </a:r>
          <a:r>
            <a:rPr lang="hr-HR" sz="1500" b="1" dirty="0" smtClean="0"/>
            <a:t>Q4 2018.</a:t>
          </a:r>
          <a:endParaRPr lang="hr-HR" sz="1500" b="1" dirty="0"/>
        </a:p>
      </dgm:t>
    </dgm:pt>
    <dgm:pt modelId="{B54330D1-7897-4D51-AEB6-BF420D47FC52}" type="parTrans" cxnId="{CD0046E3-64E3-4A68-809A-0A2F3FFC032F}">
      <dgm:prSet/>
      <dgm:spPr/>
      <dgm:t>
        <a:bodyPr/>
        <a:lstStyle/>
        <a:p>
          <a:pPr algn="ctr"/>
          <a:endParaRPr lang="hr-HR" sz="1500"/>
        </a:p>
      </dgm:t>
    </dgm:pt>
    <dgm:pt modelId="{09B729BC-5F7E-4F82-BB80-996A36F5093C}" type="sibTrans" cxnId="{CD0046E3-64E3-4A68-809A-0A2F3FFC032F}">
      <dgm:prSet/>
      <dgm:spPr/>
      <dgm:t>
        <a:bodyPr/>
        <a:lstStyle/>
        <a:p>
          <a:pPr algn="ctr"/>
          <a:endParaRPr lang="hr-HR" sz="1500"/>
        </a:p>
      </dgm:t>
    </dgm:pt>
    <dgm:pt modelId="{EB0FA745-CA17-4B7F-AA0A-26AC045DFF6C}">
      <dgm:prSet custT="1"/>
      <dgm:spPr/>
      <dgm:t>
        <a:bodyPr/>
        <a:lstStyle/>
        <a:p>
          <a:pPr algn="ctr" rtl="0"/>
          <a:r>
            <a:rPr lang="hr-HR" sz="1500" dirty="0" smtClean="0"/>
            <a:t>Prihvatljivi prijavitelji: OCD u području kulture, ustanove u kulturi i JL/P(R)S</a:t>
          </a:r>
          <a:endParaRPr lang="hr-HR" sz="1500" dirty="0"/>
        </a:p>
      </dgm:t>
    </dgm:pt>
    <dgm:pt modelId="{972C0A13-C314-44F6-B6EF-1A2FB681AB73}" type="parTrans" cxnId="{7D5E79CD-8035-4319-BC61-C8636EE18D05}">
      <dgm:prSet/>
      <dgm:spPr/>
      <dgm:t>
        <a:bodyPr/>
        <a:lstStyle/>
        <a:p>
          <a:pPr algn="ctr"/>
          <a:endParaRPr lang="hr-HR" sz="1500"/>
        </a:p>
      </dgm:t>
    </dgm:pt>
    <dgm:pt modelId="{75E58EB4-DAC4-4F11-966F-A8E9494820C2}" type="sibTrans" cxnId="{7D5E79CD-8035-4319-BC61-C8636EE18D05}">
      <dgm:prSet/>
      <dgm:spPr/>
      <dgm:t>
        <a:bodyPr/>
        <a:lstStyle/>
        <a:p>
          <a:pPr algn="ctr"/>
          <a:endParaRPr lang="hr-HR" sz="1500"/>
        </a:p>
      </dgm:t>
    </dgm:pt>
    <dgm:pt modelId="{096D0BD8-FFDA-4BCD-9632-39D0FECE63B2}">
      <dgm:prSet custT="1"/>
      <dgm:spPr/>
      <dgm:t>
        <a:bodyPr/>
        <a:lstStyle/>
        <a:p>
          <a:pPr algn="ctr" rtl="0"/>
          <a:r>
            <a:rPr lang="hr-HR" sz="1500" b="0" dirty="0" smtClean="0"/>
            <a:t>Vrsta postupka dodjele: </a:t>
          </a:r>
          <a:r>
            <a:rPr lang="hr-HR" sz="1500" b="1" dirty="0" smtClean="0"/>
            <a:t>otvoreni privremeni poziv</a:t>
          </a:r>
          <a:endParaRPr lang="hr-HR" sz="1500" b="1" dirty="0"/>
        </a:p>
      </dgm:t>
    </dgm:pt>
    <dgm:pt modelId="{3103D9A0-F40A-4EFA-92EC-FFB245D655A8}" type="parTrans" cxnId="{4F2991C1-9627-461A-AE74-7084806BD7B9}">
      <dgm:prSet/>
      <dgm:spPr/>
      <dgm:t>
        <a:bodyPr/>
        <a:lstStyle/>
        <a:p>
          <a:endParaRPr lang="en-GB"/>
        </a:p>
      </dgm:t>
    </dgm:pt>
    <dgm:pt modelId="{66495B2F-1DC0-4809-904D-12B78A1B9F2B}" type="sibTrans" cxnId="{4F2991C1-9627-461A-AE74-7084806BD7B9}">
      <dgm:prSet/>
      <dgm:spPr/>
      <dgm:t>
        <a:bodyPr/>
        <a:lstStyle/>
        <a:p>
          <a:endParaRPr lang="en-GB"/>
        </a:p>
      </dgm:t>
    </dgm:pt>
    <dgm:pt modelId="{4700D049-09E3-422E-8D31-3C46CBB5F4CD}" type="pres">
      <dgm:prSet presAssocID="{AB0C0FCB-0101-45A5-841D-BB0F32C11D84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CDDC289-B89D-49B8-8FD4-C013E8D1465D}" type="pres">
      <dgm:prSet presAssocID="{AB0C0FCB-0101-45A5-841D-BB0F32C11D84}" presName="arrow" presStyleLbl="bgShp" presStyleIdx="0" presStyleCnt="1"/>
      <dgm:spPr/>
    </dgm:pt>
    <dgm:pt modelId="{603692AC-3477-4C5A-9261-C5238E31DF77}" type="pres">
      <dgm:prSet presAssocID="{AB0C0FCB-0101-45A5-841D-BB0F32C11D84}" presName="arrowDiagram5" presStyleCnt="0"/>
      <dgm:spPr/>
    </dgm:pt>
    <dgm:pt modelId="{A69DF6F5-956B-4EB0-BFB9-18B61BC0DA5B}" type="pres">
      <dgm:prSet presAssocID="{096D0BD8-FFDA-4BCD-9632-39D0FECE63B2}" presName="bullet5a" presStyleLbl="node1" presStyleIdx="0" presStyleCnt="5"/>
      <dgm:spPr/>
    </dgm:pt>
    <dgm:pt modelId="{F1967561-BE00-4BD5-900A-283408D861AF}" type="pres">
      <dgm:prSet presAssocID="{096D0BD8-FFDA-4BCD-9632-39D0FECE63B2}" presName="textBox5a" presStyleLbl="revTx" presStyleIdx="0" presStyleCnt="5" custScaleX="1247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322631-0971-4E1A-8D2A-5A03D055AA8A}" type="pres">
      <dgm:prSet presAssocID="{A5022F38-A13F-4D49-998B-BAB2E0DB222B}" presName="bullet5b" presStyleLbl="node1" presStyleIdx="1" presStyleCnt="5"/>
      <dgm:spPr/>
    </dgm:pt>
    <dgm:pt modelId="{C0BD52F8-824B-4579-B275-6B863791336E}" type="pres">
      <dgm:prSet presAssocID="{A5022F38-A13F-4D49-998B-BAB2E0DB222B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689DB2-8695-4C33-8D20-7BB8F3DD2C89}" type="pres">
      <dgm:prSet presAssocID="{9EBCD2E5-EE7C-4A1F-8C30-5AC869498761}" presName="bullet5c" presStyleLbl="node1" presStyleIdx="2" presStyleCnt="5"/>
      <dgm:spPr/>
    </dgm:pt>
    <dgm:pt modelId="{A5E8E631-2D69-4662-961F-0D02DE205205}" type="pres">
      <dgm:prSet presAssocID="{9EBCD2E5-EE7C-4A1F-8C30-5AC86949876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B0D89A-AD10-4E02-B031-298831734818}" type="pres">
      <dgm:prSet presAssocID="{80A170B5-8843-4016-B76C-F646E523F65C}" presName="bullet5d" presStyleLbl="node1" presStyleIdx="3" presStyleCnt="5"/>
      <dgm:spPr/>
    </dgm:pt>
    <dgm:pt modelId="{E4918B83-4A3F-4E01-B34B-4065CAFE87DB}" type="pres">
      <dgm:prSet presAssocID="{80A170B5-8843-4016-B76C-F646E523F65C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F91D04-4381-41AA-B23D-51F7736562C1}" type="pres">
      <dgm:prSet presAssocID="{EB0FA745-CA17-4B7F-AA0A-26AC045DFF6C}" presName="bullet5e" presStyleLbl="node1" presStyleIdx="4" presStyleCnt="5"/>
      <dgm:spPr/>
    </dgm:pt>
    <dgm:pt modelId="{95D9E890-F763-4435-91B8-308DC3E6250E}" type="pres">
      <dgm:prSet presAssocID="{EB0FA745-CA17-4B7F-AA0A-26AC045DFF6C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F9268F-0875-47F1-9FE8-BDB1673EE478}" srcId="{AB0C0FCB-0101-45A5-841D-BB0F32C11D84}" destId="{9EBCD2E5-EE7C-4A1F-8C30-5AC869498761}" srcOrd="2" destOrd="0" parTransId="{7A6A592D-A032-4CB6-B5A9-3142DE5241EF}" sibTransId="{CFBE5100-60CE-48D3-99A0-BCB66D179A9F}"/>
    <dgm:cxn modelId="{424B0651-3EB2-4FEB-99E2-47CCEEC72C2C}" srcId="{AB0C0FCB-0101-45A5-841D-BB0F32C11D84}" destId="{A5022F38-A13F-4D49-998B-BAB2E0DB222B}" srcOrd="1" destOrd="0" parTransId="{F7F9C0E1-9F74-4BD8-BED1-DB29709A3F79}" sibTransId="{555FEF1C-66A9-4C59-9662-B3E543DC761D}"/>
    <dgm:cxn modelId="{E4202ED5-724E-420E-AB4B-713ABCBA900B}" type="presOf" srcId="{9EBCD2E5-EE7C-4A1F-8C30-5AC869498761}" destId="{A5E8E631-2D69-4662-961F-0D02DE205205}" srcOrd="0" destOrd="0" presId="urn:microsoft.com/office/officeart/2005/8/layout/arrow2"/>
    <dgm:cxn modelId="{8CC67B4C-C799-4C3F-916A-8D3FBF791BD6}" type="presOf" srcId="{EB0FA745-CA17-4B7F-AA0A-26AC045DFF6C}" destId="{95D9E890-F763-4435-91B8-308DC3E6250E}" srcOrd="0" destOrd="0" presId="urn:microsoft.com/office/officeart/2005/8/layout/arrow2"/>
    <dgm:cxn modelId="{FB4C3014-BE26-48E7-9C4C-17B6DC025A79}" type="presOf" srcId="{A5022F38-A13F-4D49-998B-BAB2E0DB222B}" destId="{C0BD52F8-824B-4579-B275-6B863791336E}" srcOrd="0" destOrd="0" presId="urn:microsoft.com/office/officeart/2005/8/layout/arrow2"/>
    <dgm:cxn modelId="{7D5E79CD-8035-4319-BC61-C8636EE18D05}" srcId="{AB0C0FCB-0101-45A5-841D-BB0F32C11D84}" destId="{EB0FA745-CA17-4B7F-AA0A-26AC045DFF6C}" srcOrd="4" destOrd="0" parTransId="{972C0A13-C314-44F6-B6EF-1A2FB681AB73}" sibTransId="{75E58EB4-DAC4-4F11-966F-A8E9494820C2}"/>
    <dgm:cxn modelId="{23D9F2BA-F860-44B1-98DD-2F7509C300D6}" type="presOf" srcId="{80A170B5-8843-4016-B76C-F646E523F65C}" destId="{E4918B83-4A3F-4E01-B34B-4065CAFE87DB}" srcOrd="0" destOrd="0" presId="urn:microsoft.com/office/officeart/2005/8/layout/arrow2"/>
    <dgm:cxn modelId="{4F2991C1-9627-461A-AE74-7084806BD7B9}" srcId="{AB0C0FCB-0101-45A5-841D-BB0F32C11D84}" destId="{096D0BD8-FFDA-4BCD-9632-39D0FECE63B2}" srcOrd="0" destOrd="0" parTransId="{3103D9A0-F40A-4EFA-92EC-FFB245D655A8}" sibTransId="{66495B2F-1DC0-4809-904D-12B78A1B9F2B}"/>
    <dgm:cxn modelId="{CD0046E3-64E3-4A68-809A-0A2F3FFC032F}" srcId="{AB0C0FCB-0101-45A5-841D-BB0F32C11D84}" destId="{80A170B5-8843-4016-B76C-F646E523F65C}" srcOrd="3" destOrd="0" parTransId="{B54330D1-7897-4D51-AEB6-BF420D47FC52}" sibTransId="{09B729BC-5F7E-4F82-BB80-996A36F5093C}"/>
    <dgm:cxn modelId="{95010171-DD11-4F1E-8C94-3EA94BF17308}" type="presOf" srcId="{AB0C0FCB-0101-45A5-841D-BB0F32C11D84}" destId="{4700D049-09E3-422E-8D31-3C46CBB5F4CD}" srcOrd="0" destOrd="0" presId="urn:microsoft.com/office/officeart/2005/8/layout/arrow2"/>
    <dgm:cxn modelId="{EDEE55D2-02D3-45D2-9FBC-993026DAEBDE}" type="presOf" srcId="{096D0BD8-FFDA-4BCD-9632-39D0FECE63B2}" destId="{F1967561-BE00-4BD5-900A-283408D861AF}" srcOrd="0" destOrd="0" presId="urn:microsoft.com/office/officeart/2005/8/layout/arrow2"/>
    <dgm:cxn modelId="{3462F877-757A-4BA3-BFF3-F4593E1EBAB0}" type="presParOf" srcId="{4700D049-09E3-422E-8D31-3C46CBB5F4CD}" destId="{3CDDC289-B89D-49B8-8FD4-C013E8D1465D}" srcOrd="0" destOrd="0" presId="urn:microsoft.com/office/officeart/2005/8/layout/arrow2"/>
    <dgm:cxn modelId="{AFFDFA79-4D21-4D30-824F-B6C4C7F99924}" type="presParOf" srcId="{4700D049-09E3-422E-8D31-3C46CBB5F4CD}" destId="{603692AC-3477-4C5A-9261-C5238E31DF77}" srcOrd="1" destOrd="0" presId="urn:microsoft.com/office/officeart/2005/8/layout/arrow2"/>
    <dgm:cxn modelId="{CF382642-88B0-4710-A7C7-A02D873C3744}" type="presParOf" srcId="{603692AC-3477-4C5A-9261-C5238E31DF77}" destId="{A69DF6F5-956B-4EB0-BFB9-18B61BC0DA5B}" srcOrd="0" destOrd="0" presId="urn:microsoft.com/office/officeart/2005/8/layout/arrow2"/>
    <dgm:cxn modelId="{F4919CDC-9C3F-4272-BE6C-C08EA164D963}" type="presParOf" srcId="{603692AC-3477-4C5A-9261-C5238E31DF77}" destId="{F1967561-BE00-4BD5-900A-283408D861AF}" srcOrd="1" destOrd="0" presId="urn:microsoft.com/office/officeart/2005/8/layout/arrow2"/>
    <dgm:cxn modelId="{2C605EDB-4D9E-4026-8A20-307F25876908}" type="presParOf" srcId="{603692AC-3477-4C5A-9261-C5238E31DF77}" destId="{11322631-0971-4E1A-8D2A-5A03D055AA8A}" srcOrd="2" destOrd="0" presId="urn:microsoft.com/office/officeart/2005/8/layout/arrow2"/>
    <dgm:cxn modelId="{03506142-B1B6-40F1-B197-396061501E29}" type="presParOf" srcId="{603692AC-3477-4C5A-9261-C5238E31DF77}" destId="{C0BD52F8-824B-4579-B275-6B863791336E}" srcOrd="3" destOrd="0" presId="urn:microsoft.com/office/officeart/2005/8/layout/arrow2"/>
    <dgm:cxn modelId="{DC81996C-A571-4AC6-AA1A-C75769D1FFE6}" type="presParOf" srcId="{603692AC-3477-4C5A-9261-C5238E31DF77}" destId="{F5689DB2-8695-4C33-8D20-7BB8F3DD2C89}" srcOrd="4" destOrd="0" presId="urn:microsoft.com/office/officeart/2005/8/layout/arrow2"/>
    <dgm:cxn modelId="{342B2B60-D2D1-4C23-A0F0-4E1799D66C80}" type="presParOf" srcId="{603692AC-3477-4C5A-9261-C5238E31DF77}" destId="{A5E8E631-2D69-4662-961F-0D02DE205205}" srcOrd="5" destOrd="0" presId="urn:microsoft.com/office/officeart/2005/8/layout/arrow2"/>
    <dgm:cxn modelId="{A4CF95D3-2933-4B62-A39C-77FCF2661FEF}" type="presParOf" srcId="{603692AC-3477-4C5A-9261-C5238E31DF77}" destId="{23B0D89A-AD10-4E02-B031-298831734818}" srcOrd="6" destOrd="0" presId="urn:microsoft.com/office/officeart/2005/8/layout/arrow2"/>
    <dgm:cxn modelId="{44537C33-7C0E-4E12-B12D-E8262414FDE4}" type="presParOf" srcId="{603692AC-3477-4C5A-9261-C5238E31DF77}" destId="{E4918B83-4A3F-4E01-B34B-4065CAFE87DB}" srcOrd="7" destOrd="0" presId="urn:microsoft.com/office/officeart/2005/8/layout/arrow2"/>
    <dgm:cxn modelId="{7E2F24BD-27DC-4A4A-A029-F3F11B8E1750}" type="presParOf" srcId="{603692AC-3477-4C5A-9261-C5238E31DF77}" destId="{E5F91D04-4381-41AA-B23D-51F7736562C1}" srcOrd="8" destOrd="0" presId="urn:microsoft.com/office/officeart/2005/8/layout/arrow2"/>
    <dgm:cxn modelId="{8F5D32BC-1C65-4122-AB99-461DCD649F7C}" type="presParOf" srcId="{603692AC-3477-4C5A-9261-C5238E31DF77}" destId="{95D9E890-F763-4435-91B8-308DC3E6250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6B3A17-10D6-41CE-BDD9-D86EA820D2A4}" type="doc">
      <dgm:prSet loTypeId="urn:microsoft.com/office/officeart/2008/layout/VerticalCircleList" loCatId="list" qsTypeId="urn:microsoft.com/office/officeart/2005/8/quickstyle/3d1" qsCatId="3D" csTypeId="urn:microsoft.com/office/officeart/2005/8/colors/accent4_3" csCatId="accent4" phldr="1"/>
      <dgm:spPr/>
      <dgm:t>
        <a:bodyPr/>
        <a:lstStyle/>
        <a:p>
          <a:endParaRPr lang="hr-HR"/>
        </a:p>
      </dgm:t>
    </dgm:pt>
    <dgm:pt modelId="{0C04E86E-0803-4276-847E-A34CA2B1404D}">
      <dgm:prSet custT="1"/>
      <dgm:spPr/>
      <dgm:t>
        <a:bodyPr/>
        <a:lstStyle/>
        <a:p>
          <a:pPr rtl="0"/>
          <a:r>
            <a:rPr lang="hr-HR" sz="1500" dirty="0" smtClean="0"/>
            <a:t>Ukupna alokacija: </a:t>
          </a:r>
          <a:r>
            <a:rPr lang="hr-HR" sz="1500" b="1" dirty="0" smtClean="0"/>
            <a:t>86.010.000,00 HRK </a:t>
          </a:r>
          <a:r>
            <a:rPr lang="hr-HR" sz="1500" dirty="0" smtClean="0"/>
            <a:t>(podijeljena u dvije Skupine)</a:t>
          </a:r>
          <a:endParaRPr lang="hr-HR" sz="1500" dirty="0"/>
        </a:p>
      </dgm:t>
    </dgm:pt>
    <dgm:pt modelId="{89895C8A-8E6E-40F2-8EA3-396C65BD2934}" type="parTrans" cxnId="{590D4ACD-A22A-4EED-A248-AD96A8C6345C}">
      <dgm:prSet/>
      <dgm:spPr/>
      <dgm:t>
        <a:bodyPr/>
        <a:lstStyle/>
        <a:p>
          <a:endParaRPr lang="hr-HR" sz="1500"/>
        </a:p>
      </dgm:t>
    </dgm:pt>
    <dgm:pt modelId="{1852C889-A3C8-4B2B-8B68-97CD431DCFC7}" type="sibTrans" cxnId="{590D4ACD-A22A-4EED-A248-AD96A8C6345C}">
      <dgm:prSet/>
      <dgm:spPr/>
      <dgm:t>
        <a:bodyPr/>
        <a:lstStyle/>
        <a:p>
          <a:endParaRPr lang="hr-HR" sz="1500"/>
        </a:p>
      </dgm:t>
    </dgm:pt>
    <dgm:pt modelId="{C9673AD5-BE91-4655-A431-963795651311}">
      <dgm:prSet custT="1"/>
      <dgm:spPr/>
      <dgm:t>
        <a:bodyPr/>
        <a:lstStyle/>
        <a:p>
          <a:pPr rtl="0"/>
          <a:r>
            <a:rPr lang="hr-HR" sz="1500" dirty="0" smtClean="0"/>
            <a:t>Minimalni i maksimalni iznos po projektu: Skupina 1: </a:t>
          </a:r>
          <a:r>
            <a:rPr lang="hr-HR" sz="1500" b="1" dirty="0" smtClean="0"/>
            <a:t>500.000,00 HRK – 2.000.000,00 HRK </a:t>
          </a:r>
          <a:r>
            <a:rPr lang="hr-HR" sz="1500" dirty="0" smtClean="0"/>
            <a:t>i Skupina 2: </a:t>
          </a:r>
          <a:r>
            <a:rPr lang="hr-HR" sz="1500" b="1" dirty="0" smtClean="0"/>
            <a:t>400.000,00 HRK – 1.200.000,00 HRK</a:t>
          </a:r>
          <a:endParaRPr lang="hr-HR" sz="1500" dirty="0"/>
        </a:p>
      </dgm:t>
    </dgm:pt>
    <dgm:pt modelId="{E63C4737-B2CA-4294-8920-3F2A3409C412}" type="parTrans" cxnId="{4330293A-BF69-45B0-86F9-5DFDA4B08B53}">
      <dgm:prSet/>
      <dgm:spPr/>
      <dgm:t>
        <a:bodyPr/>
        <a:lstStyle/>
        <a:p>
          <a:endParaRPr lang="hr-HR" sz="1500"/>
        </a:p>
      </dgm:t>
    </dgm:pt>
    <dgm:pt modelId="{D87A33B4-4B35-4799-8BC7-1A6E1899FAB9}" type="sibTrans" cxnId="{4330293A-BF69-45B0-86F9-5DFDA4B08B53}">
      <dgm:prSet/>
      <dgm:spPr/>
      <dgm:t>
        <a:bodyPr/>
        <a:lstStyle/>
        <a:p>
          <a:endParaRPr lang="hr-HR" sz="1500"/>
        </a:p>
      </dgm:t>
    </dgm:pt>
    <dgm:pt modelId="{641F6E9D-A00B-4928-84AD-3D40B3536517}">
      <dgm:prSet custT="1"/>
      <dgm:spPr/>
      <dgm:t>
        <a:bodyPr/>
        <a:lstStyle/>
        <a:p>
          <a:pPr rtl="0"/>
          <a:r>
            <a:rPr lang="hr-HR" sz="1500" dirty="0" smtClean="0"/>
            <a:t>Objava poziva : </a:t>
          </a:r>
          <a:r>
            <a:rPr lang="hr-HR" sz="1500" b="1" dirty="0" smtClean="0"/>
            <a:t>rujan 2018.</a:t>
          </a:r>
          <a:endParaRPr lang="hr-HR" sz="1500" b="1" dirty="0"/>
        </a:p>
      </dgm:t>
    </dgm:pt>
    <dgm:pt modelId="{D5861E34-EC60-499E-B7C4-A5BA0908866A}" type="parTrans" cxnId="{D4EA38ED-AD70-40A3-B9D8-9989F857BFAB}">
      <dgm:prSet/>
      <dgm:spPr/>
      <dgm:t>
        <a:bodyPr/>
        <a:lstStyle/>
        <a:p>
          <a:endParaRPr lang="hr-HR" sz="1500"/>
        </a:p>
      </dgm:t>
    </dgm:pt>
    <dgm:pt modelId="{C3B09A4E-8601-4EB1-9EA6-DB6CB1D1E795}" type="sibTrans" cxnId="{D4EA38ED-AD70-40A3-B9D8-9989F857BFAB}">
      <dgm:prSet/>
      <dgm:spPr/>
      <dgm:t>
        <a:bodyPr/>
        <a:lstStyle/>
        <a:p>
          <a:endParaRPr lang="hr-HR" sz="1500"/>
        </a:p>
      </dgm:t>
    </dgm:pt>
    <dgm:pt modelId="{8592C8D5-E7BC-46F9-837C-DFD96F7F6C85}">
      <dgm:prSet custT="1"/>
      <dgm:spPr/>
      <dgm:t>
        <a:bodyPr/>
        <a:lstStyle/>
        <a:p>
          <a:pPr rtl="0"/>
          <a:r>
            <a:rPr lang="hr-HR" sz="1500" dirty="0" smtClean="0"/>
            <a:t>Prihvatljivi prijavitelji: Skupina 1: </a:t>
          </a:r>
          <a:r>
            <a:rPr lang="hr-HR" sz="1500" b="1" dirty="0" smtClean="0"/>
            <a:t>postojeća društvena poduzeća</a:t>
          </a:r>
          <a:r>
            <a:rPr lang="hr-HR" sz="1500" dirty="0" smtClean="0"/>
            <a:t> i Skupina 2: </a:t>
          </a:r>
          <a:r>
            <a:rPr lang="hr-HR" sz="1500" b="1" dirty="0" smtClean="0"/>
            <a:t>pravni subjekti koji žele poslovanje transferirati na društveno poduzetništvo ili započeti poslovanje prema načelima društvenog poduzetništva</a:t>
          </a:r>
          <a:endParaRPr lang="hr-HR" sz="1500" b="1" dirty="0"/>
        </a:p>
      </dgm:t>
    </dgm:pt>
    <dgm:pt modelId="{E1871854-E3D5-4AB9-B4E3-E67A085A5B41}" type="parTrans" cxnId="{F7E73927-B31B-40C4-A3AD-41D6026CD8C1}">
      <dgm:prSet/>
      <dgm:spPr/>
      <dgm:t>
        <a:bodyPr/>
        <a:lstStyle/>
        <a:p>
          <a:endParaRPr lang="hr-HR" sz="1500"/>
        </a:p>
      </dgm:t>
    </dgm:pt>
    <dgm:pt modelId="{6DF284F6-DB5B-4A7B-8707-BAC71829C9FB}" type="sibTrans" cxnId="{F7E73927-B31B-40C4-A3AD-41D6026CD8C1}">
      <dgm:prSet/>
      <dgm:spPr/>
      <dgm:t>
        <a:bodyPr/>
        <a:lstStyle/>
        <a:p>
          <a:endParaRPr lang="hr-HR" sz="1500"/>
        </a:p>
      </dgm:t>
    </dgm:pt>
    <dgm:pt modelId="{4157F7D3-44B6-4A6C-B53F-210B3801E35D}">
      <dgm:prSet custT="1"/>
      <dgm:spPr/>
      <dgm:t>
        <a:bodyPr/>
        <a:lstStyle/>
        <a:p>
          <a:pPr rtl="0"/>
          <a:r>
            <a:rPr lang="hr-HR" sz="1500" dirty="0" smtClean="0"/>
            <a:t>Vrsta postupka dodjele: </a:t>
          </a:r>
          <a:r>
            <a:rPr lang="hr-HR" sz="1500" b="1" dirty="0" smtClean="0"/>
            <a:t>otvoreni trajni poziv</a:t>
          </a:r>
          <a:endParaRPr lang="hr-HR" sz="1500" b="1" dirty="0"/>
        </a:p>
      </dgm:t>
    </dgm:pt>
    <dgm:pt modelId="{43A7C30F-E017-4D89-8D4C-53D3A149B494}" type="parTrans" cxnId="{FA33DC05-9D9B-408B-8F93-1EF7C7024E4E}">
      <dgm:prSet/>
      <dgm:spPr/>
      <dgm:t>
        <a:bodyPr/>
        <a:lstStyle/>
        <a:p>
          <a:endParaRPr lang="en-GB"/>
        </a:p>
      </dgm:t>
    </dgm:pt>
    <dgm:pt modelId="{E1F911D4-3C1E-43EE-827A-E1C589C8AF70}" type="sibTrans" cxnId="{FA33DC05-9D9B-408B-8F93-1EF7C7024E4E}">
      <dgm:prSet/>
      <dgm:spPr/>
      <dgm:t>
        <a:bodyPr/>
        <a:lstStyle/>
        <a:p>
          <a:endParaRPr lang="en-GB"/>
        </a:p>
      </dgm:t>
    </dgm:pt>
    <dgm:pt modelId="{8F58A57E-6C29-455E-99B1-8FAE7785DD87}" type="pres">
      <dgm:prSet presAssocID="{3B6B3A17-10D6-41CE-BDD9-D86EA820D2A4}" presName="Name0" presStyleCnt="0">
        <dgm:presLayoutVars>
          <dgm:dir/>
        </dgm:presLayoutVars>
      </dgm:prSet>
      <dgm:spPr/>
      <dgm:t>
        <a:bodyPr/>
        <a:lstStyle/>
        <a:p>
          <a:endParaRPr lang="en-GB"/>
        </a:p>
      </dgm:t>
    </dgm:pt>
    <dgm:pt modelId="{2E44CE35-E7CA-4845-926C-B1C50C77B3D1}" type="pres">
      <dgm:prSet presAssocID="{4157F7D3-44B6-4A6C-B53F-210B3801E35D}" presName="noChildren" presStyleCnt="0"/>
      <dgm:spPr/>
      <dgm:t>
        <a:bodyPr/>
        <a:lstStyle/>
        <a:p>
          <a:endParaRPr lang="en-GB"/>
        </a:p>
      </dgm:t>
    </dgm:pt>
    <dgm:pt modelId="{D03FBA88-9374-479C-948C-E2F3E70A412B}" type="pres">
      <dgm:prSet presAssocID="{4157F7D3-44B6-4A6C-B53F-210B3801E35D}" presName="gap" presStyleCnt="0"/>
      <dgm:spPr/>
      <dgm:t>
        <a:bodyPr/>
        <a:lstStyle/>
        <a:p>
          <a:endParaRPr lang="en-GB"/>
        </a:p>
      </dgm:t>
    </dgm:pt>
    <dgm:pt modelId="{11B20D6D-167F-4BD8-BA60-FAE46834A90D}" type="pres">
      <dgm:prSet presAssocID="{4157F7D3-44B6-4A6C-B53F-210B3801E35D}" presName="medCircle2" presStyleLbl="vennNode1" presStyleIdx="0" presStyleCnt="5"/>
      <dgm:spPr/>
      <dgm:t>
        <a:bodyPr/>
        <a:lstStyle/>
        <a:p>
          <a:endParaRPr lang="en-GB"/>
        </a:p>
      </dgm:t>
    </dgm:pt>
    <dgm:pt modelId="{05F99FDA-F19B-485D-ADB0-70B1849D7026}" type="pres">
      <dgm:prSet presAssocID="{4157F7D3-44B6-4A6C-B53F-210B3801E35D}" presName="txLvlOnly1" presStyleLbl="revTx" presStyleIdx="0" presStyleCnt="5"/>
      <dgm:spPr/>
      <dgm:t>
        <a:bodyPr/>
        <a:lstStyle/>
        <a:p>
          <a:endParaRPr lang="en-GB"/>
        </a:p>
      </dgm:t>
    </dgm:pt>
    <dgm:pt modelId="{09A08181-2D37-42F7-B063-81E85A2E72D2}" type="pres">
      <dgm:prSet presAssocID="{0C04E86E-0803-4276-847E-A34CA2B1404D}" presName="noChildren" presStyleCnt="0"/>
      <dgm:spPr/>
      <dgm:t>
        <a:bodyPr/>
        <a:lstStyle/>
        <a:p>
          <a:endParaRPr lang="en-GB"/>
        </a:p>
      </dgm:t>
    </dgm:pt>
    <dgm:pt modelId="{A367427E-E231-42FC-9747-337F3DFBA513}" type="pres">
      <dgm:prSet presAssocID="{0C04E86E-0803-4276-847E-A34CA2B1404D}" presName="gap" presStyleCnt="0"/>
      <dgm:spPr/>
      <dgm:t>
        <a:bodyPr/>
        <a:lstStyle/>
        <a:p>
          <a:endParaRPr lang="en-GB"/>
        </a:p>
      </dgm:t>
    </dgm:pt>
    <dgm:pt modelId="{B2A293F3-1F3F-454F-BD78-FE489C20708D}" type="pres">
      <dgm:prSet presAssocID="{0C04E86E-0803-4276-847E-A34CA2B1404D}" presName="medCircle2" presStyleLbl="vennNode1" presStyleIdx="1" presStyleCnt="5"/>
      <dgm:spPr/>
      <dgm:t>
        <a:bodyPr/>
        <a:lstStyle/>
        <a:p>
          <a:endParaRPr lang="hr-HR"/>
        </a:p>
      </dgm:t>
    </dgm:pt>
    <dgm:pt modelId="{5655E698-1B5C-4329-9FB8-7395634C8ABE}" type="pres">
      <dgm:prSet presAssocID="{0C04E86E-0803-4276-847E-A34CA2B1404D}" presName="txLvlOnly1" presStyleLbl="revTx" presStyleIdx="1" presStyleCnt="5"/>
      <dgm:spPr/>
      <dgm:t>
        <a:bodyPr/>
        <a:lstStyle/>
        <a:p>
          <a:endParaRPr lang="en-GB"/>
        </a:p>
      </dgm:t>
    </dgm:pt>
    <dgm:pt modelId="{81603045-7365-46ED-9108-4D7DCE3D7B1A}" type="pres">
      <dgm:prSet presAssocID="{C9673AD5-BE91-4655-A431-963795651311}" presName="noChildren" presStyleCnt="0"/>
      <dgm:spPr/>
      <dgm:t>
        <a:bodyPr/>
        <a:lstStyle/>
        <a:p>
          <a:endParaRPr lang="en-GB"/>
        </a:p>
      </dgm:t>
    </dgm:pt>
    <dgm:pt modelId="{E4DFFCDD-D037-456E-BE80-DC7817525C37}" type="pres">
      <dgm:prSet presAssocID="{C9673AD5-BE91-4655-A431-963795651311}" presName="gap" presStyleCnt="0"/>
      <dgm:spPr/>
      <dgm:t>
        <a:bodyPr/>
        <a:lstStyle/>
        <a:p>
          <a:endParaRPr lang="en-GB"/>
        </a:p>
      </dgm:t>
    </dgm:pt>
    <dgm:pt modelId="{1846670D-7947-446A-B7CD-DF69A0F0D16F}" type="pres">
      <dgm:prSet presAssocID="{C9673AD5-BE91-4655-A431-963795651311}" presName="medCircle2" presStyleLbl="vennNode1" presStyleIdx="2" presStyleCnt="5"/>
      <dgm:spPr/>
      <dgm:t>
        <a:bodyPr/>
        <a:lstStyle/>
        <a:p>
          <a:endParaRPr lang="en-GB"/>
        </a:p>
      </dgm:t>
    </dgm:pt>
    <dgm:pt modelId="{82D9AEB0-0751-4315-B09C-22B805EFC788}" type="pres">
      <dgm:prSet presAssocID="{C9673AD5-BE91-4655-A431-963795651311}" presName="txLvlOnly1" presStyleLbl="revTx" presStyleIdx="2" presStyleCnt="5"/>
      <dgm:spPr/>
      <dgm:t>
        <a:bodyPr/>
        <a:lstStyle/>
        <a:p>
          <a:endParaRPr lang="en-GB"/>
        </a:p>
      </dgm:t>
    </dgm:pt>
    <dgm:pt modelId="{DB8D2C2C-5947-42EA-BCE8-A860977AE5FA}" type="pres">
      <dgm:prSet presAssocID="{641F6E9D-A00B-4928-84AD-3D40B3536517}" presName="noChildren" presStyleCnt="0"/>
      <dgm:spPr/>
      <dgm:t>
        <a:bodyPr/>
        <a:lstStyle/>
        <a:p>
          <a:endParaRPr lang="en-GB"/>
        </a:p>
      </dgm:t>
    </dgm:pt>
    <dgm:pt modelId="{8BE6D503-539E-4FF8-8B52-4A4E48CECBBB}" type="pres">
      <dgm:prSet presAssocID="{641F6E9D-A00B-4928-84AD-3D40B3536517}" presName="gap" presStyleCnt="0"/>
      <dgm:spPr/>
      <dgm:t>
        <a:bodyPr/>
        <a:lstStyle/>
        <a:p>
          <a:endParaRPr lang="en-GB"/>
        </a:p>
      </dgm:t>
    </dgm:pt>
    <dgm:pt modelId="{7DB47499-842D-45E9-81CF-C19DBFA6681F}" type="pres">
      <dgm:prSet presAssocID="{641F6E9D-A00B-4928-84AD-3D40B3536517}" presName="medCircle2" presStyleLbl="vennNode1" presStyleIdx="3" presStyleCnt="5"/>
      <dgm:spPr/>
      <dgm:t>
        <a:bodyPr/>
        <a:lstStyle/>
        <a:p>
          <a:endParaRPr lang="en-GB"/>
        </a:p>
      </dgm:t>
    </dgm:pt>
    <dgm:pt modelId="{F8B52E90-D2E5-4F3E-B654-87D8DEB67857}" type="pres">
      <dgm:prSet presAssocID="{641F6E9D-A00B-4928-84AD-3D40B3536517}" presName="txLvlOnly1" presStyleLbl="revTx" presStyleIdx="3" presStyleCnt="5"/>
      <dgm:spPr/>
      <dgm:t>
        <a:bodyPr/>
        <a:lstStyle/>
        <a:p>
          <a:endParaRPr lang="hr-HR"/>
        </a:p>
      </dgm:t>
    </dgm:pt>
    <dgm:pt modelId="{A1481452-7248-4B1D-B58C-890CA7005F02}" type="pres">
      <dgm:prSet presAssocID="{8592C8D5-E7BC-46F9-837C-DFD96F7F6C85}" presName="noChildren" presStyleCnt="0"/>
      <dgm:spPr/>
      <dgm:t>
        <a:bodyPr/>
        <a:lstStyle/>
        <a:p>
          <a:endParaRPr lang="en-GB"/>
        </a:p>
      </dgm:t>
    </dgm:pt>
    <dgm:pt modelId="{7ECC7948-067D-4830-A6EF-2EE42C76A853}" type="pres">
      <dgm:prSet presAssocID="{8592C8D5-E7BC-46F9-837C-DFD96F7F6C85}" presName="gap" presStyleCnt="0"/>
      <dgm:spPr/>
      <dgm:t>
        <a:bodyPr/>
        <a:lstStyle/>
        <a:p>
          <a:endParaRPr lang="en-GB"/>
        </a:p>
      </dgm:t>
    </dgm:pt>
    <dgm:pt modelId="{0F79B440-F2AE-4DC0-B118-D57FA2D78D61}" type="pres">
      <dgm:prSet presAssocID="{8592C8D5-E7BC-46F9-837C-DFD96F7F6C85}" presName="medCircle2" presStyleLbl="vennNode1" presStyleIdx="4" presStyleCnt="5"/>
      <dgm:spPr/>
      <dgm:t>
        <a:bodyPr/>
        <a:lstStyle/>
        <a:p>
          <a:endParaRPr lang="hr-HR"/>
        </a:p>
      </dgm:t>
    </dgm:pt>
    <dgm:pt modelId="{2FD192EB-784D-4C2E-8878-5B17224FB3E2}" type="pres">
      <dgm:prSet presAssocID="{8592C8D5-E7BC-46F9-837C-DFD96F7F6C85}" presName="txLvlOnly1" presStyleLbl="revTx" presStyleIdx="4" presStyleCnt="5" custScaleY="134645"/>
      <dgm:spPr/>
      <dgm:t>
        <a:bodyPr/>
        <a:lstStyle/>
        <a:p>
          <a:endParaRPr lang="en-GB"/>
        </a:p>
      </dgm:t>
    </dgm:pt>
  </dgm:ptLst>
  <dgm:cxnLst>
    <dgm:cxn modelId="{341D287B-8521-4573-A7CF-49B9DAB3C4F1}" type="presOf" srcId="{4157F7D3-44B6-4A6C-B53F-210B3801E35D}" destId="{05F99FDA-F19B-485D-ADB0-70B1849D7026}" srcOrd="0" destOrd="0" presId="urn:microsoft.com/office/officeart/2008/layout/VerticalCircleList"/>
    <dgm:cxn modelId="{FA33DC05-9D9B-408B-8F93-1EF7C7024E4E}" srcId="{3B6B3A17-10D6-41CE-BDD9-D86EA820D2A4}" destId="{4157F7D3-44B6-4A6C-B53F-210B3801E35D}" srcOrd="0" destOrd="0" parTransId="{43A7C30F-E017-4D89-8D4C-53D3A149B494}" sibTransId="{E1F911D4-3C1E-43EE-827A-E1C589C8AF70}"/>
    <dgm:cxn modelId="{D4EA38ED-AD70-40A3-B9D8-9989F857BFAB}" srcId="{3B6B3A17-10D6-41CE-BDD9-D86EA820D2A4}" destId="{641F6E9D-A00B-4928-84AD-3D40B3536517}" srcOrd="3" destOrd="0" parTransId="{D5861E34-EC60-499E-B7C4-A5BA0908866A}" sibTransId="{C3B09A4E-8601-4EB1-9EA6-DB6CB1D1E795}"/>
    <dgm:cxn modelId="{4330293A-BF69-45B0-86F9-5DFDA4B08B53}" srcId="{3B6B3A17-10D6-41CE-BDD9-D86EA820D2A4}" destId="{C9673AD5-BE91-4655-A431-963795651311}" srcOrd="2" destOrd="0" parTransId="{E63C4737-B2CA-4294-8920-3F2A3409C412}" sibTransId="{D87A33B4-4B35-4799-8BC7-1A6E1899FAB9}"/>
    <dgm:cxn modelId="{08F7391B-D61B-4B66-899A-ED4BF3044A78}" type="presOf" srcId="{3B6B3A17-10D6-41CE-BDD9-D86EA820D2A4}" destId="{8F58A57E-6C29-455E-99B1-8FAE7785DD87}" srcOrd="0" destOrd="0" presId="urn:microsoft.com/office/officeart/2008/layout/VerticalCircleList"/>
    <dgm:cxn modelId="{089FC4E6-2DE0-4A3B-B1EC-8680B9BFA512}" type="presOf" srcId="{C9673AD5-BE91-4655-A431-963795651311}" destId="{82D9AEB0-0751-4315-B09C-22B805EFC788}" srcOrd="0" destOrd="0" presId="urn:microsoft.com/office/officeart/2008/layout/VerticalCircleList"/>
    <dgm:cxn modelId="{DD3D5631-E339-4D91-AA53-0056EDD590CC}" type="presOf" srcId="{641F6E9D-A00B-4928-84AD-3D40B3536517}" destId="{F8B52E90-D2E5-4F3E-B654-87D8DEB67857}" srcOrd="0" destOrd="0" presId="urn:microsoft.com/office/officeart/2008/layout/VerticalCircleList"/>
    <dgm:cxn modelId="{F7E73927-B31B-40C4-A3AD-41D6026CD8C1}" srcId="{3B6B3A17-10D6-41CE-BDD9-D86EA820D2A4}" destId="{8592C8D5-E7BC-46F9-837C-DFD96F7F6C85}" srcOrd="4" destOrd="0" parTransId="{E1871854-E3D5-4AB9-B4E3-E67A085A5B41}" sibTransId="{6DF284F6-DB5B-4A7B-8707-BAC71829C9FB}"/>
    <dgm:cxn modelId="{E51FF350-D5F8-45BE-8126-8BC9C9C6A29F}" type="presOf" srcId="{8592C8D5-E7BC-46F9-837C-DFD96F7F6C85}" destId="{2FD192EB-784D-4C2E-8878-5B17224FB3E2}" srcOrd="0" destOrd="0" presId="urn:microsoft.com/office/officeart/2008/layout/VerticalCircleList"/>
    <dgm:cxn modelId="{50E57C0A-135C-4CF9-8150-9CEA681FD3D3}" type="presOf" srcId="{0C04E86E-0803-4276-847E-A34CA2B1404D}" destId="{5655E698-1B5C-4329-9FB8-7395634C8ABE}" srcOrd="0" destOrd="0" presId="urn:microsoft.com/office/officeart/2008/layout/VerticalCircleList"/>
    <dgm:cxn modelId="{590D4ACD-A22A-4EED-A248-AD96A8C6345C}" srcId="{3B6B3A17-10D6-41CE-BDD9-D86EA820D2A4}" destId="{0C04E86E-0803-4276-847E-A34CA2B1404D}" srcOrd="1" destOrd="0" parTransId="{89895C8A-8E6E-40F2-8EA3-396C65BD2934}" sibTransId="{1852C889-A3C8-4B2B-8B68-97CD431DCFC7}"/>
    <dgm:cxn modelId="{233A1779-AC2C-4362-8EB9-C1DEB2EC3805}" type="presParOf" srcId="{8F58A57E-6C29-455E-99B1-8FAE7785DD87}" destId="{2E44CE35-E7CA-4845-926C-B1C50C77B3D1}" srcOrd="0" destOrd="0" presId="urn:microsoft.com/office/officeart/2008/layout/VerticalCircleList"/>
    <dgm:cxn modelId="{2355EEF8-E1CF-4BFE-B5E5-21741A25D6C2}" type="presParOf" srcId="{2E44CE35-E7CA-4845-926C-B1C50C77B3D1}" destId="{D03FBA88-9374-479C-948C-E2F3E70A412B}" srcOrd="0" destOrd="0" presId="urn:microsoft.com/office/officeart/2008/layout/VerticalCircleList"/>
    <dgm:cxn modelId="{6F6E670D-E438-49D9-B5FA-10FABE7BCA10}" type="presParOf" srcId="{2E44CE35-E7CA-4845-926C-B1C50C77B3D1}" destId="{11B20D6D-167F-4BD8-BA60-FAE46834A90D}" srcOrd="1" destOrd="0" presId="urn:microsoft.com/office/officeart/2008/layout/VerticalCircleList"/>
    <dgm:cxn modelId="{FFF0AA5C-B2C5-413A-9A62-F4757C33881B}" type="presParOf" srcId="{2E44CE35-E7CA-4845-926C-B1C50C77B3D1}" destId="{05F99FDA-F19B-485D-ADB0-70B1849D7026}" srcOrd="2" destOrd="0" presId="urn:microsoft.com/office/officeart/2008/layout/VerticalCircleList"/>
    <dgm:cxn modelId="{D0CF63DD-5ADA-492F-A2AD-C7016AA6DD00}" type="presParOf" srcId="{8F58A57E-6C29-455E-99B1-8FAE7785DD87}" destId="{09A08181-2D37-42F7-B063-81E85A2E72D2}" srcOrd="1" destOrd="0" presId="urn:microsoft.com/office/officeart/2008/layout/VerticalCircleList"/>
    <dgm:cxn modelId="{C4595186-6D19-487D-81E7-BE3E40F25BA6}" type="presParOf" srcId="{09A08181-2D37-42F7-B063-81E85A2E72D2}" destId="{A367427E-E231-42FC-9747-337F3DFBA513}" srcOrd="0" destOrd="0" presId="urn:microsoft.com/office/officeart/2008/layout/VerticalCircleList"/>
    <dgm:cxn modelId="{B85AFB3E-168F-4DFF-A1AC-BAEDCE213514}" type="presParOf" srcId="{09A08181-2D37-42F7-B063-81E85A2E72D2}" destId="{B2A293F3-1F3F-454F-BD78-FE489C20708D}" srcOrd="1" destOrd="0" presId="urn:microsoft.com/office/officeart/2008/layout/VerticalCircleList"/>
    <dgm:cxn modelId="{61AF8BB1-8A27-4BD2-A146-E599389595A9}" type="presParOf" srcId="{09A08181-2D37-42F7-B063-81E85A2E72D2}" destId="{5655E698-1B5C-4329-9FB8-7395634C8ABE}" srcOrd="2" destOrd="0" presId="urn:microsoft.com/office/officeart/2008/layout/VerticalCircleList"/>
    <dgm:cxn modelId="{C25B697B-3629-471F-891B-9E4D4B8A577C}" type="presParOf" srcId="{8F58A57E-6C29-455E-99B1-8FAE7785DD87}" destId="{81603045-7365-46ED-9108-4D7DCE3D7B1A}" srcOrd="2" destOrd="0" presId="urn:microsoft.com/office/officeart/2008/layout/VerticalCircleList"/>
    <dgm:cxn modelId="{C4A874F9-6B73-4FC9-882D-8A1077277F75}" type="presParOf" srcId="{81603045-7365-46ED-9108-4D7DCE3D7B1A}" destId="{E4DFFCDD-D037-456E-BE80-DC7817525C37}" srcOrd="0" destOrd="0" presId="urn:microsoft.com/office/officeart/2008/layout/VerticalCircleList"/>
    <dgm:cxn modelId="{ED64F54D-C162-4449-9012-A3EA4E0BBE5C}" type="presParOf" srcId="{81603045-7365-46ED-9108-4D7DCE3D7B1A}" destId="{1846670D-7947-446A-B7CD-DF69A0F0D16F}" srcOrd="1" destOrd="0" presId="urn:microsoft.com/office/officeart/2008/layout/VerticalCircleList"/>
    <dgm:cxn modelId="{A3B4CEF4-396C-44B6-9353-454669E1DD39}" type="presParOf" srcId="{81603045-7365-46ED-9108-4D7DCE3D7B1A}" destId="{82D9AEB0-0751-4315-B09C-22B805EFC788}" srcOrd="2" destOrd="0" presId="urn:microsoft.com/office/officeart/2008/layout/VerticalCircleList"/>
    <dgm:cxn modelId="{4A0165B3-71A3-456C-834E-A90F97DA87BD}" type="presParOf" srcId="{8F58A57E-6C29-455E-99B1-8FAE7785DD87}" destId="{DB8D2C2C-5947-42EA-BCE8-A860977AE5FA}" srcOrd="3" destOrd="0" presId="urn:microsoft.com/office/officeart/2008/layout/VerticalCircleList"/>
    <dgm:cxn modelId="{39267A1A-1B8F-49C1-8525-C42371DB458C}" type="presParOf" srcId="{DB8D2C2C-5947-42EA-BCE8-A860977AE5FA}" destId="{8BE6D503-539E-4FF8-8B52-4A4E48CECBBB}" srcOrd="0" destOrd="0" presId="urn:microsoft.com/office/officeart/2008/layout/VerticalCircleList"/>
    <dgm:cxn modelId="{B493AF99-01BC-4674-80E3-9237EA631727}" type="presParOf" srcId="{DB8D2C2C-5947-42EA-BCE8-A860977AE5FA}" destId="{7DB47499-842D-45E9-81CF-C19DBFA6681F}" srcOrd="1" destOrd="0" presId="urn:microsoft.com/office/officeart/2008/layout/VerticalCircleList"/>
    <dgm:cxn modelId="{E83FE586-F76D-4375-AAEA-7911B7DB0934}" type="presParOf" srcId="{DB8D2C2C-5947-42EA-BCE8-A860977AE5FA}" destId="{F8B52E90-D2E5-4F3E-B654-87D8DEB67857}" srcOrd="2" destOrd="0" presId="urn:microsoft.com/office/officeart/2008/layout/VerticalCircleList"/>
    <dgm:cxn modelId="{1F330FAF-1B89-4BA6-9A35-1B51A992A987}" type="presParOf" srcId="{8F58A57E-6C29-455E-99B1-8FAE7785DD87}" destId="{A1481452-7248-4B1D-B58C-890CA7005F02}" srcOrd="4" destOrd="0" presId="urn:microsoft.com/office/officeart/2008/layout/VerticalCircleList"/>
    <dgm:cxn modelId="{FB39D66B-207F-4672-B050-69E5D1B48B56}" type="presParOf" srcId="{A1481452-7248-4B1D-B58C-890CA7005F02}" destId="{7ECC7948-067D-4830-A6EF-2EE42C76A853}" srcOrd="0" destOrd="0" presId="urn:microsoft.com/office/officeart/2008/layout/VerticalCircleList"/>
    <dgm:cxn modelId="{93AE0606-034F-4689-907E-468549634617}" type="presParOf" srcId="{A1481452-7248-4B1D-B58C-890CA7005F02}" destId="{0F79B440-F2AE-4DC0-B118-D57FA2D78D61}" srcOrd="1" destOrd="0" presId="urn:microsoft.com/office/officeart/2008/layout/VerticalCircleList"/>
    <dgm:cxn modelId="{883A5EE3-0D6A-45EF-A1FB-04D1A08B576C}" type="presParOf" srcId="{A1481452-7248-4B1D-B58C-890CA7005F02}" destId="{2FD192EB-784D-4C2E-8878-5B17224FB3E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74A9E9-D4C4-4438-8125-543A07BA3ECC}" type="doc">
      <dgm:prSet loTypeId="urn:microsoft.com/office/officeart/2008/layout/VerticalCircleList" loCatId="list" qsTypeId="urn:microsoft.com/office/officeart/2005/8/quickstyle/3d1" qsCatId="3D" csTypeId="urn:microsoft.com/office/officeart/2005/8/colors/accent3_3" csCatId="accent3"/>
      <dgm:spPr/>
      <dgm:t>
        <a:bodyPr/>
        <a:lstStyle/>
        <a:p>
          <a:endParaRPr lang="en-GB"/>
        </a:p>
      </dgm:t>
    </dgm:pt>
    <dgm:pt modelId="{CC981BC7-7189-4FA2-920F-233AAE3CE043}">
      <dgm:prSet custT="1"/>
      <dgm:spPr/>
      <dgm:t>
        <a:bodyPr/>
        <a:lstStyle/>
        <a:p>
          <a:pPr rtl="0"/>
          <a:r>
            <a:rPr lang="hr-HR" sz="1500" dirty="0" smtClean="0"/>
            <a:t>Vrsta postupka dodjele: </a:t>
          </a:r>
          <a:r>
            <a:rPr lang="hr-HR" sz="1500" b="1" dirty="0" smtClean="0"/>
            <a:t>otvoreni privremeni poziv</a:t>
          </a:r>
          <a:endParaRPr lang="hr-HR" sz="1500" b="1" dirty="0"/>
        </a:p>
      </dgm:t>
    </dgm:pt>
    <dgm:pt modelId="{7AEB0872-176E-49F7-9C94-8BE3652B740E}" type="parTrans" cxnId="{5CEED7FA-90ED-41BB-9150-D2C57E819BCC}">
      <dgm:prSet/>
      <dgm:spPr/>
      <dgm:t>
        <a:bodyPr/>
        <a:lstStyle/>
        <a:p>
          <a:endParaRPr lang="en-GB" sz="1500"/>
        </a:p>
      </dgm:t>
    </dgm:pt>
    <dgm:pt modelId="{8FB7677A-67EB-4407-A2FC-A4A986871E00}" type="sibTrans" cxnId="{5CEED7FA-90ED-41BB-9150-D2C57E819BCC}">
      <dgm:prSet/>
      <dgm:spPr/>
      <dgm:t>
        <a:bodyPr/>
        <a:lstStyle/>
        <a:p>
          <a:endParaRPr lang="en-GB" sz="1500"/>
        </a:p>
      </dgm:t>
    </dgm:pt>
    <dgm:pt modelId="{780F06B1-D1EE-4231-8CE6-7DDA2F972D84}">
      <dgm:prSet custT="1"/>
      <dgm:spPr/>
      <dgm:t>
        <a:bodyPr/>
        <a:lstStyle/>
        <a:p>
          <a:pPr rtl="0"/>
          <a:r>
            <a:rPr lang="hr-HR" sz="1500" dirty="0" smtClean="0"/>
            <a:t>Ukupna alokacija</a:t>
          </a:r>
          <a:r>
            <a:rPr lang="hr-HR" sz="1500" b="1" dirty="0" smtClean="0"/>
            <a:t>: 100.000.000,00 HRK</a:t>
          </a:r>
          <a:endParaRPr lang="hr-HR" sz="1500" b="1" dirty="0"/>
        </a:p>
      </dgm:t>
    </dgm:pt>
    <dgm:pt modelId="{624A13A4-DAEF-4734-A00F-B747AA81945D}" type="parTrans" cxnId="{9FA05FCF-EEFB-4BD6-90B2-00D27A6700E6}">
      <dgm:prSet/>
      <dgm:spPr/>
      <dgm:t>
        <a:bodyPr/>
        <a:lstStyle/>
        <a:p>
          <a:endParaRPr lang="en-GB" sz="1500"/>
        </a:p>
      </dgm:t>
    </dgm:pt>
    <dgm:pt modelId="{96A20CA7-8DE7-469B-8BDE-B9EBFB6B6E6F}" type="sibTrans" cxnId="{9FA05FCF-EEFB-4BD6-90B2-00D27A6700E6}">
      <dgm:prSet/>
      <dgm:spPr/>
      <dgm:t>
        <a:bodyPr/>
        <a:lstStyle/>
        <a:p>
          <a:endParaRPr lang="en-GB" sz="1500"/>
        </a:p>
      </dgm:t>
    </dgm:pt>
    <dgm:pt modelId="{9F594248-E0E1-4C73-A5E0-B3FF7CB121BE}">
      <dgm:prSet custT="1"/>
      <dgm:spPr/>
      <dgm:t>
        <a:bodyPr/>
        <a:lstStyle/>
        <a:p>
          <a:pPr rtl="0"/>
          <a:r>
            <a:rPr lang="hr-HR" sz="1500" dirty="0" smtClean="0"/>
            <a:t>Minimalni i maksimalni iznos po projektu: </a:t>
          </a:r>
          <a:r>
            <a:rPr lang="hr-HR" sz="1500" b="1" dirty="0" smtClean="0"/>
            <a:t>500.000,00 HRK  - 1.300.000,00 HRK</a:t>
          </a:r>
          <a:endParaRPr lang="hr-HR" sz="1500" b="1" dirty="0"/>
        </a:p>
      </dgm:t>
    </dgm:pt>
    <dgm:pt modelId="{F2B8D9CF-A659-42DF-B0A1-CC809DB0B211}" type="parTrans" cxnId="{DA274B44-254E-4940-B999-28D3A4A42569}">
      <dgm:prSet/>
      <dgm:spPr/>
      <dgm:t>
        <a:bodyPr/>
        <a:lstStyle/>
        <a:p>
          <a:endParaRPr lang="en-GB" sz="1500"/>
        </a:p>
      </dgm:t>
    </dgm:pt>
    <dgm:pt modelId="{9FE73520-292A-408C-8055-EFD7858373F6}" type="sibTrans" cxnId="{DA274B44-254E-4940-B999-28D3A4A42569}">
      <dgm:prSet/>
      <dgm:spPr/>
      <dgm:t>
        <a:bodyPr/>
        <a:lstStyle/>
        <a:p>
          <a:endParaRPr lang="en-GB" sz="1500"/>
        </a:p>
      </dgm:t>
    </dgm:pt>
    <dgm:pt modelId="{DA547EC5-9F11-426F-9738-A7CC7A8D7C44}">
      <dgm:prSet custT="1"/>
      <dgm:spPr/>
      <dgm:t>
        <a:bodyPr/>
        <a:lstStyle/>
        <a:p>
          <a:pPr rtl="0"/>
          <a:r>
            <a:rPr lang="hr-HR" sz="1500" dirty="0" smtClean="0"/>
            <a:t>Objava poziva: </a:t>
          </a:r>
          <a:r>
            <a:rPr lang="hr-HR" sz="1500" b="1" dirty="0" smtClean="0"/>
            <a:t>rujan 2018.</a:t>
          </a:r>
          <a:endParaRPr lang="hr-HR" sz="1500" b="1" dirty="0"/>
        </a:p>
      </dgm:t>
    </dgm:pt>
    <dgm:pt modelId="{D20097D7-2C13-4C7F-961F-42D2E8BEEF88}" type="parTrans" cxnId="{0941C7C9-0B5F-4FC1-8229-06E4B1F2867D}">
      <dgm:prSet/>
      <dgm:spPr/>
      <dgm:t>
        <a:bodyPr/>
        <a:lstStyle/>
        <a:p>
          <a:endParaRPr lang="en-GB" sz="1500"/>
        </a:p>
      </dgm:t>
    </dgm:pt>
    <dgm:pt modelId="{3071973A-78E6-4F43-9A69-36B4436FDAAA}" type="sibTrans" cxnId="{0941C7C9-0B5F-4FC1-8229-06E4B1F2867D}">
      <dgm:prSet/>
      <dgm:spPr/>
      <dgm:t>
        <a:bodyPr/>
        <a:lstStyle/>
        <a:p>
          <a:endParaRPr lang="en-GB" sz="1500"/>
        </a:p>
      </dgm:t>
    </dgm:pt>
    <dgm:pt modelId="{9184C95B-9E01-4BA9-95CC-BBD8DEC3B7E8}">
      <dgm:prSet custT="1"/>
      <dgm:spPr/>
      <dgm:t>
        <a:bodyPr/>
        <a:lstStyle/>
        <a:p>
          <a:pPr rtl="0"/>
          <a:r>
            <a:rPr lang="hr-HR" sz="1500" smtClean="0"/>
            <a:t>Prihvatljivi prijavitelji: javna i privatna visoka učilišta</a:t>
          </a:r>
          <a:endParaRPr lang="hr-HR" sz="1500"/>
        </a:p>
      </dgm:t>
    </dgm:pt>
    <dgm:pt modelId="{50980550-0A59-46EF-995F-4768236795FA}" type="parTrans" cxnId="{2B4069DD-2950-497B-9C43-8741436F19CF}">
      <dgm:prSet/>
      <dgm:spPr/>
      <dgm:t>
        <a:bodyPr/>
        <a:lstStyle/>
        <a:p>
          <a:endParaRPr lang="en-GB" sz="1500"/>
        </a:p>
      </dgm:t>
    </dgm:pt>
    <dgm:pt modelId="{9C89021C-3C00-4749-A0BD-0AF6ECCBFFA3}" type="sibTrans" cxnId="{2B4069DD-2950-497B-9C43-8741436F19CF}">
      <dgm:prSet/>
      <dgm:spPr/>
      <dgm:t>
        <a:bodyPr/>
        <a:lstStyle/>
        <a:p>
          <a:endParaRPr lang="en-GB" sz="1500"/>
        </a:p>
      </dgm:t>
    </dgm:pt>
    <dgm:pt modelId="{7CD89436-3BE7-45A7-AFF2-6BF3A4E7EF7C}" type="pres">
      <dgm:prSet presAssocID="{8F74A9E9-D4C4-4438-8125-543A07BA3ECC}" presName="Name0" presStyleCnt="0">
        <dgm:presLayoutVars>
          <dgm:dir/>
        </dgm:presLayoutVars>
      </dgm:prSet>
      <dgm:spPr/>
      <dgm:t>
        <a:bodyPr/>
        <a:lstStyle/>
        <a:p>
          <a:endParaRPr lang="en-GB"/>
        </a:p>
      </dgm:t>
    </dgm:pt>
    <dgm:pt modelId="{000D1B57-8253-4108-AFB7-099EA7403111}" type="pres">
      <dgm:prSet presAssocID="{CC981BC7-7189-4FA2-920F-233AAE3CE043}" presName="noChildren" presStyleCnt="0"/>
      <dgm:spPr/>
    </dgm:pt>
    <dgm:pt modelId="{68EA64B0-5558-4AB0-BFB5-18876847EBAB}" type="pres">
      <dgm:prSet presAssocID="{CC981BC7-7189-4FA2-920F-233AAE3CE043}" presName="gap" presStyleCnt="0"/>
      <dgm:spPr/>
    </dgm:pt>
    <dgm:pt modelId="{A7DD5700-03A5-4085-A44A-7B341F859958}" type="pres">
      <dgm:prSet presAssocID="{CC981BC7-7189-4FA2-920F-233AAE3CE043}" presName="medCircle2" presStyleLbl="vennNode1" presStyleIdx="0" presStyleCnt="5"/>
      <dgm:spPr/>
    </dgm:pt>
    <dgm:pt modelId="{1F00376F-2DBC-4D56-8E40-5385DBEBB433}" type="pres">
      <dgm:prSet presAssocID="{CC981BC7-7189-4FA2-920F-233AAE3CE043}" presName="txLvlOnly1" presStyleLbl="revTx" presStyleIdx="0" presStyleCnt="5"/>
      <dgm:spPr/>
      <dgm:t>
        <a:bodyPr/>
        <a:lstStyle/>
        <a:p>
          <a:endParaRPr lang="en-GB"/>
        </a:p>
      </dgm:t>
    </dgm:pt>
    <dgm:pt modelId="{690F26FE-4089-461B-A1F5-5B31B14F8CC9}" type="pres">
      <dgm:prSet presAssocID="{780F06B1-D1EE-4231-8CE6-7DDA2F972D84}" presName="noChildren" presStyleCnt="0"/>
      <dgm:spPr/>
    </dgm:pt>
    <dgm:pt modelId="{28D39FB3-18B4-46BD-84F3-53F1B846F6BB}" type="pres">
      <dgm:prSet presAssocID="{780F06B1-D1EE-4231-8CE6-7DDA2F972D84}" presName="gap" presStyleCnt="0"/>
      <dgm:spPr/>
    </dgm:pt>
    <dgm:pt modelId="{6D65BA8C-7462-41C9-B902-E112B7076A84}" type="pres">
      <dgm:prSet presAssocID="{780F06B1-D1EE-4231-8CE6-7DDA2F972D84}" presName="medCircle2" presStyleLbl="vennNode1" presStyleIdx="1" presStyleCnt="5"/>
      <dgm:spPr/>
    </dgm:pt>
    <dgm:pt modelId="{AA2461B7-FC2D-45FA-AB26-A8D6AFB48A74}" type="pres">
      <dgm:prSet presAssocID="{780F06B1-D1EE-4231-8CE6-7DDA2F972D84}" presName="txLvlOnly1" presStyleLbl="revTx" presStyleIdx="1" presStyleCnt="5"/>
      <dgm:spPr/>
      <dgm:t>
        <a:bodyPr/>
        <a:lstStyle/>
        <a:p>
          <a:endParaRPr lang="en-GB"/>
        </a:p>
      </dgm:t>
    </dgm:pt>
    <dgm:pt modelId="{89C7CBC5-F21B-4BFD-86CE-A13A8D87F837}" type="pres">
      <dgm:prSet presAssocID="{9F594248-E0E1-4C73-A5E0-B3FF7CB121BE}" presName="noChildren" presStyleCnt="0"/>
      <dgm:spPr/>
    </dgm:pt>
    <dgm:pt modelId="{8BDBA582-9E5F-42A0-8C8E-E486FBA8A0FB}" type="pres">
      <dgm:prSet presAssocID="{9F594248-E0E1-4C73-A5E0-B3FF7CB121BE}" presName="gap" presStyleCnt="0"/>
      <dgm:spPr/>
    </dgm:pt>
    <dgm:pt modelId="{4CB9CA8C-B00F-4EBE-8B60-EDC9C30CC492}" type="pres">
      <dgm:prSet presAssocID="{9F594248-E0E1-4C73-A5E0-B3FF7CB121BE}" presName="medCircle2" presStyleLbl="vennNode1" presStyleIdx="2" presStyleCnt="5"/>
      <dgm:spPr/>
    </dgm:pt>
    <dgm:pt modelId="{98AC3FFC-002B-4A91-9A0D-5787011FBC6E}" type="pres">
      <dgm:prSet presAssocID="{9F594248-E0E1-4C73-A5E0-B3FF7CB121BE}" presName="txLvlOnly1" presStyleLbl="revTx" presStyleIdx="2" presStyleCnt="5"/>
      <dgm:spPr/>
      <dgm:t>
        <a:bodyPr/>
        <a:lstStyle/>
        <a:p>
          <a:endParaRPr lang="en-GB"/>
        </a:p>
      </dgm:t>
    </dgm:pt>
    <dgm:pt modelId="{D3218983-92CE-4BD8-92EA-E4A01BC4B183}" type="pres">
      <dgm:prSet presAssocID="{DA547EC5-9F11-426F-9738-A7CC7A8D7C44}" presName="noChildren" presStyleCnt="0"/>
      <dgm:spPr/>
    </dgm:pt>
    <dgm:pt modelId="{34E68A74-E443-4FD1-9A67-B96AA65ED852}" type="pres">
      <dgm:prSet presAssocID="{DA547EC5-9F11-426F-9738-A7CC7A8D7C44}" presName="gap" presStyleCnt="0"/>
      <dgm:spPr/>
    </dgm:pt>
    <dgm:pt modelId="{BB4AB3E7-83D7-4CFF-9B99-F1809606C4DB}" type="pres">
      <dgm:prSet presAssocID="{DA547EC5-9F11-426F-9738-A7CC7A8D7C44}" presName="medCircle2" presStyleLbl="vennNode1" presStyleIdx="3" presStyleCnt="5"/>
      <dgm:spPr/>
    </dgm:pt>
    <dgm:pt modelId="{40ADF684-1F06-4CB3-BE76-6800BAC27B94}" type="pres">
      <dgm:prSet presAssocID="{DA547EC5-9F11-426F-9738-A7CC7A8D7C44}" presName="txLvlOnly1" presStyleLbl="revTx" presStyleIdx="3" presStyleCnt="5"/>
      <dgm:spPr/>
      <dgm:t>
        <a:bodyPr/>
        <a:lstStyle/>
        <a:p>
          <a:endParaRPr lang="en-GB"/>
        </a:p>
      </dgm:t>
    </dgm:pt>
    <dgm:pt modelId="{05492144-4850-4FBB-ACAE-0BD3E411CAD7}" type="pres">
      <dgm:prSet presAssocID="{9184C95B-9E01-4BA9-95CC-BBD8DEC3B7E8}" presName="noChildren" presStyleCnt="0"/>
      <dgm:spPr/>
    </dgm:pt>
    <dgm:pt modelId="{2CB0C525-0FF5-4EB8-BA0E-FA1AF457DE78}" type="pres">
      <dgm:prSet presAssocID="{9184C95B-9E01-4BA9-95CC-BBD8DEC3B7E8}" presName="gap" presStyleCnt="0"/>
      <dgm:spPr/>
    </dgm:pt>
    <dgm:pt modelId="{F737D944-A9EE-4D4B-97F4-18A840D7D88C}" type="pres">
      <dgm:prSet presAssocID="{9184C95B-9E01-4BA9-95CC-BBD8DEC3B7E8}" presName="medCircle2" presStyleLbl="vennNode1" presStyleIdx="4" presStyleCnt="5"/>
      <dgm:spPr/>
    </dgm:pt>
    <dgm:pt modelId="{6000851C-D174-4C62-B42C-CC331B31C135}" type="pres">
      <dgm:prSet presAssocID="{9184C95B-9E01-4BA9-95CC-BBD8DEC3B7E8}" presName="txLvlOnly1" presStyleLbl="revTx" presStyleIdx="4" presStyleCnt="5"/>
      <dgm:spPr/>
      <dgm:t>
        <a:bodyPr/>
        <a:lstStyle/>
        <a:p>
          <a:endParaRPr lang="en-GB"/>
        </a:p>
      </dgm:t>
    </dgm:pt>
  </dgm:ptLst>
  <dgm:cxnLst>
    <dgm:cxn modelId="{DA274B44-254E-4940-B999-28D3A4A42569}" srcId="{8F74A9E9-D4C4-4438-8125-543A07BA3ECC}" destId="{9F594248-E0E1-4C73-A5E0-B3FF7CB121BE}" srcOrd="2" destOrd="0" parTransId="{F2B8D9CF-A659-42DF-B0A1-CC809DB0B211}" sibTransId="{9FE73520-292A-408C-8055-EFD7858373F6}"/>
    <dgm:cxn modelId="{2B4069DD-2950-497B-9C43-8741436F19CF}" srcId="{8F74A9E9-D4C4-4438-8125-543A07BA3ECC}" destId="{9184C95B-9E01-4BA9-95CC-BBD8DEC3B7E8}" srcOrd="4" destOrd="0" parTransId="{50980550-0A59-46EF-995F-4768236795FA}" sibTransId="{9C89021C-3C00-4749-A0BD-0AF6ECCBFFA3}"/>
    <dgm:cxn modelId="{D6F7889A-31D2-440F-AA92-C38C5B2A4BB3}" type="presOf" srcId="{8F74A9E9-D4C4-4438-8125-543A07BA3ECC}" destId="{7CD89436-3BE7-45A7-AFF2-6BF3A4E7EF7C}" srcOrd="0" destOrd="0" presId="urn:microsoft.com/office/officeart/2008/layout/VerticalCircleList"/>
    <dgm:cxn modelId="{CAD38F57-EA8D-437A-A678-BF3248C3DB9C}" type="presOf" srcId="{9184C95B-9E01-4BA9-95CC-BBD8DEC3B7E8}" destId="{6000851C-D174-4C62-B42C-CC331B31C135}" srcOrd="0" destOrd="0" presId="urn:microsoft.com/office/officeart/2008/layout/VerticalCircleList"/>
    <dgm:cxn modelId="{0ADC0C94-14AF-4ED9-B22C-C88AAA2DBD41}" type="presOf" srcId="{780F06B1-D1EE-4231-8CE6-7DDA2F972D84}" destId="{AA2461B7-FC2D-45FA-AB26-A8D6AFB48A74}" srcOrd="0" destOrd="0" presId="urn:microsoft.com/office/officeart/2008/layout/VerticalCircleList"/>
    <dgm:cxn modelId="{1981214E-10DF-4BFC-9259-4581B72F81C1}" type="presOf" srcId="{CC981BC7-7189-4FA2-920F-233AAE3CE043}" destId="{1F00376F-2DBC-4D56-8E40-5385DBEBB433}" srcOrd="0" destOrd="0" presId="urn:microsoft.com/office/officeart/2008/layout/VerticalCircleList"/>
    <dgm:cxn modelId="{2643097D-BB0E-4CCE-9428-207531E2A17B}" type="presOf" srcId="{9F594248-E0E1-4C73-A5E0-B3FF7CB121BE}" destId="{98AC3FFC-002B-4A91-9A0D-5787011FBC6E}" srcOrd="0" destOrd="0" presId="urn:microsoft.com/office/officeart/2008/layout/VerticalCircleList"/>
    <dgm:cxn modelId="{9FA05FCF-EEFB-4BD6-90B2-00D27A6700E6}" srcId="{8F74A9E9-D4C4-4438-8125-543A07BA3ECC}" destId="{780F06B1-D1EE-4231-8CE6-7DDA2F972D84}" srcOrd="1" destOrd="0" parTransId="{624A13A4-DAEF-4734-A00F-B747AA81945D}" sibTransId="{96A20CA7-8DE7-469B-8BDE-B9EBFB6B6E6F}"/>
    <dgm:cxn modelId="{0941C7C9-0B5F-4FC1-8229-06E4B1F2867D}" srcId="{8F74A9E9-D4C4-4438-8125-543A07BA3ECC}" destId="{DA547EC5-9F11-426F-9738-A7CC7A8D7C44}" srcOrd="3" destOrd="0" parTransId="{D20097D7-2C13-4C7F-961F-42D2E8BEEF88}" sibTransId="{3071973A-78E6-4F43-9A69-36B4436FDAAA}"/>
    <dgm:cxn modelId="{5E1ABA17-5A0E-4527-BFE1-336582E0486A}" type="presOf" srcId="{DA547EC5-9F11-426F-9738-A7CC7A8D7C44}" destId="{40ADF684-1F06-4CB3-BE76-6800BAC27B94}" srcOrd="0" destOrd="0" presId="urn:microsoft.com/office/officeart/2008/layout/VerticalCircleList"/>
    <dgm:cxn modelId="{5CEED7FA-90ED-41BB-9150-D2C57E819BCC}" srcId="{8F74A9E9-D4C4-4438-8125-543A07BA3ECC}" destId="{CC981BC7-7189-4FA2-920F-233AAE3CE043}" srcOrd="0" destOrd="0" parTransId="{7AEB0872-176E-49F7-9C94-8BE3652B740E}" sibTransId="{8FB7677A-67EB-4407-A2FC-A4A986871E00}"/>
    <dgm:cxn modelId="{6B406FE3-6C8A-4A66-A38D-E9DFE5E898C7}" type="presParOf" srcId="{7CD89436-3BE7-45A7-AFF2-6BF3A4E7EF7C}" destId="{000D1B57-8253-4108-AFB7-099EA7403111}" srcOrd="0" destOrd="0" presId="urn:microsoft.com/office/officeart/2008/layout/VerticalCircleList"/>
    <dgm:cxn modelId="{5DD6F507-E583-4DB7-AC9C-75C815F06619}" type="presParOf" srcId="{000D1B57-8253-4108-AFB7-099EA7403111}" destId="{68EA64B0-5558-4AB0-BFB5-18876847EBAB}" srcOrd="0" destOrd="0" presId="urn:microsoft.com/office/officeart/2008/layout/VerticalCircleList"/>
    <dgm:cxn modelId="{919411B6-C6C3-487F-82DF-A8423B0D6B1A}" type="presParOf" srcId="{000D1B57-8253-4108-AFB7-099EA7403111}" destId="{A7DD5700-03A5-4085-A44A-7B341F859958}" srcOrd="1" destOrd="0" presId="urn:microsoft.com/office/officeart/2008/layout/VerticalCircleList"/>
    <dgm:cxn modelId="{909BE02D-3594-4B1C-94E6-4C970D7DE488}" type="presParOf" srcId="{000D1B57-8253-4108-AFB7-099EA7403111}" destId="{1F00376F-2DBC-4D56-8E40-5385DBEBB433}" srcOrd="2" destOrd="0" presId="urn:microsoft.com/office/officeart/2008/layout/VerticalCircleList"/>
    <dgm:cxn modelId="{7321D1A9-E3FF-4553-9D9D-D4C74663F4AE}" type="presParOf" srcId="{7CD89436-3BE7-45A7-AFF2-6BF3A4E7EF7C}" destId="{690F26FE-4089-461B-A1F5-5B31B14F8CC9}" srcOrd="1" destOrd="0" presId="urn:microsoft.com/office/officeart/2008/layout/VerticalCircleList"/>
    <dgm:cxn modelId="{C191ECD6-7D59-439C-A133-B608B8861F8B}" type="presParOf" srcId="{690F26FE-4089-461B-A1F5-5B31B14F8CC9}" destId="{28D39FB3-18B4-46BD-84F3-53F1B846F6BB}" srcOrd="0" destOrd="0" presId="urn:microsoft.com/office/officeart/2008/layout/VerticalCircleList"/>
    <dgm:cxn modelId="{1FA99094-CB69-43A4-A3F4-E911BC3B8966}" type="presParOf" srcId="{690F26FE-4089-461B-A1F5-5B31B14F8CC9}" destId="{6D65BA8C-7462-41C9-B902-E112B7076A84}" srcOrd="1" destOrd="0" presId="urn:microsoft.com/office/officeart/2008/layout/VerticalCircleList"/>
    <dgm:cxn modelId="{C7E758D7-797C-44BC-B240-95F766D56008}" type="presParOf" srcId="{690F26FE-4089-461B-A1F5-5B31B14F8CC9}" destId="{AA2461B7-FC2D-45FA-AB26-A8D6AFB48A74}" srcOrd="2" destOrd="0" presId="urn:microsoft.com/office/officeart/2008/layout/VerticalCircleList"/>
    <dgm:cxn modelId="{96233436-AC51-4CFC-930A-AFDCC33EF851}" type="presParOf" srcId="{7CD89436-3BE7-45A7-AFF2-6BF3A4E7EF7C}" destId="{89C7CBC5-F21B-4BFD-86CE-A13A8D87F837}" srcOrd="2" destOrd="0" presId="urn:microsoft.com/office/officeart/2008/layout/VerticalCircleList"/>
    <dgm:cxn modelId="{8B3C7956-FBE0-422E-903A-7BB505602F3C}" type="presParOf" srcId="{89C7CBC5-F21B-4BFD-86CE-A13A8D87F837}" destId="{8BDBA582-9E5F-42A0-8C8E-E486FBA8A0FB}" srcOrd="0" destOrd="0" presId="urn:microsoft.com/office/officeart/2008/layout/VerticalCircleList"/>
    <dgm:cxn modelId="{BBEF837F-11FD-4291-B046-C5DF705AE116}" type="presParOf" srcId="{89C7CBC5-F21B-4BFD-86CE-A13A8D87F837}" destId="{4CB9CA8C-B00F-4EBE-8B60-EDC9C30CC492}" srcOrd="1" destOrd="0" presId="urn:microsoft.com/office/officeart/2008/layout/VerticalCircleList"/>
    <dgm:cxn modelId="{3FD936D4-97D4-48C4-B88E-2DB58EEC8D69}" type="presParOf" srcId="{89C7CBC5-F21B-4BFD-86CE-A13A8D87F837}" destId="{98AC3FFC-002B-4A91-9A0D-5787011FBC6E}" srcOrd="2" destOrd="0" presId="urn:microsoft.com/office/officeart/2008/layout/VerticalCircleList"/>
    <dgm:cxn modelId="{85FD31F7-F7B5-4ACD-A8AE-8202ADB85545}" type="presParOf" srcId="{7CD89436-3BE7-45A7-AFF2-6BF3A4E7EF7C}" destId="{D3218983-92CE-4BD8-92EA-E4A01BC4B183}" srcOrd="3" destOrd="0" presId="urn:microsoft.com/office/officeart/2008/layout/VerticalCircleList"/>
    <dgm:cxn modelId="{B11A0F4F-BE6F-4E07-B2C4-23AE0800120F}" type="presParOf" srcId="{D3218983-92CE-4BD8-92EA-E4A01BC4B183}" destId="{34E68A74-E443-4FD1-9A67-B96AA65ED852}" srcOrd="0" destOrd="0" presId="urn:microsoft.com/office/officeart/2008/layout/VerticalCircleList"/>
    <dgm:cxn modelId="{D48FA6F5-B10F-4A34-B7A8-7673D059C59A}" type="presParOf" srcId="{D3218983-92CE-4BD8-92EA-E4A01BC4B183}" destId="{BB4AB3E7-83D7-4CFF-9B99-F1809606C4DB}" srcOrd="1" destOrd="0" presId="urn:microsoft.com/office/officeart/2008/layout/VerticalCircleList"/>
    <dgm:cxn modelId="{B4AEE387-D652-433C-B99F-74B3C0F17346}" type="presParOf" srcId="{D3218983-92CE-4BD8-92EA-E4A01BC4B183}" destId="{40ADF684-1F06-4CB3-BE76-6800BAC27B94}" srcOrd="2" destOrd="0" presId="urn:microsoft.com/office/officeart/2008/layout/VerticalCircleList"/>
    <dgm:cxn modelId="{4DC0A8E5-3152-4C59-B830-3665752C34BD}" type="presParOf" srcId="{7CD89436-3BE7-45A7-AFF2-6BF3A4E7EF7C}" destId="{05492144-4850-4FBB-ACAE-0BD3E411CAD7}" srcOrd="4" destOrd="0" presId="urn:microsoft.com/office/officeart/2008/layout/VerticalCircleList"/>
    <dgm:cxn modelId="{8EDA2114-54D6-49A2-8730-16E46235613C}" type="presParOf" srcId="{05492144-4850-4FBB-ACAE-0BD3E411CAD7}" destId="{2CB0C525-0FF5-4EB8-BA0E-FA1AF457DE78}" srcOrd="0" destOrd="0" presId="urn:microsoft.com/office/officeart/2008/layout/VerticalCircleList"/>
    <dgm:cxn modelId="{49B30F88-9E8F-46E4-A35E-0A5F83F4D2B5}" type="presParOf" srcId="{05492144-4850-4FBB-ACAE-0BD3E411CAD7}" destId="{F737D944-A9EE-4D4B-97F4-18A840D7D88C}" srcOrd="1" destOrd="0" presId="urn:microsoft.com/office/officeart/2008/layout/VerticalCircleList"/>
    <dgm:cxn modelId="{AF8F5C43-2281-45A8-A5D8-50E82DF774DB}" type="presParOf" srcId="{05492144-4850-4FBB-ACAE-0BD3E411CAD7}" destId="{6000851C-D174-4C62-B42C-CC331B31C13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A88E7D-4D56-4688-BEF4-D8D79A19D028}" type="doc">
      <dgm:prSet loTypeId="urn:microsoft.com/office/officeart/2005/8/layout/venn1" loCatId="relationship" qsTypeId="urn:microsoft.com/office/officeart/2005/8/quickstyle/3d1" qsCatId="3D" csTypeId="urn:microsoft.com/office/officeart/2005/8/colors/accent3_5" csCatId="accent3"/>
      <dgm:spPr/>
      <dgm:t>
        <a:bodyPr/>
        <a:lstStyle/>
        <a:p>
          <a:endParaRPr lang="en-GB"/>
        </a:p>
      </dgm:t>
    </dgm:pt>
    <dgm:pt modelId="{69B3FEDF-DE64-444C-9866-C7F98D141D24}">
      <dgm:prSet custT="1"/>
      <dgm:spPr/>
      <dgm:t>
        <a:bodyPr/>
        <a:lstStyle/>
        <a:p>
          <a:pPr rtl="0"/>
          <a:r>
            <a:rPr lang="hr-HR" sz="1500" dirty="0" smtClean="0"/>
            <a:t>Vrsta postupka dodjele: </a:t>
          </a:r>
          <a:r>
            <a:rPr lang="hr-HR" sz="1500" b="1" dirty="0" smtClean="0"/>
            <a:t>otvoreni privremeni poziv</a:t>
          </a:r>
          <a:endParaRPr lang="hr-HR" sz="1500" b="1" dirty="0"/>
        </a:p>
      </dgm:t>
    </dgm:pt>
    <dgm:pt modelId="{EDA3C54D-7CB3-4646-94A9-4B99BEAE80A0}" type="parTrans" cxnId="{702FDDD7-55AB-4DB6-AF69-EE80785817E9}">
      <dgm:prSet/>
      <dgm:spPr/>
      <dgm:t>
        <a:bodyPr/>
        <a:lstStyle/>
        <a:p>
          <a:endParaRPr lang="en-GB" sz="1500"/>
        </a:p>
      </dgm:t>
    </dgm:pt>
    <dgm:pt modelId="{8D0AA882-BCB2-486E-87FB-4334D0830C46}" type="sibTrans" cxnId="{702FDDD7-55AB-4DB6-AF69-EE80785817E9}">
      <dgm:prSet/>
      <dgm:spPr/>
      <dgm:t>
        <a:bodyPr/>
        <a:lstStyle/>
        <a:p>
          <a:endParaRPr lang="en-GB" sz="1500"/>
        </a:p>
      </dgm:t>
    </dgm:pt>
    <dgm:pt modelId="{6EB5C55F-B62C-4045-B3CD-DE2A678923D3}">
      <dgm:prSet custT="1"/>
      <dgm:spPr/>
      <dgm:t>
        <a:bodyPr/>
        <a:lstStyle/>
        <a:p>
          <a:pPr rtl="0"/>
          <a:r>
            <a:rPr lang="hr-HR" sz="1500" dirty="0" smtClean="0"/>
            <a:t>Ukupna alokacija: </a:t>
          </a:r>
          <a:r>
            <a:rPr lang="hr-HR" sz="1500" b="1" dirty="0" smtClean="0"/>
            <a:t>15.000.000,00 HRK</a:t>
          </a:r>
          <a:endParaRPr lang="hr-HR" sz="1500" b="1" dirty="0"/>
        </a:p>
      </dgm:t>
    </dgm:pt>
    <dgm:pt modelId="{85C40BF1-B34E-450D-A3C3-9B4202674F15}" type="parTrans" cxnId="{AF7D73BE-5005-4C54-9F9A-B6D3144512D6}">
      <dgm:prSet/>
      <dgm:spPr/>
      <dgm:t>
        <a:bodyPr/>
        <a:lstStyle/>
        <a:p>
          <a:endParaRPr lang="en-GB" sz="1500"/>
        </a:p>
      </dgm:t>
    </dgm:pt>
    <dgm:pt modelId="{39D65DE4-2AA4-45C0-87AB-5D2BC102BB20}" type="sibTrans" cxnId="{AF7D73BE-5005-4C54-9F9A-B6D3144512D6}">
      <dgm:prSet/>
      <dgm:spPr/>
      <dgm:t>
        <a:bodyPr/>
        <a:lstStyle/>
        <a:p>
          <a:endParaRPr lang="en-GB" sz="1500"/>
        </a:p>
      </dgm:t>
    </dgm:pt>
    <dgm:pt modelId="{AC300BA1-39CA-47FB-A262-596E1D084C05}">
      <dgm:prSet custT="1"/>
      <dgm:spPr/>
      <dgm:t>
        <a:bodyPr/>
        <a:lstStyle/>
        <a:p>
          <a:pPr rtl="0"/>
          <a:r>
            <a:rPr lang="hr-HR" sz="1500" dirty="0" smtClean="0"/>
            <a:t>Minimalni i maksimalni iznos po projektu: </a:t>
          </a:r>
          <a:r>
            <a:rPr lang="hr-HR" sz="1500" b="1" dirty="0" smtClean="0"/>
            <a:t>500.000,00 HRK  - 1.300.000,00 HRK</a:t>
          </a:r>
          <a:endParaRPr lang="hr-HR" sz="1500" b="1" dirty="0"/>
        </a:p>
      </dgm:t>
    </dgm:pt>
    <dgm:pt modelId="{09FAC708-88BA-40D7-A869-6BEBFFF65457}" type="parTrans" cxnId="{574AF160-9076-450A-B091-7344E88F61E1}">
      <dgm:prSet/>
      <dgm:spPr/>
      <dgm:t>
        <a:bodyPr/>
        <a:lstStyle/>
        <a:p>
          <a:endParaRPr lang="en-GB" sz="1500"/>
        </a:p>
      </dgm:t>
    </dgm:pt>
    <dgm:pt modelId="{BB8A7C2B-4E90-4207-B66E-3F2B4207BDF3}" type="sibTrans" cxnId="{574AF160-9076-450A-B091-7344E88F61E1}">
      <dgm:prSet/>
      <dgm:spPr/>
      <dgm:t>
        <a:bodyPr/>
        <a:lstStyle/>
        <a:p>
          <a:endParaRPr lang="en-GB" sz="1500"/>
        </a:p>
      </dgm:t>
    </dgm:pt>
    <dgm:pt modelId="{AB102BE3-6C51-4C4D-89B9-7E2E8957A386}">
      <dgm:prSet custT="1"/>
      <dgm:spPr/>
      <dgm:t>
        <a:bodyPr/>
        <a:lstStyle/>
        <a:p>
          <a:pPr rtl="0"/>
          <a:r>
            <a:rPr lang="hr-HR" sz="1500" dirty="0" smtClean="0"/>
            <a:t>Objava poziva: </a:t>
          </a:r>
          <a:r>
            <a:rPr lang="hr-HR" sz="1500" b="1" dirty="0" smtClean="0"/>
            <a:t>Q4 2018</a:t>
          </a:r>
          <a:r>
            <a:rPr lang="hr-HR" sz="1500" dirty="0" smtClean="0"/>
            <a:t>.</a:t>
          </a:r>
          <a:endParaRPr lang="hr-HR" sz="1500" dirty="0"/>
        </a:p>
      </dgm:t>
    </dgm:pt>
    <dgm:pt modelId="{EBB4E5E1-0022-4B6D-8A8D-B7E3DB2E341E}" type="parTrans" cxnId="{566367BC-A569-4D2E-AB5F-88A28593EF48}">
      <dgm:prSet/>
      <dgm:spPr/>
      <dgm:t>
        <a:bodyPr/>
        <a:lstStyle/>
        <a:p>
          <a:endParaRPr lang="en-GB" sz="1500"/>
        </a:p>
      </dgm:t>
    </dgm:pt>
    <dgm:pt modelId="{3F58DFE9-747A-4BCD-8A00-8EFE697B5AD8}" type="sibTrans" cxnId="{566367BC-A569-4D2E-AB5F-88A28593EF48}">
      <dgm:prSet/>
      <dgm:spPr/>
      <dgm:t>
        <a:bodyPr/>
        <a:lstStyle/>
        <a:p>
          <a:endParaRPr lang="en-GB" sz="1500"/>
        </a:p>
      </dgm:t>
    </dgm:pt>
    <dgm:pt modelId="{C0E1CC1E-5CBC-420C-9C93-9610374B739C}">
      <dgm:prSet custT="1"/>
      <dgm:spPr/>
      <dgm:t>
        <a:bodyPr/>
        <a:lstStyle/>
        <a:p>
          <a:pPr rtl="0"/>
          <a:r>
            <a:rPr lang="hr-HR" sz="1500" dirty="0" smtClean="0"/>
            <a:t>Prihvatljivi prijavitelji: ustanove za strukovno obrazovanje u turizmu i ugostiteljstvu</a:t>
          </a:r>
          <a:endParaRPr lang="hr-HR" sz="1500" dirty="0"/>
        </a:p>
      </dgm:t>
    </dgm:pt>
    <dgm:pt modelId="{A7DC5EF8-C693-4E21-BAEF-E3086A894905}" type="parTrans" cxnId="{98978FE7-A5CB-4C58-9F02-4B1C126D0319}">
      <dgm:prSet/>
      <dgm:spPr/>
      <dgm:t>
        <a:bodyPr/>
        <a:lstStyle/>
        <a:p>
          <a:endParaRPr lang="en-GB" sz="1500"/>
        </a:p>
      </dgm:t>
    </dgm:pt>
    <dgm:pt modelId="{CAECB505-B0F0-4DCF-BF37-F7445157D612}" type="sibTrans" cxnId="{98978FE7-A5CB-4C58-9F02-4B1C126D0319}">
      <dgm:prSet/>
      <dgm:spPr/>
      <dgm:t>
        <a:bodyPr/>
        <a:lstStyle/>
        <a:p>
          <a:endParaRPr lang="en-GB" sz="1500"/>
        </a:p>
      </dgm:t>
    </dgm:pt>
    <dgm:pt modelId="{4628831C-9291-4631-AB9E-270714A655D4}" type="pres">
      <dgm:prSet presAssocID="{6EA88E7D-4D56-4688-BEF4-D8D79A19D02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A7DAE90-A548-4CDC-9A8B-0E574076C030}" type="pres">
      <dgm:prSet presAssocID="{69B3FEDF-DE64-444C-9866-C7F98D141D24}" presName="circ1" presStyleLbl="vennNode1" presStyleIdx="0" presStyleCnt="5"/>
      <dgm:spPr/>
    </dgm:pt>
    <dgm:pt modelId="{A8298D9F-CE0E-47D8-A302-985945397F22}" type="pres">
      <dgm:prSet presAssocID="{69B3FEDF-DE64-444C-9866-C7F98D141D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2D274E-09BE-4E8E-9F96-E489C048CA17}" type="pres">
      <dgm:prSet presAssocID="{6EB5C55F-B62C-4045-B3CD-DE2A678923D3}" presName="circ2" presStyleLbl="vennNode1" presStyleIdx="1" presStyleCnt="5"/>
      <dgm:spPr/>
    </dgm:pt>
    <dgm:pt modelId="{92294C9E-4445-4A4E-A103-96D9BE493A89}" type="pres">
      <dgm:prSet presAssocID="{6EB5C55F-B62C-4045-B3CD-DE2A678923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27D639-1DAF-4E05-8E8A-9AB11E4FA076}" type="pres">
      <dgm:prSet presAssocID="{AC300BA1-39CA-47FB-A262-596E1D084C05}" presName="circ3" presStyleLbl="vennNode1" presStyleIdx="2" presStyleCnt="5"/>
      <dgm:spPr/>
    </dgm:pt>
    <dgm:pt modelId="{E3CA5D50-5886-44C7-B809-DA8C01B8E56A}" type="pres">
      <dgm:prSet presAssocID="{AC300BA1-39CA-47FB-A262-596E1D084C0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3C7326-2CD6-4967-88FE-EA2DEC63FF01}" type="pres">
      <dgm:prSet presAssocID="{AB102BE3-6C51-4C4D-89B9-7E2E8957A386}" presName="circ4" presStyleLbl="vennNode1" presStyleIdx="3" presStyleCnt="5"/>
      <dgm:spPr/>
    </dgm:pt>
    <dgm:pt modelId="{C5E155B1-63A3-433E-B36A-ABB3B1631339}" type="pres">
      <dgm:prSet presAssocID="{AB102BE3-6C51-4C4D-89B9-7E2E8957A38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457936-2406-4FF7-8174-26393ED3977C}" type="pres">
      <dgm:prSet presAssocID="{C0E1CC1E-5CBC-420C-9C93-9610374B739C}" presName="circ5" presStyleLbl="vennNode1" presStyleIdx="4" presStyleCnt="5"/>
      <dgm:spPr/>
    </dgm:pt>
    <dgm:pt modelId="{66E69C7A-6B67-4C3E-BCC2-2FD8324F67F9}" type="pres">
      <dgm:prSet presAssocID="{C0E1CC1E-5CBC-420C-9C93-9610374B739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F7D73BE-5005-4C54-9F9A-B6D3144512D6}" srcId="{6EA88E7D-4D56-4688-BEF4-D8D79A19D028}" destId="{6EB5C55F-B62C-4045-B3CD-DE2A678923D3}" srcOrd="1" destOrd="0" parTransId="{85C40BF1-B34E-450D-A3C3-9B4202674F15}" sibTransId="{39D65DE4-2AA4-45C0-87AB-5D2BC102BB20}"/>
    <dgm:cxn modelId="{CA24543B-4963-439A-A2CC-E0CDE2A9AA80}" type="presOf" srcId="{AB102BE3-6C51-4C4D-89B9-7E2E8957A386}" destId="{C5E155B1-63A3-433E-B36A-ABB3B1631339}" srcOrd="0" destOrd="0" presId="urn:microsoft.com/office/officeart/2005/8/layout/venn1"/>
    <dgm:cxn modelId="{702FDDD7-55AB-4DB6-AF69-EE80785817E9}" srcId="{6EA88E7D-4D56-4688-BEF4-D8D79A19D028}" destId="{69B3FEDF-DE64-444C-9866-C7F98D141D24}" srcOrd="0" destOrd="0" parTransId="{EDA3C54D-7CB3-4646-94A9-4B99BEAE80A0}" sibTransId="{8D0AA882-BCB2-486E-87FB-4334D0830C46}"/>
    <dgm:cxn modelId="{7D1C16DA-2E25-4FE7-A0B7-E43EAE3162DE}" type="presOf" srcId="{6EB5C55F-B62C-4045-B3CD-DE2A678923D3}" destId="{92294C9E-4445-4A4E-A103-96D9BE493A89}" srcOrd="0" destOrd="0" presId="urn:microsoft.com/office/officeart/2005/8/layout/venn1"/>
    <dgm:cxn modelId="{A54FFC95-97D5-42B9-8DB0-7AA5B0051F70}" type="presOf" srcId="{6EA88E7D-4D56-4688-BEF4-D8D79A19D028}" destId="{4628831C-9291-4631-AB9E-270714A655D4}" srcOrd="0" destOrd="0" presId="urn:microsoft.com/office/officeart/2005/8/layout/venn1"/>
    <dgm:cxn modelId="{E3BBF26E-EC8F-4B27-9F02-5B996A8E350F}" type="presOf" srcId="{C0E1CC1E-5CBC-420C-9C93-9610374B739C}" destId="{66E69C7A-6B67-4C3E-BCC2-2FD8324F67F9}" srcOrd="0" destOrd="0" presId="urn:microsoft.com/office/officeart/2005/8/layout/venn1"/>
    <dgm:cxn modelId="{98978FE7-A5CB-4C58-9F02-4B1C126D0319}" srcId="{6EA88E7D-4D56-4688-BEF4-D8D79A19D028}" destId="{C0E1CC1E-5CBC-420C-9C93-9610374B739C}" srcOrd="4" destOrd="0" parTransId="{A7DC5EF8-C693-4E21-BAEF-E3086A894905}" sibTransId="{CAECB505-B0F0-4DCF-BF37-F7445157D612}"/>
    <dgm:cxn modelId="{574AF160-9076-450A-B091-7344E88F61E1}" srcId="{6EA88E7D-4D56-4688-BEF4-D8D79A19D028}" destId="{AC300BA1-39CA-47FB-A262-596E1D084C05}" srcOrd="2" destOrd="0" parTransId="{09FAC708-88BA-40D7-A869-6BEBFFF65457}" sibTransId="{BB8A7C2B-4E90-4207-B66E-3F2B4207BDF3}"/>
    <dgm:cxn modelId="{BC94B53B-4CAA-478D-9095-34DAFD7D2805}" type="presOf" srcId="{69B3FEDF-DE64-444C-9866-C7F98D141D24}" destId="{A8298D9F-CE0E-47D8-A302-985945397F22}" srcOrd="0" destOrd="0" presId="urn:microsoft.com/office/officeart/2005/8/layout/venn1"/>
    <dgm:cxn modelId="{566367BC-A569-4D2E-AB5F-88A28593EF48}" srcId="{6EA88E7D-4D56-4688-BEF4-D8D79A19D028}" destId="{AB102BE3-6C51-4C4D-89B9-7E2E8957A386}" srcOrd="3" destOrd="0" parTransId="{EBB4E5E1-0022-4B6D-8A8D-B7E3DB2E341E}" sibTransId="{3F58DFE9-747A-4BCD-8A00-8EFE697B5AD8}"/>
    <dgm:cxn modelId="{7E98FBA7-AF9B-47FB-9525-9487727513C8}" type="presOf" srcId="{AC300BA1-39CA-47FB-A262-596E1D084C05}" destId="{E3CA5D50-5886-44C7-B809-DA8C01B8E56A}" srcOrd="0" destOrd="0" presId="urn:microsoft.com/office/officeart/2005/8/layout/venn1"/>
    <dgm:cxn modelId="{671BF66D-9F21-4D23-80C1-D91C65BB2AA8}" type="presParOf" srcId="{4628831C-9291-4631-AB9E-270714A655D4}" destId="{EA7DAE90-A548-4CDC-9A8B-0E574076C030}" srcOrd="0" destOrd="0" presId="urn:microsoft.com/office/officeart/2005/8/layout/venn1"/>
    <dgm:cxn modelId="{3A86E497-D04B-4F77-992F-0BBD55A27DE7}" type="presParOf" srcId="{4628831C-9291-4631-AB9E-270714A655D4}" destId="{A8298D9F-CE0E-47D8-A302-985945397F22}" srcOrd="1" destOrd="0" presId="urn:microsoft.com/office/officeart/2005/8/layout/venn1"/>
    <dgm:cxn modelId="{9E09EB18-9BB3-4BBD-8A32-2EDB659E41F7}" type="presParOf" srcId="{4628831C-9291-4631-AB9E-270714A655D4}" destId="{C62D274E-09BE-4E8E-9F96-E489C048CA17}" srcOrd="2" destOrd="0" presId="urn:microsoft.com/office/officeart/2005/8/layout/venn1"/>
    <dgm:cxn modelId="{CAE3E963-6069-48F9-ACE1-0E57D4CED1ED}" type="presParOf" srcId="{4628831C-9291-4631-AB9E-270714A655D4}" destId="{92294C9E-4445-4A4E-A103-96D9BE493A89}" srcOrd="3" destOrd="0" presId="urn:microsoft.com/office/officeart/2005/8/layout/venn1"/>
    <dgm:cxn modelId="{A727A7E4-35B7-4BFA-977C-80F36F7DCB12}" type="presParOf" srcId="{4628831C-9291-4631-AB9E-270714A655D4}" destId="{0027D639-1DAF-4E05-8E8A-9AB11E4FA076}" srcOrd="4" destOrd="0" presId="urn:microsoft.com/office/officeart/2005/8/layout/venn1"/>
    <dgm:cxn modelId="{C14374A9-61AB-4B29-86DA-E11F427AB7AB}" type="presParOf" srcId="{4628831C-9291-4631-AB9E-270714A655D4}" destId="{E3CA5D50-5886-44C7-B809-DA8C01B8E56A}" srcOrd="5" destOrd="0" presId="urn:microsoft.com/office/officeart/2005/8/layout/venn1"/>
    <dgm:cxn modelId="{F56FE383-4E5A-47D9-A747-C0A3025A10DF}" type="presParOf" srcId="{4628831C-9291-4631-AB9E-270714A655D4}" destId="{0C3C7326-2CD6-4967-88FE-EA2DEC63FF01}" srcOrd="6" destOrd="0" presId="urn:microsoft.com/office/officeart/2005/8/layout/venn1"/>
    <dgm:cxn modelId="{5D2D236B-A9AB-4227-9551-9FA88804C2A9}" type="presParOf" srcId="{4628831C-9291-4631-AB9E-270714A655D4}" destId="{C5E155B1-63A3-433E-B36A-ABB3B1631339}" srcOrd="7" destOrd="0" presId="urn:microsoft.com/office/officeart/2005/8/layout/venn1"/>
    <dgm:cxn modelId="{3E566155-085A-40E8-98D7-942B9F7D793B}" type="presParOf" srcId="{4628831C-9291-4631-AB9E-270714A655D4}" destId="{3D457936-2406-4FF7-8174-26393ED3977C}" srcOrd="8" destOrd="0" presId="urn:microsoft.com/office/officeart/2005/8/layout/venn1"/>
    <dgm:cxn modelId="{C2FEE7DB-8021-4735-BFE0-B7C75F8E6DD8}" type="presParOf" srcId="{4628831C-9291-4631-AB9E-270714A655D4}" destId="{66E69C7A-6B67-4C3E-BCC2-2FD8324F67F9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87A58C-A5AB-4450-B7C6-4AD4636B116E}" type="doc">
      <dgm:prSet loTypeId="urn:microsoft.com/office/officeart/2008/layout/VerticalCircleList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782939F4-1474-42B9-8B73-0BCFD8093E4C}">
      <dgm:prSet custT="1"/>
      <dgm:spPr/>
      <dgm:t>
        <a:bodyPr/>
        <a:lstStyle/>
        <a:p>
          <a:pPr rtl="0"/>
          <a:r>
            <a:rPr lang="hr-HR" sz="1500" dirty="0" smtClean="0"/>
            <a:t>Vrsta postupka dodjele: </a:t>
          </a:r>
          <a:r>
            <a:rPr lang="hr-HR" sz="1500" b="1" dirty="0" smtClean="0"/>
            <a:t>otvoreni trajni poziv </a:t>
          </a:r>
          <a:endParaRPr lang="hr-HR" sz="1500" b="1" dirty="0"/>
        </a:p>
      </dgm:t>
    </dgm:pt>
    <dgm:pt modelId="{D45424A7-D024-4AE3-AAE9-46E19634599A}" type="parTrans" cxnId="{6B49746F-0C49-45B0-B429-2AEE68985223}">
      <dgm:prSet/>
      <dgm:spPr/>
      <dgm:t>
        <a:bodyPr/>
        <a:lstStyle/>
        <a:p>
          <a:endParaRPr lang="en-GB" sz="1500"/>
        </a:p>
      </dgm:t>
    </dgm:pt>
    <dgm:pt modelId="{5896D510-C4D3-4FFC-8B09-55EF7D82E8AB}" type="sibTrans" cxnId="{6B49746F-0C49-45B0-B429-2AEE68985223}">
      <dgm:prSet/>
      <dgm:spPr/>
      <dgm:t>
        <a:bodyPr/>
        <a:lstStyle/>
        <a:p>
          <a:endParaRPr lang="en-GB" sz="1500"/>
        </a:p>
      </dgm:t>
    </dgm:pt>
    <dgm:pt modelId="{6F47C2D7-F2FF-412A-AAC3-30E3225B1289}">
      <dgm:prSet custT="1"/>
      <dgm:spPr/>
      <dgm:t>
        <a:bodyPr/>
        <a:lstStyle/>
        <a:p>
          <a:pPr rtl="0"/>
          <a:r>
            <a:rPr lang="hr-HR" sz="1500" dirty="0" smtClean="0"/>
            <a:t>Ukupna alokacija:</a:t>
          </a:r>
        </a:p>
        <a:p>
          <a:pPr rtl="0"/>
          <a:r>
            <a:rPr lang="hr-HR" sz="1500" b="1" dirty="0" smtClean="0"/>
            <a:t>60.000.000,00 </a:t>
          </a:r>
          <a:r>
            <a:rPr lang="hr-HR" sz="1500" b="1" dirty="0" smtClean="0"/>
            <a:t>HRK</a:t>
          </a:r>
          <a:endParaRPr lang="hr-HR" sz="1500" b="1" dirty="0"/>
        </a:p>
      </dgm:t>
    </dgm:pt>
    <dgm:pt modelId="{1EB5F711-D6BC-437F-92E8-33C23B336663}" type="parTrans" cxnId="{31ABD57A-7A68-4B5E-9272-1D5DEFEA7F77}">
      <dgm:prSet/>
      <dgm:spPr/>
      <dgm:t>
        <a:bodyPr/>
        <a:lstStyle/>
        <a:p>
          <a:endParaRPr lang="en-GB" sz="1500"/>
        </a:p>
      </dgm:t>
    </dgm:pt>
    <dgm:pt modelId="{3A3B7D18-EF13-4ACE-B8E0-359428DE09CE}" type="sibTrans" cxnId="{31ABD57A-7A68-4B5E-9272-1D5DEFEA7F77}">
      <dgm:prSet/>
      <dgm:spPr/>
      <dgm:t>
        <a:bodyPr/>
        <a:lstStyle/>
        <a:p>
          <a:endParaRPr lang="en-GB" sz="1500"/>
        </a:p>
      </dgm:t>
    </dgm:pt>
    <dgm:pt modelId="{6AFBF96F-AE8C-443E-BE91-F187F90BBA58}">
      <dgm:prSet custT="1"/>
      <dgm:spPr/>
      <dgm:t>
        <a:bodyPr/>
        <a:lstStyle/>
        <a:p>
          <a:pPr rtl="0"/>
          <a:r>
            <a:rPr lang="hr-HR" sz="1500" dirty="0" smtClean="0"/>
            <a:t>Minimalni i maksimalni iznos po projektu: </a:t>
          </a:r>
        </a:p>
        <a:p>
          <a:pPr rtl="0"/>
          <a:r>
            <a:rPr lang="hr-HR" sz="1500" b="1" dirty="0" smtClean="0"/>
            <a:t>750.000,00 HRK – 1.700.000,00 </a:t>
          </a:r>
          <a:r>
            <a:rPr lang="hr-HR" sz="1500" b="1" dirty="0" smtClean="0"/>
            <a:t>HRK</a:t>
          </a:r>
          <a:endParaRPr lang="hr-HR" sz="1500" b="1" dirty="0" smtClean="0"/>
        </a:p>
      </dgm:t>
    </dgm:pt>
    <dgm:pt modelId="{6DA90751-4787-4054-90FA-D9938AAF7A69}" type="parTrans" cxnId="{483F18F3-14BF-44FC-A627-6FFCD9823421}">
      <dgm:prSet/>
      <dgm:spPr/>
      <dgm:t>
        <a:bodyPr/>
        <a:lstStyle/>
        <a:p>
          <a:endParaRPr lang="en-GB" sz="1500"/>
        </a:p>
      </dgm:t>
    </dgm:pt>
    <dgm:pt modelId="{76053CA2-70FF-4F08-83D3-745650D7E6EE}" type="sibTrans" cxnId="{483F18F3-14BF-44FC-A627-6FFCD9823421}">
      <dgm:prSet/>
      <dgm:spPr/>
      <dgm:t>
        <a:bodyPr/>
        <a:lstStyle/>
        <a:p>
          <a:endParaRPr lang="en-GB" sz="1500"/>
        </a:p>
      </dgm:t>
    </dgm:pt>
    <dgm:pt modelId="{8D4BE059-BDDB-46F0-B530-FC51DF34BED8}">
      <dgm:prSet custT="1"/>
      <dgm:spPr/>
      <dgm:t>
        <a:bodyPr/>
        <a:lstStyle/>
        <a:p>
          <a:pPr rtl="0"/>
          <a:r>
            <a:rPr lang="hr-HR" sz="1500" dirty="0" smtClean="0"/>
            <a:t>Objava poziva: </a:t>
          </a:r>
          <a:r>
            <a:rPr lang="hr-HR" sz="1500" b="1" dirty="0" smtClean="0"/>
            <a:t>Q4 2018.</a:t>
          </a:r>
          <a:endParaRPr lang="hr-HR" sz="1500" b="1" dirty="0"/>
        </a:p>
      </dgm:t>
    </dgm:pt>
    <dgm:pt modelId="{F8F7FE6E-620E-43E1-9BB7-18DC5C76F434}" type="parTrans" cxnId="{9396251B-91AF-4B6B-B976-32C19CDC2FD6}">
      <dgm:prSet/>
      <dgm:spPr/>
      <dgm:t>
        <a:bodyPr/>
        <a:lstStyle/>
        <a:p>
          <a:endParaRPr lang="en-GB" sz="1500"/>
        </a:p>
      </dgm:t>
    </dgm:pt>
    <dgm:pt modelId="{0EC4AEF4-6606-4A44-85C4-E8A21F4B0337}" type="sibTrans" cxnId="{9396251B-91AF-4B6B-B976-32C19CDC2FD6}">
      <dgm:prSet/>
      <dgm:spPr/>
      <dgm:t>
        <a:bodyPr/>
        <a:lstStyle/>
        <a:p>
          <a:endParaRPr lang="en-GB" sz="1500"/>
        </a:p>
      </dgm:t>
    </dgm:pt>
    <dgm:pt modelId="{EF3E32AA-6BC9-4BA9-9BE9-790F39A891AF}">
      <dgm:prSet custT="1"/>
      <dgm:spPr/>
      <dgm:t>
        <a:bodyPr/>
        <a:lstStyle/>
        <a:p>
          <a:pPr rtl="0"/>
          <a:r>
            <a:rPr lang="hr-HR" sz="1500" dirty="0" smtClean="0"/>
            <a:t>Prihvatljivi prijavitelji: OCD</a:t>
          </a:r>
          <a:endParaRPr lang="hr-HR" sz="1500" dirty="0"/>
        </a:p>
      </dgm:t>
    </dgm:pt>
    <dgm:pt modelId="{3BFFE3C7-B948-4A0B-8711-73D80CE60B4C}" type="parTrans" cxnId="{90742FA8-4BD4-4396-A091-BAAF84379810}">
      <dgm:prSet/>
      <dgm:spPr/>
      <dgm:t>
        <a:bodyPr/>
        <a:lstStyle/>
        <a:p>
          <a:endParaRPr lang="en-GB" sz="1500"/>
        </a:p>
      </dgm:t>
    </dgm:pt>
    <dgm:pt modelId="{08403E50-AE9E-4DEC-8F65-0C5532EFB781}" type="sibTrans" cxnId="{90742FA8-4BD4-4396-A091-BAAF84379810}">
      <dgm:prSet/>
      <dgm:spPr/>
      <dgm:t>
        <a:bodyPr/>
        <a:lstStyle/>
        <a:p>
          <a:endParaRPr lang="en-GB" sz="1500"/>
        </a:p>
      </dgm:t>
    </dgm:pt>
    <dgm:pt modelId="{C837F99E-E0D5-4403-B423-87DBBBD57CA7}" type="pres">
      <dgm:prSet presAssocID="{2287A58C-A5AB-4450-B7C6-4AD4636B116E}" presName="Name0" presStyleCnt="0">
        <dgm:presLayoutVars>
          <dgm:dir/>
        </dgm:presLayoutVars>
      </dgm:prSet>
      <dgm:spPr/>
      <dgm:t>
        <a:bodyPr/>
        <a:lstStyle/>
        <a:p>
          <a:endParaRPr lang="en-GB"/>
        </a:p>
      </dgm:t>
    </dgm:pt>
    <dgm:pt modelId="{86E1D202-DA3C-4A41-BEE9-1A6BA09174C0}" type="pres">
      <dgm:prSet presAssocID="{782939F4-1474-42B9-8B73-0BCFD8093E4C}" presName="noChildren" presStyleCnt="0"/>
      <dgm:spPr/>
    </dgm:pt>
    <dgm:pt modelId="{889C3709-0059-444A-8955-7333243AA5A2}" type="pres">
      <dgm:prSet presAssocID="{782939F4-1474-42B9-8B73-0BCFD8093E4C}" presName="gap" presStyleCnt="0"/>
      <dgm:spPr/>
    </dgm:pt>
    <dgm:pt modelId="{92704BF3-292C-4980-8386-55E08D0F6EFC}" type="pres">
      <dgm:prSet presAssocID="{782939F4-1474-42B9-8B73-0BCFD8093E4C}" presName="medCircle2" presStyleLbl="vennNode1" presStyleIdx="0" presStyleCnt="5"/>
      <dgm:spPr/>
    </dgm:pt>
    <dgm:pt modelId="{AECFDA8F-5F8C-4D99-9F4D-C31646A88CE5}" type="pres">
      <dgm:prSet presAssocID="{782939F4-1474-42B9-8B73-0BCFD8093E4C}" presName="txLvlOnly1" presStyleLbl="revTx" presStyleIdx="0" presStyleCnt="5"/>
      <dgm:spPr/>
      <dgm:t>
        <a:bodyPr/>
        <a:lstStyle/>
        <a:p>
          <a:endParaRPr lang="en-GB"/>
        </a:p>
      </dgm:t>
    </dgm:pt>
    <dgm:pt modelId="{D032DCE1-151F-4261-8F1A-B189230A88C5}" type="pres">
      <dgm:prSet presAssocID="{6F47C2D7-F2FF-412A-AAC3-30E3225B1289}" presName="noChildren" presStyleCnt="0"/>
      <dgm:spPr/>
    </dgm:pt>
    <dgm:pt modelId="{2D1F2AB8-531F-483F-BB38-E1B82F285996}" type="pres">
      <dgm:prSet presAssocID="{6F47C2D7-F2FF-412A-AAC3-30E3225B1289}" presName="gap" presStyleCnt="0"/>
      <dgm:spPr/>
    </dgm:pt>
    <dgm:pt modelId="{23BFB9C0-EFBD-4184-88F9-ECED4CFE9EB9}" type="pres">
      <dgm:prSet presAssocID="{6F47C2D7-F2FF-412A-AAC3-30E3225B1289}" presName="medCircle2" presStyleLbl="vennNode1" presStyleIdx="1" presStyleCnt="5"/>
      <dgm:spPr/>
    </dgm:pt>
    <dgm:pt modelId="{906F38CD-ECCE-4217-B1A1-C2A2E3566FF3}" type="pres">
      <dgm:prSet presAssocID="{6F47C2D7-F2FF-412A-AAC3-30E3225B1289}" presName="txLvlOnly1" presStyleLbl="revTx" presStyleIdx="1" presStyleCnt="5" custScaleY="126320"/>
      <dgm:spPr/>
      <dgm:t>
        <a:bodyPr/>
        <a:lstStyle/>
        <a:p>
          <a:endParaRPr lang="en-GB"/>
        </a:p>
      </dgm:t>
    </dgm:pt>
    <dgm:pt modelId="{DECFC81E-2DF2-4CFC-B5B5-CCFCCB8D8CD1}" type="pres">
      <dgm:prSet presAssocID="{6AFBF96F-AE8C-443E-BE91-F187F90BBA58}" presName="noChildren" presStyleCnt="0"/>
      <dgm:spPr/>
    </dgm:pt>
    <dgm:pt modelId="{7B89BEFE-A269-46CF-87B3-6509654E4ECF}" type="pres">
      <dgm:prSet presAssocID="{6AFBF96F-AE8C-443E-BE91-F187F90BBA58}" presName="gap" presStyleCnt="0"/>
      <dgm:spPr/>
    </dgm:pt>
    <dgm:pt modelId="{91824B4C-5C59-40C6-9897-AEF2143B3649}" type="pres">
      <dgm:prSet presAssocID="{6AFBF96F-AE8C-443E-BE91-F187F90BBA58}" presName="medCircle2" presStyleLbl="vennNode1" presStyleIdx="2" presStyleCnt="5"/>
      <dgm:spPr/>
    </dgm:pt>
    <dgm:pt modelId="{20EE4B92-DDD9-4158-8BF9-C98E5468AF82}" type="pres">
      <dgm:prSet presAssocID="{6AFBF96F-AE8C-443E-BE91-F187F90BBA58}" presName="txLvlOnly1" presStyleLbl="revTx" presStyleIdx="2" presStyleCnt="5"/>
      <dgm:spPr/>
      <dgm:t>
        <a:bodyPr/>
        <a:lstStyle/>
        <a:p>
          <a:endParaRPr lang="en-GB"/>
        </a:p>
      </dgm:t>
    </dgm:pt>
    <dgm:pt modelId="{D0823E57-CB52-448E-A11B-951E2B0F3D65}" type="pres">
      <dgm:prSet presAssocID="{8D4BE059-BDDB-46F0-B530-FC51DF34BED8}" presName="noChildren" presStyleCnt="0"/>
      <dgm:spPr/>
    </dgm:pt>
    <dgm:pt modelId="{9C2C979C-1C77-4195-B8D9-532D6433CC3E}" type="pres">
      <dgm:prSet presAssocID="{8D4BE059-BDDB-46F0-B530-FC51DF34BED8}" presName="gap" presStyleCnt="0"/>
      <dgm:spPr/>
    </dgm:pt>
    <dgm:pt modelId="{5CE11840-D928-40AD-B5BF-4582622E37C0}" type="pres">
      <dgm:prSet presAssocID="{8D4BE059-BDDB-46F0-B530-FC51DF34BED8}" presName="medCircle2" presStyleLbl="vennNode1" presStyleIdx="3" presStyleCnt="5"/>
      <dgm:spPr/>
    </dgm:pt>
    <dgm:pt modelId="{5BFC7308-2113-4E8A-8CE5-D42FA5837CD8}" type="pres">
      <dgm:prSet presAssocID="{8D4BE059-BDDB-46F0-B530-FC51DF34BED8}" presName="txLvlOnly1" presStyleLbl="revTx" presStyleIdx="3" presStyleCnt="5"/>
      <dgm:spPr/>
      <dgm:t>
        <a:bodyPr/>
        <a:lstStyle/>
        <a:p>
          <a:endParaRPr lang="en-GB"/>
        </a:p>
      </dgm:t>
    </dgm:pt>
    <dgm:pt modelId="{B88B93A0-3779-45B7-B211-385BDDFBA30A}" type="pres">
      <dgm:prSet presAssocID="{EF3E32AA-6BC9-4BA9-9BE9-790F39A891AF}" presName="noChildren" presStyleCnt="0"/>
      <dgm:spPr/>
    </dgm:pt>
    <dgm:pt modelId="{E456A237-24A4-46C5-8478-CD8CD86DD38A}" type="pres">
      <dgm:prSet presAssocID="{EF3E32AA-6BC9-4BA9-9BE9-790F39A891AF}" presName="gap" presStyleCnt="0"/>
      <dgm:spPr/>
    </dgm:pt>
    <dgm:pt modelId="{3E8B91DD-F58A-4D19-A24D-048C0854928C}" type="pres">
      <dgm:prSet presAssocID="{EF3E32AA-6BC9-4BA9-9BE9-790F39A891AF}" presName="medCircle2" presStyleLbl="vennNode1" presStyleIdx="4" presStyleCnt="5"/>
      <dgm:spPr/>
    </dgm:pt>
    <dgm:pt modelId="{3E640E25-9EA5-409A-A2EA-28FD5C51D26A}" type="pres">
      <dgm:prSet presAssocID="{EF3E32AA-6BC9-4BA9-9BE9-790F39A891AF}" presName="txLvlOnly1" presStyleLbl="revTx" presStyleIdx="4" presStyleCnt="5"/>
      <dgm:spPr/>
      <dgm:t>
        <a:bodyPr/>
        <a:lstStyle/>
        <a:p>
          <a:endParaRPr lang="en-GB"/>
        </a:p>
      </dgm:t>
    </dgm:pt>
  </dgm:ptLst>
  <dgm:cxnLst>
    <dgm:cxn modelId="{6B49746F-0C49-45B0-B429-2AEE68985223}" srcId="{2287A58C-A5AB-4450-B7C6-4AD4636B116E}" destId="{782939F4-1474-42B9-8B73-0BCFD8093E4C}" srcOrd="0" destOrd="0" parTransId="{D45424A7-D024-4AE3-AAE9-46E19634599A}" sibTransId="{5896D510-C4D3-4FFC-8B09-55EF7D82E8AB}"/>
    <dgm:cxn modelId="{83121D4F-C1FD-433B-820D-C62F240F260E}" type="presOf" srcId="{6F47C2D7-F2FF-412A-AAC3-30E3225B1289}" destId="{906F38CD-ECCE-4217-B1A1-C2A2E3566FF3}" srcOrd="0" destOrd="0" presId="urn:microsoft.com/office/officeart/2008/layout/VerticalCircleList"/>
    <dgm:cxn modelId="{90F796D6-2A5F-48A9-B8CF-561BA0482A8B}" type="presOf" srcId="{782939F4-1474-42B9-8B73-0BCFD8093E4C}" destId="{AECFDA8F-5F8C-4D99-9F4D-C31646A88CE5}" srcOrd="0" destOrd="0" presId="urn:microsoft.com/office/officeart/2008/layout/VerticalCircleList"/>
    <dgm:cxn modelId="{483F18F3-14BF-44FC-A627-6FFCD9823421}" srcId="{2287A58C-A5AB-4450-B7C6-4AD4636B116E}" destId="{6AFBF96F-AE8C-443E-BE91-F187F90BBA58}" srcOrd="2" destOrd="0" parTransId="{6DA90751-4787-4054-90FA-D9938AAF7A69}" sibTransId="{76053CA2-70FF-4F08-83D3-745650D7E6EE}"/>
    <dgm:cxn modelId="{31ABD57A-7A68-4B5E-9272-1D5DEFEA7F77}" srcId="{2287A58C-A5AB-4450-B7C6-4AD4636B116E}" destId="{6F47C2D7-F2FF-412A-AAC3-30E3225B1289}" srcOrd="1" destOrd="0" parTransId="{1EB5F711-D6BC-437F-92E8-33C23B336663}" sibTransId="{3A3B7D18-EF13-4ACE-B8E0-359428DE09CE}"/>
    <dgm:cxn modelId="{B4F71C57-8BC1-4239-84EA-6B5BBF042C1F}" type="presOf" srcId="{2287A58C-A5AB-4450-B7C6-4AD4636B116E}" destId="{C837F99E-E0D5-4403-B423-87DBBBD57CA7}" srcOrd="0" destOrd="0" presId="urn:microsoft.com/office/officeart/2008/layout/VerticalCircleList"/>
    <dgm:cxn modelId="{9396251B-91AF-4B6B-B976-32C19CDC2FD6}" srcId="{2287A58C-A5AB-4450-B7C6-4AD4636B116E}" destId="{8D4BE059-BDDB-46F0-B530-FC51DF34BED8}" srcOrd="3" destOrd="0" parTransId="{F8F7FE6E-620E-43E1-9BB7-18DC5C76F434}" sibTransId="{0EC4AEF4-6606-4A44-85C4-E8A21F4B0337}"/>
    <dgm:cxn modelId="{E3FCA2E7-169B-42F7-9A7E-6D9C27127C57}" type="presOf" srcId="{6AFBF96F-AE8C-443E-BE91-F187F90BBA58}" destId="{20EE4B92-DDD9-4158-8BF9-C98E5468AF82}" srcOrd="0" destOrd="0" presId="urn:microsoft.com/office/officeart/2008/layout/VerticalCircleList"/>
    <dgm:cxn modelId="{E2789C12-D1E5-45DA-88AF-6E68BFA87857}" type="presOf" srcId="{EF3E32AA-6BC9-4BA9-9BE9-790F39A891AF}" destId="{3E640E25-9EA5-409A-A2EA-28FD5C51D26A}" srcOrd="0" destOrd="0" presId="urn:microsoft.com/office/officeart/2008/layout/VerticalCircleList"/>
    <dgm:cxn modelId="{90742FA8-4BD4-4396-A091-BAAF84379810}" srcId="{2287A58C-A5AB-4450-B7C6-4AD4636B116E}" destId="{EF3E32AA-6BC9-4BA9-9BE9-790F39A891AF}" srcOrd="4" destOrd="0" parTransId="{3BFFE3C7-B948-4A0B-8711-73D80CE60B4C}" sibTransId="{08403E50-AE9E-4DEC-8F65-0C5532EFB781}"/>
    <dgm:cxn modelId="{5340843D-7DFC-4850-B301-8455D7A2F409}" type="presOf" srcId="{8D4BE059-BDDB-46F0-B530-FC51DF34BED8}" destId="{5BFC7308-2113-4E8A-8CE5-D42FA5837CD8}" srcOrd="0" destOrd="0" presId="urn:microsoft.com/office/officeart/2008/layout/VerticalCircleList"/>
    <dgm:cxn modelId="{49BE7161-A34B-4F4E-A69A-E7BEFF890EF4}" type="presParOf" srcId="{C837F99E-E0D5-4403-B423-87DBBBD57CA7}" destId="{86E1D202-DA3C-4A41-BEE9-1A6BA09174C0}" srcOrd="0" destOrd="0" presId="urn:microsoft.com/office/officeart/2008/layout/VerticalCircleList"/>
    <dgm:cxn modelId="{5570D386-06AB-4C0E-9FDE-69C02738676F}" type="presParOf" srcId="{86E1D202-DA3C-4A41-BEE9-1A6BA09174C0}" destId="{889C3709-0059-444A-8955-7333243AA5A2}" srcOrd="0" destOrd="0" presId="urn:microsoft.com/office/officeart/2008/layout/VerticalCircleList"/>
    <dgm:cxn modelId="{42EFC960-182D-4232-B582-69F15CB3B489}" type="presParOf" srcId="{86E1D202-DA3C-4A41-BEE9-1A6BA09174C0}" destId="{92704BF3-292C-4980-8386-55E08D0F6EFC}" srcOrd="1" destOrd="0" presId="urn:microsoft.com/office/officeart/2008/layout/VerticalCircleList"/>
    <dgm:cxn modelId="{24F2A3D4-390F-413C-9DCD-CA735103B668}" type="presParOf" srcId="{86E1D202-DA3C-4A41-BEE9-1A6BA09174C0}" destId="{AECFDA8F-5F8C-4D99-9F4D-C31646A88CE5}" srcOrd="2" destOrd="0" presId="urn:microsoft.com/office/officeart/2008/layout/VerticalCircleList"/>
    <dgm:cxn modelId="{45B42F0D-627A-47BA-9376-57F32D3CF7EF}" type="presParOf" srcId="{C837F99E-E0D5-4403-B423-87DBBBD57CA7}" destId="{D032DCE1-151F-4261-8F1A-B189230A88C5}" srcOrd="1" destOrd="0" presId="urn:microsoft.com/office/officeart/2008/layout/VerticalCircleList"/>
    <dgm:cxn modelId="{6EF65FE7-6874-42DA-9D02-87475E4298DE}" type="presParOf" srcId="{D032DCE1-151F-4261-8F1A-B189230A88C5}" destId="{2D1F2AB8-531F-483F-BB38-E1B82F285996}" srcOrd="0" destOrd="0" presId="urn:microsoft.com/office/officeart/2008/layout/VerticalCircleList"/>
    <dgm:cxn modelId="{B56529D2-914D-49D7-BC92-A9591550EF11}" type="presParOf" srcId="{D032DCE1-151F-4261-8F1A-B189230A88C5}" destId="{23BFB9C0-EFBD-4184-88F9-ECED4CFE9EB9}" srcOrd="1" destOrd="0" presId="urn:microsoft.com/office/officeart/2008/layout/VerticalCircleList"/>
    <dgm:cxn modelId="{D665D643-D27C-431C-A999-9F7BE6070B59}" type="presParOf" srcId="{D032DCE1-151F-4261-8F1A-B189230A88C5}" destId="{906F38CD-ECCE-4217-B1A1-C2A2E3566FF3}" srcOrd="2" destOrd="0" presId="urn:microsoft.com/office/officeart/2008/layout/VerticalCircleList"/>
    <dgm:cxn modelId="{F0AB8F2D-11FA-468B-9967-76810C6D1C7B}" type="presParOf" srcId="{C837F99E-E0D5-4403-B423-87DBBBD57CA7}" destId="{DECFC81E-2DF2-4CFC-B5B5-CCFCCB8D8CD1}" srcOrd="2" destOrd="0" presId="urn:microsoft.com/office/officeart/2008/layout/VerticalCircleList"/>
    <dgm:cxn modelId="{2142A5CD-AA0A-4DB4-9C14-47F535766C90}" type="presParOf" srcId="{DECFC81E-2DF2-4CFC-B5B5-CCFCCB8D8CD1}" destId="{7B89BEFE-A269-46CF-87B3-6509654E4ECF}" srcOrd="0" destOrd="0" presId="urn:microsoft.com/office/officeart/2008/layout/VerticalCircleList"/>
    <dgm:cxn modelId="{11E70290-577C-41D3-9B81-CED886399A37}" type="presParOf" srcId="{DECFC81E-2DF2-4CFC-B5B5-CCFCCB8D8CD1}" destId="{91824B4C-5C59-40C6-9897-AEF2143B3649}" srcOrd="1" destOrd="0" presId="urn:microsoft.com/office/officeart/2008/layout/VerticalCircleList"/>
    <dgm:cxn modelId="{6DFE886C-4BD7-46E8-A272-1D82CA9CF8BB}" type="presParOf" srcId="{DECFC81E-2DF2-4CFC-B5B5-CCFCCB8D8CD1}" destId="{20EE4B92-DDD9-4158-8BF9-C98E5468AF82}" srcOrd="2" destOrd="0" presId="urn:microsoft.com/office/officeart/2008/layout/VerticalCircleList"/>
    <dgm:cxn modelId="{E6FF1976-132D-41BF-857D-DAEC9E94D850}" type="presParOf" srcId="{C837F99E-E0D5-4403-B423-87DBBBD57CA7}" destId="{D0823E57-CB52-448E-A11B-951E2B0F3D65}" srcOrd="3" destOrd="0" presId="urn:microsoft.com/office/officeart/2008/layout/VerticalCircleList"/>
    <dgm:cxn modelId="{AAE539A6-3B59-4BBD-A760-5D8578FB518A}" type="presParOf" srcId="{D0823E57-CB52-448E-A11B-951E2B0F3D65}" destId="{9C2C979C-1C77-4195-B8D9-532D6433CC3E}" srcOrd="0" destOrd="0" presId="urn:microsoft.com/office/officeart/2008/layout/VerticalCircleList"/>
    <dgm:cxn modelId="{1A2F915F-D656-4BBA-BAA8-A72EA2B93AE7}" type="presParOf" srcId="{D0823E57-CB52-448E-A11B-951E2B0F3D65}" destId="{5CE11840-D928-40AD-B5BF-4582622E37C0}" srcOrd="1" destOrd="0" presId="urn:microsoft.com/office/officeart/2008/layout/VerticalCircleList"/>
    <dgm:cxn modelId="{82FECEEB-81F6-46C6-A907-8A80806EA8BC}" type="presParOf" srcId="{D0823E57-CB52-448E-A11B-951E2B0F3D65}" destId="{5BFC7308-2113-4E8A-8CE5-D42FA5837CD8}" srcOrd="2" destOrd="0" presId="urn:microsoft.com/office/officeart/2008/layout/VerticalCircleList"/>
    <dgm:cxn modelId="{4BD95A82-90AC-49DC-A9AD-32A05F7D9682}" type="presParOf" srcId="{C837F99E-E0D5-4403-B423-87DBBBD57CA7}" destId="{B88B93A0-3779-45B7-B211-385BDDFBA30A}" srcOrd="4" destOrd="0" presId="urn:microsoft.com/office/officeart/2008/layout/VerticalCircleList"/>
    <dgm:cxn modelId="{9860B34C-BF66-4172-A0C9-1ABC39BC9689}" type="presParOf" srcId="{B88B93A0-3779-45B7-B211-385BDDFBA30A}" destId="{E456A237-24A4-46C5-8478-CD8CD86DD38A}" srcOrd="0" destOrd="0" presId="urn:microsoft.com/office/officeart/2008/layout/VerticalCircleList"/>
    <dgm:cxn modelId="{2239816C-F13F-4ACC-BE85-65BD3941BDF5}" type="presParOf" srcId="{B88B93A0-3779-45B7-B211-385BDDFBA30A}" destId="{3E8B91DD-F58A-4D19-A24D-048C0854928C}" srcOrd="1" destOrd="0" presId="urn:microsoft.com/office/officeart/2008/layout/VerticalCircleList"/>
    <dgm:cxn modelId="{CF6DC197-1B32-4BA1-A267-79A5B17E39A0}" type="presParOf" srcId="{B88B93A0-3779-45B7-B211-385BDDFBA30A}" destId="{3E640E25-9EA5-409A-A2EA-28FD5C51D26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7A58C-A5AB-4450-B7C6-4AD4636B116E}" type="doc">
      <dgm:prSet loTypeId="urn:microsoft.com/office/officeart/2008/layout/VerticalCircleList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en-GB"/>
        </a:p>
      </dgm:t>
    </dgm:pt>
    <dgm:pt modelId="{782939F4-1474-42B9-8B73-0BCFD8093E4C}">
      <dgm:prSet custT="1"/>
      <dgm:spPr/>
      <dgm:t>
        <a:bodyPr/>
        <a:lstStyle/>
        <a:p>
          <a:pPr rtl="0"/>
          <a:r>
            <a:rPr lang="hr-HR" sz="1500" dirty="0" smtClean="0"/>
            <a:t>Vrsta postupka dodjele: </a:t>
          </a:r>
          <a:r>
            <a:rPr lang="hr-HR" sz="1500" b="1" dirty="0" smtClean="0"/>
            <a:t>otvoreni trajni poziv </a:t>
          </a:r>
          <a:endParaRPr lang="hr-HR" sz="1500" b="1" dirty="0"/>
        </a:p>
      </dgm:t>
    </dgm:pt>
    <dgm:pt modelId="{D45424A7-D024-4AE3-AAE9-46E19634599A}" type="parTrans" cxnId="{6B49746F-0C49-45B0-B429-2AEE68985223}">
      <dgm:prSet/>
      <dgm:spPr/>
      <dgm:t>
        <a:bodyPr/>
        <a:lstStyle/>
        <a:p>
          <a:endParaRPr lang="en-GB" sz="1500"/>
        </a:p>
      </dgm:t>
    </dgm:pt>
    <dgm:pt modelId="{5896D510-C4D3-4FFC-8B09-55EF7D82E8AB}" type="sibTrans" cxnId="{6B49746F-0C49-45B0-B429-2AEE68985223}">
      <dgm:prSet/>
      <dgm:spPr/>
      <dgm:t>
        <a:bodyPr/>
        <a:lstStyle/>
        <a:p>
          <a:endParaRPr lang="en-GB" sz="1500"/>
        </a:p>
      </dgm:t>
    </dgm:pt>
    <dgm:pt modelId="{6F47C2D7-F2FF-412A-AAC3-30E3225B1289}">
      <dgm:prSet custT="1"/>
      <dgm:spPr/>
      <dgm:t>
        <a:bodyPr/>
        <a:lstStyle/>
        <a:p>
          <a:pPr rtl="0"/>
          <a:r>
            <a:rPr lang="hr-HR" sz="1500" dirty="0" smtClean="0"/>
            <a:t>Ukupna alokacija: </a:t>
          </a:r>
          <a:r>
            <a:rPr lang="hr-HR" sz="1500" b="1" dirty="0" smtClean="0"/>
            <a:t>60.000.000,00 HRK</a:t>
          </a:r>
          <a:endParaRPr lang="hr-HR" sz="1500" b="1" dirty="0"/>
        </a:p>
      </dgm:t>
    </dgm:pt>
    <dgm:pt modelId="{1EB5F711-D6BC-437F-92E8-33C23B336663}" type="parTrans" cxnId="{31ABD57A-7A68-4B5E-9272-1D5DEFEA7F77}">
      <dgm:prSet/>
      <dgm:spPr/>
      <dgm:t>
        <a:bodyPr/>
        <a:lstStyle/>
        <a:p>
          <a:endParaRPr lang="en-GB" sz="1500"/>
        </a:p>
      </dgm:t>
    </dgm:pt>
    <dgm:pt modelId="{3A3B7D18-EF13-4ACE-B8E0-359428DE09CE}" type="sibTrans" cxnId="{31ABD57A-7A68-4B5E-9272-1D5DEFEA7F77}">
      <dgm:prSet/>
      <dgm:spPr/>
      <dgm:t>
        <a:bodyPr/>
        <a:lstStyle/>
        <a:p>
          <a:endParaRPr lang="en-GB" sz="1500"/>
        </a:p>
      </dgm:t>
    </dgm:pt>
    <dgm:pt modelId="{6AFBF96F-AE8C-443E-BE91-F187F90BBA58}">
      <dgm:prSet custT="1"/>
      <dgm:spPr/>
      <dgm:t>
        <a:bodyPr/>
        <a:lstStyle/>
        <a:p>
          <a:pPr rtl="0"/>
          <a:r>
            <a:rPr lang="hr-HR" sz="1500" dirty="0" smtClean="0"/>
            <a:t>Minimalni i maksimalni iznos po projektu: </a:t>
          </a:r>
        </a:p>
        <a:p>
          <a:pPr rtl="0"/>
          <a:r>
            <a:rPr lang="hr-HR" sz="1500" b="1" dirty="0" smtClean="0"/>
            <a:t>700.000,00 HRK  - 2.000.000,00 HRK</a:t>
          </a:r>
          <a:endParaRPr lang="hr-HR" sz="1500" b="1" dirty="0"/>
        </a:p>
      </dgm:t>
    </dgm:pt>
    <dgm:pt modelId="{6DA90751-4787-4054-90FA-D9938AAF7A69}" type="parTrans" cxnId="{483F18F3-14BF-44FC-A627-6FFCD9823421}">
      <dgm:prSet/>
      <dgm:spPr/>
      <dgm:t>
        <a:bodyPr/>
        <a:lstStyle/>
        <a:p>
          <a:endParaRPr lang="en-GB" sz="1500"/>
        </a:p>
      </dgm:t>
    </dgm:pt>
    <dgm:pt modelId="{76053CA2-70FF-4F08-83D3-745650D7E6EE}" type="sibTrans" cxnId="{483F18F3-14BF-44FC-A627-6FFCD9823421}">
      <dgm:prSet/>
      <dgm:spPr/>
      <dgm:t>
        <a:bodyPr/>
        <a:lstStyle/>
        <a:p>
          <a:endParaRPr lang="en-GB" sz="1500"/>
        </a:p>
      </dgm:t>
    </dgm:pt>
    <dgm:pt modelId="{8D4BE059-BDDB-46F0-B530-FC51DF34BED8}">
      <dgm:prSet custT="1"/>
      <dgm:spPr/>
      <dgm:t>
        <a:bodyPr/>
        <a:lstStyle/>
        <a:p>
          <a:pPr rtl="0"/>
          <a:r>
            <a:rPr lang="hr-HR" sz="1500" dirty="0" smtClean="0"/>
            <a:t>Objava poziva: </a:t>
          </a:r>
          <a:r>
            <a:rPr lang="hr-HR" sz="1500" b="1" dirty="0" smtClean="0"/>
            <a:t>Q4 2018.</a:t>
          </a:r>
          <a:endParaRPr lang="hr-HR" sz="1500" b="1" dirty="0"/>
        </a:p>
      </dgm:t>
    </dgm:pt>
    <dgm:pt modelId="{F8F7FE6E-620E-43E1-9BB7-18DC5C76F434}" type="parTrans" cxnId="{9396251B-91AF-4B6B-B976-32C19CDC2FD6}">
      <dgm:prSet/>
      <dgm:spPr/>
      <dgm:t>
        <a:bodyPr/>
        <a:lstStyle/>
        <a:p>
          <a:endParaRPr lang="en-GB" sz="1500"/>
        </a:p>
      </dgm:t>
    </dgm:pt>
    <dgm:pt modelId="{0EC4AEF4-6606-4A44-85C4-E8A21F4B0337}" type="sibTrans" cxnId="{9396251B-91AF-4B6B-B976-32C19CDC2FD6}">
      <dgm:prSet/>
      <dgm:spPr/>
      <dgm:t>
        <a:bodyPr/>
        <a:lstStyle/>
        <a:p>
          <a:endParaRPr lang="en-GB" sz="1500"/>
        </a:p>
      </dgm:t>
    </dgm:pt>
    <dgm:pt modelId="{EF3E32AA-6BC9-4BA9-9BE9-790F39A891AF}">
      <dgm:prSet custT="1"/>
      <dgm:spPr/>
      <dgm:t>
        <a:bodyPr/>
        <a:lstStyle/>
        <a:p>
          <a:pPr rtl="0"/>
          <a:r>
            <a:rPr lang="hr-HR" sz="1500" dirty="0" smtClean="0"/>
            <a:t>Prihvatljivi prijavitelji: OCD</a:t>
          </a:r>
          <a:endParaRPr lang="hr-HR" sz="1500" dirty="0"/>
        </a:p>
      </dgm:t>
    </dgm:pt>
    <dgm:pt modelId="{3BFFE3C7-B948-4A0B-8711-73D80CE60B4C}" type="parTrans" cxnId="{90742FA8-4BD4-4396-A091-BAAF84379810}">
      <dgm:prSet/>
      <dgm:spPr/>
      <dgm:t>
        <a:bodyPr/>
        <a:lstStyle/>
        <a:p>
          <a:endParaRPr lang="en-GB" sz="1500"/>
        </a:p>
      </dgm:t>
    </dgm:pt>
    <dgm:pt modelId="{08403E50-AE9E-4DEC-8F65-0C5532EFB781}" type="sibTrans" cxnId="{90742FA8-4BD4-4396-A091-BAAF84379810}">
      <dgm:prSet/>
      <dgm:spPr/>
      <dgm:t>
        <a:bodyPr/>
        <a:lstStyle/>
        <a:p>
          <a:endParaRPr lang="en-GB" sz="1500"/>
        </a:p>
      </dgm:t>
    </dgm:pt>
    <dgm:pt modelId="{C837F99E-E0D5-4403-B423-87DBBBD57CA7}" type="pres">
      <dgm:prSet presAssocID="{2287A58C-A5AB-4450-B7C6-4AD4636B116E}" presName="Name0" presStyleCnt="0">
        <dgm:presLayoutVars>
          <dgm:dir/>
        </dgm:presLayoutVars>
      </dgm:prSet>
      <dgm:spPr/>
      <dgm:t>
        <a:bodyPr/>
        <a:lstStyle/>
        <a:p>
          <a:endParaRPr lang="en-GB"/>
        </a:p>
      </dgm:t>
    </dgm:pt>
    <dgm:pt modelId="{86E1D202-DA3C-4A41-BEE9-1A6BA09174C0}" type="pres">
      <dgm:prSet presAssocID="{782939F4-1474-42B9-8B73-0BCFD8093E4C}" presName="noChildren" presStyleCnt="0"/>
      <dgm:spPr/>
    </dgm:pt>
    <dgm:pt modelId="{889C3709-0059-444A-8955-7333243AA5A2}" type="pres">
      <dgm:prSet presAssocID="{782939F4-1474-42B9-8B73-0BCFD8093E4C}" presName="gap" presStyleCnt="0"/>
      <dgm:spPr/>
    </dgm:pt>
    <dgm:pt modelId="{92704BF3-292C-4980-8386-55E08D0F6EFC}" type="pres">
      <dgm:prSet presAssocID="{782939F4-1474-42B9-8B73-0BCFD8093E4C}" presName="medCircle2" presStyleLbl="vennNode1" presStyleIdx="0" presStyleCnt="5"/>
      <dgm:spPr/>
    </dgm:pt>
    <dgm:pt modelId="{AECFDA8F-5F8C-4D99-9F4D-C31646A88CE5}" type="pres">
      <dgm:prSet presAssocID="{782939F4-1474-42B9-8B73-0BCFD8093E4C}" presName="txLvlOnly1" presStyleLbl="revTx" presStyleIdx="0" presStyleCnt="5"/>
      <dgm:spPr/>
      <dgm:t>
        <a:bodyPr/>
        <a:lstStyle/>
        <a:p>
          <a:endParaRPr lang="en-GB"/>
        </a:p>
      </dgm:t>
    </dgm:pt>
    <dgm:pt modelId="{D032DCE1-151F-4261-8F1A-B189230A88C5}" type="pres">
      <dgm:prSet presAssocID="{6F47C2D7-F2FF-412A-AAC3-30E3225B1289}" presName="noChildren" presStyleCnt="0"/>
      <dgm:spPr/>
    </dgm:pt>
    <dgm:pt modelId="{2D1F2AB8-531F-483F-BB38-E1B82F285996}" type="pres">
      <dgm:prSet presAssocID="{6F47C2D7-F2FF-412A-AAC3-30E3225B1289}" presName="gap" presStyleCnt="0"/>
      <dgm:spPr/>
    </dgm:pt>
    <dgm:pt modelId="{23BFB9C0-EFBD-4184-88F9-ECED4CFE9EB9}" type="pres">
      <dgm:prSet presAssocID="{6F47C2D7-F2FF-412A-AAC3-30E3225B1289}" presName="medCircle2" presStyleLbl="vennNode1" presStyleIdx="1" presStyleCnt="5"/>
      <dgm:spPr/>
    </dgm:pt>
    <dgm:pt modelId="{906F38CD-ECCE-4217-B1A1-C2A2E3566FF3}" type="pres">
      <dgm:prSet presAssocID="{6F47C2D7-F2FF-412A-AAC3-30E3225B1289}" presName="txLvlOnly1" presStyleLbl="revTx" presStyleIdx="1" presStyleCnt="5" custScaleY="126320"/>
      <dgm:spPr/>
      <dgm:t>
        <a:bodyPr/>
        <a:lstStyle/>
        <a:p>
          <a:endParaRPr lang="en-GB"/>
        </a:p>
      </dgm:t>
    </dgm:pt>
    <dgm:pt modelId="{DECFC81E-2DF2-4CFC-B5B5-CCFCCB8D8CD1}" type="pres">
      <dgm:prSet presAssocID="{6AFBF96F-AE8C-443E-BE91-F187F90BBA58}" presName="noChildren" presStyleCnt="0"/>
      <dgm:spPr/>
    </dgm:pt>
    <dgm:pt modelId="{7B89BEFE-A269-46CF-87B3-6509654E4ECF}" type="pres">
      <dgm:prSet presAssocID="{6AFBF96F-AE8C-443E-BE91-F187F90BBA58}" presName="gap" presStyleCnt="0"/>
      <dgm:spPr/>
    </dgm:pt>
    <dgm:pt modelId="{91824B4C-5C59-40C6-9897-AEF2143B3649}" type="pres">
      <dgm:prSet presAssocID="{6AFBF96F-AE8C-443E-BE91-F187F90BBA58}" presName="medCircle2" presStyleLbl="vennNode1" presStyleIdx="2" presStyleCnt="5"/>
      <dgm:spPr/>
    </dgm:pt>
    <dgm:pt modelId="{20EE4B92-DDD9-4158-8BF9-C98E5468AF82}" type="pres">
      <dgm:prSet presAssocID="{6AFBF96F-AE8C-443E-BE91-F187F90BBA58}" presName="txLvlOnly1" presStyleLbl="revTx" presStyleIdx="2" presStyleCnt="5"/>
      <dgm:spPr/>
      <dgm:t>
        <a:bodyPr/>
        <a:lstStyle/>
        <a:p>
          <a:endParaRPr lang="en-GB"/>
        </a:p>
      </dgm:t>
    </dgm:pt>
    <dgm:pt modelId="{D0823E57-CB52-448E-A11B-951E2B0F3D65}" type="pres">
      <dgm:prSet presAssocID="{8D4BE059-BDDB-46F0-B530-FC51DF34BED8}" presName="noChildren" presStyleCnt="0"/>
      <dgm:spPr/>
    </dgm:pt>
    <dgm:pt modelId="{9C2C979C-1C77-4195-B8D9-532D6433CC3E}" type="pres">
      <dgm:prSet presAssocID="{8D4BE059-BDDB-46F0-B530-FC51DF34BED8}" presName="gap" presStyleCnt="0"/>
      <dgm:spPr/>
    </dgm:pt>
    <dgm:pt modelId="{5CE11840-D928-40AD-B5BF-4582622E37C0}" type="pres">
      <dgm:prSet presAssocID="{8D4BE059-BDDB-46F0-B530-FC51DF34BED8}" presName="medCircle2" presStyleLbl="vennNode1" presStyleIdx="3" presStyleCnt="5"/>
      <dgm:spPr/>
    </dgm:pt>
    <dgm:pt modelId="{5BFC7308-2113-4E8A-8CE5-D42FA5837CD8}" type="pres">
      <dgm:prSet presAssocID="{8D4BE059-BDDB-46F0-B530-FC51DF34BED8}" presName="txLvlOnly1" presStyleLbl="revTx" presStyleIdx="3" presStyleCnt="5"/>
      <dgm:spPr/>
      <dgm:t>
        <a:bodyPr/>
        <a:lstStyle/>
        <a:p>
          <a:endParaRPr lang="en-GB"/>
        </a:p>
      </dgm:t>
    </dgm:pt>
    <dgm:pt modelId="{B88B93A0-3779-45B7-B211-385BDDFBA30A}" type="pres">
      <dgm:prSet presAssocID="{EF3E32AA-6BC9-4BA9-9BE9-790F39A891AF}" presName="noChildren" presStyleCnt="0"/>
      <dgm:spPr/>
    </dgm:pt>
    <dgm:pt modelId="{E456A237-24A4-46C5-8478-CD8CD86DD38A}" type="pres">
      <dgm:prSet presAssocID="{EF3E32AA-6BC9-4BA9-9BE9-790F39A891AF}" presName="gap" presStyleCnt="0"/>
      <dgm:spPr/>
    </dgm:pt>
    <dgm:pt modelId="{3E8B91DD-F58A-4D19-A24D-048C0854928C}" type="pres">
      <dgm:prSet presAssocID="{EF3E32AA-6BC9-4BA9-9BE9-790F39A891AF}" presName="medCircle2" presStyleLbl="vennNode1" presStyleIdx="4" presStyleCnt="5"/>
      <dgm:spPr/>
    </dgm:pt>
    <dgm:pt modelId="{3E640E25-9EA5-409A-A2EA-28FD5C51D26A}" type="pres">
      <dgm:prSet presAssocID="{EF3E32AA-6BC9-4BA9-9BE9-790F39A891AF}" presName="txLvlOnly1" presStyleLbl="revTx" presStyleIdx="4" presStyleCnt="5"/>
      <dgm:spPr/>
      <dgm:t>
        <a:bodyPr/>
        <a:lstStyle/>
        <a:p>
          <a:endParaRPr lang="en-GB"/>
        </a:p>
      </dgm:t>
    </dgm:pt>
  </dgm:ptLst>
  <dgm:cxnLst>
    <dgm:cxn modelId="{483F18F3-14BF-44FC-A627-6FFCD9823421}" srcId="{2287A58C-A5AB-4450-B7C6-4AD4636B116E}" destId="{6AFBF96F-AE8C-443E-BE91-F187F90BBA58}" srcOrd="2" destOrd="0" parTransId="{6DA90751-4787-4054-90FA-D9938AAF7A69}" sibTransId="{76053CA2-70FF-4F08-83D3-745650D7E6EE}"/>
    <dgm:cxn modelId="{E90D0031-0907-4B48-AD56-BAFC6EC9B888}" type="presOf" srcId="{782939F4-1474-42B9-8B73-0BCFD8093E4C}" destId="{AECFDA8F-5F8C-4D99-9F4D-C31646A88CE5}" srcOrd="0" destOrd="0" presId="urn:microsoft.com/office/officeart/2008/layout/VerticalCircleList"/>
    <dgm:cxn modelId="{6B49746F-0C49-45B0-B429-2AEE68985223}" srcId="{2287A58C-A5AB-4450-B7C6-4AD4636B116E}" destId="{782939F4-1474-42B9-8B73-0BCFD8093E4C}" srcOrd="0" destOrd="0" parTransId="{D45424A7-D024-4AE3-AAE9-46E19634599A}" sibTransId="{5896D510-C4D3-4FFC-8B09-55EF7D82E8AB}"/>
    <dgm:cxn modelId="{891E2F61-A83A-4DFB-ADEE-40CDFBCC15A0}" type="presOf" srcId="{2287A58C-A5AB-4450-B7C6-4AD4636B116E}" destId="{C837F99E-E0D5-4403-B423-87DBBBD57CA7}" srcOrd="0" destOrd="0" presId="urn:microsoft.com/office/officeart/2008/layout/VerticalCircleList"/>
    <dgm:cxn modelId="{9396251B-91AF-4B6B-B976-32C19CDC2FD6}" srcId="{2287A58C-A5AB-4450-B7C6-4AD4636B116E}" destId="{8D4BE059-BDDB-46F0-B530-FC51DF34BED8}" srcOrd="3" destOrd="0" parTransId="{F8F7FE6E-620E-43E1-9BB7-18DC5C76F434}" sibTransId="{0EC4AEF4-6606-4A44-85C4-E8A21F4B0337}"/>
    <dgm:cxn modelId="{BF291D1F-5DE5-4D54-96B4-C55143CE9BE2}" type="presOf" srcId="{6AFBF96F-AE8C-443E-BE91-F187F90BBA58}" destId="{20EE4B92-DDD9-4158-8BF9-C98E5468AF82}" srcOrd="0" destOrd="0" presId="urn:microsoft.com/office/officeart/2008/layout/VerticalCircleList"/>
    <dgm:cxn modelId="{46796ABC-BA2C-4959-9084-E58AD6A26615}" type="presOf" srcId="{6F47C2D7-F2FF-412A-AAC3-30E3225B1289}" destId="{906F38CD-ECCE-4217-B1A1-C2A2E3566FF3}" srcOrd="0" destOrd="0" presId="urn:microsoft.com/office/officeart/2008/layout/VerticalCircleList"/>
    <dgm:cxn modelId="{5D697D2D-AF31-406B-BF4C-02C34F3055EF}" type="presOf" srcId="{EF3E32AA-6BC9-4BA9-9BE9-790F39A891AF}" destId="{3E640E25-9EA5-409A-A2EA-28FD5C51D26A}" srcOrd="0" destOrd="0" presId="urn:microsoft.com/office/officeart/2008/layout/VerticalCircleList"/>
    <dgm:cxn modelId="{90742FA8-4BD4-4396-A091-BAAF84379810}" srcId="{2287A58C-A5AB-4450-B7C6-4AD4636B116E}" destId="{EF3E32AA-6BC9-4BA9-9BE9-790F39A891AF}" srcOrd="4" destOrd="0" parTransId="{3BFFE3C7-B948-4A0B-8711-73D80CE60B4C}" sibTransId="{08403E50-AE9E-4DEC-8F65-0C5532EFB781}"/>
    <dgm:cxn modelId="{31ABD57A-7A68-4B5E-9272-1D5DEFEA7F77}" srcId="{2287A58C-A5AB-4450-B7C6-4AD4636B116E}" destId="{6F47C2D7-F2FF-412A-AAC3-30E3225B1289}" srcOrd="1" destOrd="0" parTransId="{1EB5F711-D6BC-437F-92E8-33C23B336663}" sibTransId="{3A3B7D18-EF13-4ACE-B8E0-359428DE09CE}"/>
    <dgm:cxn modelId="{F1E0572B-B853-4A2B-9F17-0743AA7DD19B}" type="presOf" srcId="{8D4BE059-BDDB-46F0-B530-FC51DF34BED8}" destId="{5BFC7308-2113-4E8A-8CE5-D42FA5837CD8}" srcOrd="0" destOrd="0" presId="urn:microsoft.com/office/officeart/2008/layout/VerticalCircleList"/>
    <dgm:cxn modelId="{31E3FF84-5A44-430B-AE8D-B0E2039EA586}" type="presParOf" srcId="{C837F99E-E0D5-4403-B423-87DBBBD57CA7}" destId="{86E1D202-DA3C-4A41-BEE9-1A6BA09174C0}" srcOrd="0" destOrd="0" presId="urn:microsoft.com/office/officeart/2008/layout/VerticalCircleList"/>
    <dgm:cxn modelId="{CCB744F1-331E-4D06-8E99-603C26D3EC4A}" type="presParOf" srcId="{86E1D202-DA3C-4A41-BEE9-1A6BA09174C0}" destId="{889C3709-0059-444A-8955-7333243AA5A2}" srcOrd="0" destOrd="0" presId="urn:microsoft.com/office/officeart/2008/layout/VerticalCircleList"/>
    <dgm:cxn modelId="{12605949-2D54-41F9-B9A2-F125B820F314}" type="presParOf" srcId="{86E1D202-DA3C-4A41-BEE9-1A6BA09174C0}" destId="{92704BF3-292C-4980-8386-55E08D0F6EFC}" srcOrd="1" destOrd="0" presId="urn:microsoft.com/office/officeart/2008/layout/VerticalCircleList"/>
    <dgm:cxn modelId="{9AD481F6-7087-4146-9FB1-A97639FE10EE}" type="presParOf" srcId="{86E1D202-DA3C-4A41-BEE9-1A6BA09174C0}" destId="{AECFDA8F-5F8C-4D99-9F4D-C31646A88CE5}" srcOrd="2" destOrd="0" presId="urn:microsoft.com/office/officeart/2008/layout/VerticalCircleList"/>
    <dgm:cxn modelId="{1E5CCE4A-FB88-4D71-ADF0-AC60BFEEEE92}" type="presParOf" srcId="{C837F99E-E0D5-4403-B423-87DBBBD57CA7}" destId="{D032DCE1-151F-4261-8F1A-B189230A88C5}" srcOrd="1" destOrd="0" presId="urn:microsoft.com/office/officeart/2008/layout/VerticalCircleList"/>
    <dgm:cxn modelId="{4EC30C25-1C4E-434B-BAE1-11A35FB67EE9}" type="presParOf" srcId="{D032DCE1-151F-4261-8F1A-B189230A88C5}" destId="{2D1F2AB8-531F-483F-BB38-E1B82F285996}" srcOrd="0" destOrd="0" presId="urn:microsoft.com/office/officeart/2008/layout/VerticalCircleList"/>
    <dgm:cxn modelId="{9AD058FC-1CCD-4463-8517-62CC9D384114}" type="presParOf" srcId="{D032DCE1-151F-4261-8F1A-B189230A88C5}" destId="{23BFB9C0-EFBD-4184-88F9-ECED4CFE9EB9}" srcOrd="1" destOrd="0" presId="urn:microsoft.com/office/officeart/2008/layout/VerticalCircleList"/>
    <dgm:cxn modelId="{1CB6B7FC-F213-41E1-B174-812BA6C72A59}" type="presParOf" srcId="{D032DCE1-151F-4261-8F1A-B189230A88C5}" destId="{906F38CD-ECCE-4217-B1A1-C2A2E3566FF3}" srcOrd="2" destOrd="0" presId="urn:microsoft.com/office/officeart/2008/layout/VerticalCircleList"/>
    <dgm:cxn modelId="{9345CAFD-E444-40FD-A4D3-19DFFCF33DF2}" type="presParOf" srcId="{C837F99E-E0D5-4403-B423-87DBBBD57CA7}" destId="{DECFC81E-2DF2-4CFC-B5B5-CCFCCB8D8CD1}" srcOrd="2" destOrd="0" presId="urn:microsoft.com/office/officeart/2008/layout/VerticalCircleList"/>
    <dgm:cxn modelId="{C77D0DC9-6FAA-4347-B610-B87B6CE4E36B}" type="presParOf" srcId="{DECFC81E-2DF2-4CFC-B5B5-CCFCCB8D8CD1}" destId="{7B89BEFE-A269-46CF-87B3-6509654E4ECF}" srcOrd="0" destOrd="0" presId="urn:microsoft.com/office/officeart/2008/layout/VerticalCircleList"/>
    <dgm:cxn modelId="{12C00593-5EB1-4F90-83BC-CF6861AC23D8}" type="presParOf" srcId="{DECFC81E-2DF2-4CFC-B5B5-CCFCCB8D8CD1}" destId="{91824B4C-5C59-40C6-9897-AEF2143B3649}" srcOrd="1" destOrd="0" presId="urn:microsoft.com/office/officeart/2008/layout/VerticalCircleList"/>
    <dgm:cxn modelId="{7B162F1D-8B85-4D6E-89F0-6A49B3EE6C0C}" type="presParOf" srcId="{DECFC81E-2DF2-4CFC-B5B5-CCFCCB8D8CD1}" destId="{20EE4B92-DDD9-4158-8BF9-C98E5468AF82}" srcOrd="2" destOrd="0" presId="urn:microsoft.com/office/officeart/2008/layout/VerticalCircleList"/>
    <dgm:cxn modelId="{10AF4939-3114-49CA-B78E-D4CC944D9B21}" type="presParOf" srcId="{C837F99E-E0D5-4403-B423-87DBBBD57CA7}" destId="{D0823E57-CB52-448E-A11B-951E2B0F3D65}" srcOrd="3" destOrd="0" presId="urn:microsoft.com/office/officeart/2008/layout/VerticalCircleList"/>
    <dgm:cxn modelId="{1D3FCC5C-BF73-4FB4-A5D1-FF23C0391580}" type="presParOf" srcId="{D0823E57-CB52-448E-A11B-951E2B0F3D65}" destId="{9C2C979C-1C77-4195-B8D9-532D6433CC3E}" srcOrd="0" destOrd="0" presId="urn:microsoft.com/office/officeart/2008/layout/VerticalCircleList"/>
    <dgm:cxn modelId="{2D75D4C3-F136-4B20-AB77-F4CDC88B23DF}" type="presParOf" srcId="{D0823E57-CB52-448E-A11B-951E2B0F3D65}" destId="{5CE11840-D928-40AD-B5BF-4582622E37C0}" srcOrd="1" destOrd="0" presId="urn:microsoft.com/office/officeart/2008/layout/VerticalCircleList"/>
    <dgm:cxn modelId="{8F00615B-9273-4A45-A310-E70449C857FD}" type="presParOf" srcId="{D0823E57-CB52-448E-A11B-951E2B0F3D65}" destId="{5BFC7308-2113-4E8A-8CE5-D42FA5837CD8}" srcOrd="2" destOrd="0" presId="urn:microsoft.com/office/officeart/2008/layout/VerticalCircleList"/>
    <dgm:cxn modelId="{4400C3ED-5EC8-4B7E-A66E-FEDB2F648639}" type="presParOf" srcId="{C837F99E-E0D5-4403-B423-87DBBBD57CA7}" destId="{B88B93A0-3779-45B7-B211-385BDDFBA30A}" srcOrd="4" destOrd="0" presId="urn:microsoft.com/office/officeart/2008/layout/VerticalCircleList"/>
    <dgm:cxn modelId="{3CD82A21-E101-47A5-B5A1-E5F9A60C59E1}" type="presParOf" srcId="{B88B93A0-3779-45B7-B211-385BDDFBA30A}" destId="{E456A237-24A4-46C5-8478-CD8CD86DD38A}" srcOrd="0" destOrd="0" presId="urn:microsoft.com/office/officeart/2008/layout/VerticalCircleList"/>
    <dgm:cxn modelId="{E1E2E4C5-EBD0-4EE9-8D60-FAF4319CE708}" type="presParOf" srcId="{B88B93A0-3779-45B7-B211-385BDDFBA30A}" destId="{3E8B91DD-F58A-4D19-A24D-048C0854928C}" srcOrd="1" destOrd="0" presId="urn:microsoft.com/office/officeart/2008/layout/VerticalCircleList"/>
    <dgm:cxn modelId="{77C5F381-DA2B-45B3-ABCD-06B748FA1817}" type="presParOf" srcId="{B88B93A0-3779-45B7-B211-385BDDFBA30A}" destId="{3E640E25-9EA5-409A-A2EA-28FD5C51D26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61125-E9B6-4C7E-9394-2A7C3FD61A53}">
      <dsp:nvSpPr>
        <dsp:cNvPr id="0" name=""/>
        <dsp:cNvSpPr/>
      </dsp:nvSpPr>
      <dsp:spPr>
        <a:xfrm>
          <a:off x="2192934" y="1187210"/>
          <a:ext cx="1385011" cy="138501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0C4D51C9-0C95-4D88-AFAC-17BD009D1054}">
      <dsp:nvSpPr>
        <dsp:cNvPr id="0" name=""/>
        <dsp:cNvSpPr/>
      </dsp:nvSpPr>
      <dsp:spPr>
        <a:xfrm>
          <a:off x="1838129" y="-91705"/>
          <a:ext cx="2094621" cy="143329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jedan od instrumenata europske kohezijske politike</a:t>
          </a:r>
          <a:endParaRPr lang="hr-HR" sz="1500" kern="1200" dirty="0"/>
        </a:p>
      </dsp:txBody>
      <dsp:txXfrm>
        <a:off x="1838129" y="-91705"/>
        <a:ext cx="2094621" cy="1433296"/>
      </dsp:txXfrm>
    </dsp:sp>
    <dsp:sp modelId="{6C0094AB-59B8-473F-AD39-B5DB4535EEFE}">
      <dsp:nvSpPr>
        <dsp:cNvPr id="0" name=""/>
        <dsp:cNvSpPr/>
      </dsp:nvSpPr>
      <dsp:spPr>
        <a:xfrm>
          <a:off x="2642485" y="1446788"/>
          <a:ext cx="1385011" cy="138501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71E3114-AAAF-4CA2-A236-0AB0A9A043CA}">
      <dsp:nvSpPr>
        <dsp:cNvPr id="0" name=""/>
        <dsp:cNvSpPr/>
      </dsp:nvSpPr>
      <dsp:spPr>
        <a:xfrm>
          <a:off x="4023346" y="827161"/>
          <a:ext cx="1640661" cy="10329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ulaganje u ljude – stanovništvo u središtu zanimanja ESF – a</a:t>
          </a:r>
          <a:endParaRPr lang="hr-HR" sz="1500" kern="1200" dirty="0"/>
        </a:p>
      </dsp:txBody>
      <dsp:txXfrm>
        <a:off x="4023346" y="827161"/>
        <a:ext cx="1640661" cy="1032920"/>
      </dsp:txXfrm>
    </dsp:sp>
    <dsp:sp modelId="{822DF088-E200-499B-BE22-5B2E4AB09CB8}">
      <dsp:nvSpPr>
        <dsp:cNvPr id="0" name=""/>
        <dsp:cNvSpPr/>
      </dsp:nvSpPr>
      <dsp:spPr>
        <a:xfrm>
          <a:off x="2642485" y="1965942"/>
          <a:ext cx="1385011" cy="138501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F8DE5B1A-38D3-4308-A667-52682FB05C27}">
      <dsp:nvSpPr>
        <dsp:cNvPr id="0" name=""/>
        <dsp:cNvSpPr/>
      </dsp:nvSpPr>
      <dsp:spPr>
        <a:xfrm>
          <a:off x="4189233" y="2057673"/>
          <a:ext cx="1522632" cy="22227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ulaganje u povećanje </a:t>
          </a:r>
          <a:r>
            <a:rPr lang="hr-HR" sz="1500" kern="1200" dirty="0" err="1" smtClean="0"/>
            <a:t>zapošljivosti</a:t>
          </a:r>
          <a:r>
            <a:rPr lang="hr-HR" sz="1500" kern="1200" dirty="0" smtClean="0"/>
            <a:t>, socijalne i zdravstvene usluge, obrazovanje, jačanje kapaciteta javne uprave i OCD - a</a:t>
          </a:r>
          <a:endParaRPr lang="hr-HR" sz="1500" kern="1200" dirty="0"/>
        </a:p>
      </dsp:txBody>
      <dsp:txXfrm>
        <a:off x="4189233" y="2057673"/>
        <a:ext cx="1522632" cy="2222792"/>
      </dsp:txXfrm>
    </dsp:sp>
    <dsp:sp modelId="{CE9E9B6A-77F0-466B-9258-E2AD9F76EEB0}">
      <dsp:nvSpPr>
        <dsp:cNvPr id="0" name=""/>
        <dsp:cNvSpPr/>
      </dsp:nvSpPr>
      <dsp:spPr>
        <a:xfrm>
          <a:off x="2192934" y="2225969"/>
          <a:ext cx="1385011" cy="138501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33C0E7A3-B659-48E1-BC76-C5B89335F006}">
      <dsp:nvSpPr>
        <dsp:cNvPr id="0" name=""/>
        <dsp:cNvSpPr/>
      </dsp:nvSpPr>
      <dsp:spPr>
        <a:xfrm>
          <a:off x="1688513" y="3651731"/>
          <a:ext cx="2393853" cy="10421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prioriteti ulaganja za </a:t>
          </a:r>
          <a:r>
            <a:rPr lang="hr-HR" sz="1500" b="1" kern="1200" dirty="0" smtClean="0"/>
            <a:t>sedmogodišnje razdoblje </a:t>
          </a:r>
          <a:r>
            <a:rPr lang="hr-HR" sz="1500" kern="1200" dirty="0" smtClean="0"/>
            <a:t>definirani su u </a:t>
          </a:r>
          <a:r>
            <a:rPr lang="hr-HR" sz="1500" b="1" kern="1200" dirty="0" smtClean="0"/>
            <a:t>operativnim programima</a:t>
          </a:r>
          <a:r>
            <a:rPr lang="hr-HR" sz="1500" kern="1200" dirty="0" smtClean="0"/>
            <a:t> (nacionalni ili regionalni)</a:t>
          </a:r>
          <a:endParaRPr lang="hr-HR" sz="1500" kern="1200" dirty="0"/>
        </a:p>
      </dsp:txBody>
      <dsp:txXfrm>
        <a:off x="1688513" y="3651731"/>
        <a:ext cx="2393853" cy="1042136"/>
      </dsp:txXfrm>
    </dsp:sp>
    <dsp:sp modelId="{3D13840B-804A-408C-AD35-4C6A24849E20}">
      <dsp:nvSpPr>
        <dsp:cNvPr id="0" name=""/>
        <dsp:cNvSpPr/>
      </dsp:nvSpPr>
      <dsp:spPr>
        <a:xfrm>
          <a:off x="1743382" y="1965942"/>
          <a:ext cx="1385011" cy="138501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11B6EDA0-987F-4AF6-93D5-C6DA310E81FB}">
      <dsp:nvSpPr>
        <dsp:cNvPr id="0" name=""/>
        <dsp:cNvSpPr/>
      </dsp:nvSpPr>
      <dsp:spPr>
        <a:xfrm>
          <a:off x="0" y="2591982"/>
          <a:ext cx="1640661" cy="11541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načelo</a:t>
          </a:r>
          <a:r>
            <a:rPr lang="hr-HR" sz="1500" b="1" kern="1200" dirty="0" smtClean="0"/>
            <a:t> partnerstva</a:t>
          </a:r>
          <a:endParaRPr lang="hr-HR" sz="1500" kern="1200" dirty="0"/>
        </a:p>
      </dsp:txBody>
      <dsp:txXfrm>
        <a:off x="0" y="2591982"/>
        <a:ext cx="1640661" cy="1154176"/>
      </dsp:txXfrm>
    </dsp:sp>
    <dsp:sp modelId="{0D9CD19E-B3FB-4102-B022-10249696EF62}">
      <dsp:nvSpPr>
        <dsp:cNvPr id="0" name=""/>
        <dsp:cNvSpPr/>
      </dsp:nvSpPr>
      <dsp:spPr>
        <a:xfrm>
          <a:off x="1743382" y="1446788"/>
          <a:ext cx="1385011" cy="138501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0516CF87-AC2F-40C9-BEA1-BA698C2F89C7}">
      <dsp:nvSpPr>
        <dsp:cNvPr id="0" name=""/>
        <dsp:cNvSpPr/>
      </dsp:nvSpPr>
      <dsp:spPr>
        <a:xfrm>
          <a:off x="0" y="1051583"/>
          <a:ext cx="1640661" cy="11541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stopa sufinanciranja operativnih programa od 50 % do 85 %</a:t>
          </a:r>
          <a:endParaRPr lang="hr-HR" sz="1500" kern="1200" dirty="0"/>
        </a:p>
      </dsp:txBody>
      <dsp:txXfrm>
        <a:off x="0" y="1051583"/>
        <a:ext cx="1640661" cy="1154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B0921-B327-42DC-A891-FBE301C8BBC0}">
      <dsp:nvSpPr>
        <dsp:cNvPr id="0" name=""/>
        <dsp:cNvSpPr/>
      </dsp:nvSpPr>
      <dsp:spPr>
        <a:xfrm>
          <a:off x="2114861" y="228319"/>
          <a:ext cx="3907231" cy="397243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DFC913-CA34-4877-A891-9DD18DF66AD3}">
      <dsp:nvSpPr>
        <dsp:cNvPr id="0" name=""/>
        <dsp:cNvSpPr/>
      </dsp:nvSpPr>
      <dsp:spPr>
        <a:xfrm>
          <a:off x="3504790" y="467509"/>
          <a:ext cx="3035849" cy="830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prioritetna područja/osi ulaganja: zapošljavanje, socijalno uključivanjem obrazovanje i dobro upravljanje</a:t>
          </a:r>
          <a:endParaRPr lang="hr-HR" sz="1500" kern="1200" dirty="0"/>
        </a:p>
      </dsp:txBody>
      <dsp:txXfrm>
        <a:off x="3545313" y="508032"/>
        <a:ext cx="2954803" cy="749069"/>
      </dsp:txXfrm>
    </dsp:sp>
    <dsp:sp modelId="{7B4B03CC-EAAD-4BB8-B08A-EFB8904725BF}">
      <dsp:nvSpPr>
        <dsp:cNvPr id="0" name=""/>
        <dsp:cNvSpPr/>
      </dsp:nvSpPr>
      <dsp:spPr>
        <a:xfrm>
          <a:off x="3504790" y="1401389"/>
          <a:ext cx="3035849" cy="830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ukupna alokacija: </a:t>
          </a:r>
          <a:r>
            <a:rPr lang="hr-HR" sz="1500" b="1" kern="1200" dirty="0" smtClean="0"/>
            <a:t>1,85 mlrd. EUR</a:t>
          </a:r>
          <a:endParaRPr lang="hr-HR" sz="1500" b="1" kern="1200" dirty="0"/>
        </a:p>
      </dsp:txBody>
      <dsp:txXfrm>
        <a:off x="3545313" y="1441912"/>
        <a:ext cx="2954803" cy="749069"/>
      </dsp:txXfrm>
    </dsp:sp>
    <dsp:sp modelId="{B47E98EB-C035-4DCA-BC18-C987BB4D765A}">
      <dsp:nvSpPr>
        <dsp:cNvPr id="0" name=""/>
        <dsp:cNvSpPr/>
      </dsp:nvSpPr>
      <dsp:spPr>
        <a:xfrm>
          <a:off x="3504790" y="2335269"/>
          <a:ext cx="3035849" cy="830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stopa sufinanciranja iz ESF - a: </a:t>
          </a:r>
          <a:r>
            <a:rPr lang="hr-HR" sz="1500" b="1" kern="1200" dirty="0" smtClean="0"/>
            <a:t>85 %</a:t>
          </a:r>
          <a:endParaRPr lang="hr-HR" sz="1500" b="1" kern="1200" dirty="0"/>
        </a:p>
      </dsp:txBody>
      <dsp:txXfrm>
        <a:off x="3545313" y="2375792"/>
        <a:ext cx="2954803" cy="749069"/>
      </dsp:txXfrm>
    </dsp:sp>
    <dsp:sp modelId="{D1695D95-9F4F-46E4-BDD9-04E16D1E2631}">
      <dsp:nvSpPr>
        <dsp:cNvPr id="0" name=""/>
        <dsp:cNvSpPr/>
      </dsp:nvSpPr>
      <dsp:spPr>
        <a:xfrm>
          <a:off x="3504790" y="3269148"/>
          <a:ext cx="3035849" cy="8301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intenzitet potpore dodijeljene korisniku: </a:t>
          </a:r>
          <a:r>
            <a:rPr lang="hr-HR" sz="1500" b="1" kern="1200" dirty="0" smtClean="0"/>
            <a:t>100 %</a:t>
          </a:r>
          <a:r>
            <a:rPr lang="hr-HR" sz="1500" kern="1200" dirty="0" smtClean="0"/>
            <a:t> (85 % </a:t>
          </a:r>
          <a:r>
            <a:rPr lang="hr-HR" sz="1500" kern="1200" dirty="0" err="1" smtClean="0"/>
            <a:t>iz</a:t>
          </a:r>
          <a:r>
            <a:rPr lang="hr-HR" sz="1500" kern="1200" dirty="0" smtClean="0"/>
            <a:t> ESF - a i 15 % iz državnog proračuna)</a:t>
          </a:r>
          <a:endParaRPr lang="hr-HR" sz="1500" kern="1200" dirty="0"/>
        </a:p>
      </dsp:txBody>
      <dsp:txXfrm>
        <a:off x="3545313" y="3309671"/>
        <a:ext cx="2954803" cy="7490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1C0C8-99F1-46CF-8681-864BE8844D45}">
      <dsp:nvSpPr>
        <dsp:cNvPr id="0" name=""/>
        <dsp:cNvSpPr/>
      </dsp:nvSpPr>
      <dsp:spPr>
        <a:xfrm>
          <a:off x="1659883" y="147"/>
          <a:ext cx="854006" cy="854006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863AD006-1B04-42D3-B4E9-02890690C3D7}">
      <dsp:nvSpPr>
        <dsp:cNvPr id="0" name=""/>
        <dsp:cNvSpPr/>
      </dsp:nvSpPr>
      <dsp:spPr>
        <a:xfrm>
          <a:off x="2086886" y="147"/>
          <a:ext cx="4556435" cy="854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Razvoj usluge osobne asistencije za osobe s invaliditetom – faza II (alokacija: 155.000.000,00 HRK)</a:t>
          </a:r>
          <a:endParaRPr lang="hr-HR" sz="1500" kern="1200" dirty="0"/>
        </a:p>
      </dsp:txBody>
      <dsp:txXfrm>
        <a:off x="2086886" y="147"/>
        <a:ext cx="4556435" cy="854006"/>
      </dsp:txXfrm>
    </dsp:sp>
    <dsp:sp modelId="{1C3F8FFA-1A08-4FB5-96C4-8C604EE8ACD5}">
      <dsp:nvSpPr>
        <dsp:cNvPr id="0" name=""/>
        <dsp:cNvSpPr/>
      </dsp:nvSpPr>
      <dsp:spPr>
        <a:xfrm>
          <a:off x="1659883" y="854153"/>
          <a:ext cx="854006" cy="854006"/>
        </a:xfrm>
        <a:prstGeom prst="ellipse">
          <a:avLst/>
        </a:prstGeom>
        <a:solidFill>
          <a:schemeClr val="accent1">
            <a:shade val="80000"/>
            <a:alpha val="50000"/>
            <a:hueOff val="187529"/>
            <a:satOff val="-3532"/>
            <a:lumOff val="1739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0A564889-E07E-4398-B844-71D43101DAFE}">
      <dsp:nvSpPr>
        <dsp:cNvPr id="0" name=""/>
        <dsp:cNvSpPr/>
      </dsp:nvSpPr>
      <dsp:spPr>
        <a:xfrm>
          <a:off x="2086886" y="854153"/>
          <a:ext cx="4556435" cy="854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Promocija zdravlja i prevencija bolesti – faza I 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(alokacija: 27.000.000,00 HRK)</a:t>
          </a:r>
          <a:endParaRPr lang="hr-HR" sz="1500" kern="1200" dirty="0"/>
        </a:p>
      </dsp:txBody>
      <dsp:txXfrm>
        <a:off x="2086886" y="854153"/>
        <a:ext cx="4556435" cy="854006"/>
      </dsp:txXfrm>
    </dsp:sp>
    <dsp:sp modelId="{4ED963E0-AA95-491C-AB93-91B4E3B3C332}">
      <dsp:nvSpPr>
        <dsp:cNvPr id="0" name=""/>
        <dsp:cNvSpPr/>
      </dsp:nvSpPr>
      <dsp:spPr>
        <a:xfrm>
          <a:off x="1659883" y="1708160"/>
          <a:ext cx="854006" cy="854006"/>
        </a:xfrm>
        <a:prstGeom prst="ellipse">
          <a:avLst/>
        </a:prstGeom>
        <a:solidFill>
          <a:schemeClr val="accent1">
            <a:shade val="80000"/>
            <a:alpha val="50000"/>
            <a:hueOff val="375058"/>
            <a:satOff val="-7064"/>
            <a:lumOff val="3478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A41F5CD-F7CE-42A8-A280-ADB57A160CDD}">
      <dsp:nvSpPr>
        <dsp:cNvPr id="0" name=""/>
        <dsp:cNvSpPr/>
      </dsp:nvSpPr>
      <dsp:spPr>
        <a:xfrm>
          <a:off x="2086886" y="1708160"/>
          <a:ext cx="4556435" cy="854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Razvoj i širenje mreže izvaninstitucionalnih usluga za hrvatske branitelje i stradalnike Domovinskog rata (alokacija: 40.500.000,00 HRK)</a:t>
          </a:r>
          <a:endParaRPr lang="hr-HR" sz="1500" kern="1200" dirty="0"/>
        </a:p>
      </dsp:txBody>
      <dsp:txXfrm>
        <a:off x="2086886" y="1708160"/>
        <a:ext cx="4556435" cy="854006"/>
      </dsp:txXfrm>
    </dsp:sp>
    <dsp:sp modelId="{A4C59055-5617-4C09-B785-1377EA2ED759}">
      <dsp:nvSpPr>
        <dsp:cNvPr id="0" name=""/>
        <dsp:cNvSpPr/>
      </dsp:nvSpPr>
      <dsp:spPr>
        <a:xfrm>
          <a:off x="1645872" y="2562166"/>
          <a:ext cx="854006" cy="854006"/>
        </a:xfrm>
        <a:prstGeom prst="ellipse">
          <a:avLst/>
        </a:prstGeom>
        <a:solidFill>
          <a:schemeClr val="accent1">
            <a:shade val="80000"/>
            <a:alpha val="50000"/>
            <a:hueOff val="187529"/>
            <a:satOff val="-3532"/>
            <a:lumOff val="1739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C213A224-4747-49FE-ACB4-2062F9D52B1E}">
      <dsp:nvSpPr>
        <dsp:cNvPr id="0" name=""/>
        <dsp:cNvSpPr/>
      </dsp:nvSpPr>
      <dsp:spPr>
        <a:xfrm>
          <a:off x="2044853" y="2562166"/>
          <a:ext cx="4612479" cy="854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Tematske mreže za društveno-ekonomski razvoj te promicanje socijalnog dijaloga u kontekstu unapređivanja uvjeta rada 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(alokacija: 80.000.000,00 HRK)</a:t>
          </a:r>
          <a:endParaRPr lang="hr-HR" sz="1500" kern="1200" dirty="0"/>
        </a:p>
      </dsp:txBody>
      <dsp:txXfrm>
        <a:off x="2044853" y="2562166"/>
        <a:ext cx="4612479" cy="8540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DC289-B89D-49B8-8FD4-C013E8D1465D}">
      <dsp:nvSpPr>
        <dsp:cNvPr id="0" name=""/>
        <dsp:cNvSpPr/>
      </dsp:nvSpPr>
      <dsp:spPr>
        <a:xfrm>
          <a:off x="150686" y="0"/>
          <a:ext cx="6932547" cy="4332842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69DF6F5-956B-4EB0-BFB9-18B61BC0DA5B}">
      <dsp:nvSpPr>
        <dsp:cNvPr id="0" name=""/>
        <dsp:cNvSpPr/>
      </dsp:nvSpPr>
      <dsp:spPr>
        <a:xfrm>
          <a:off x="833542" y="3221901"/>
          <a:ext cx="159448" cy="159448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67561-BE00-4BD5-900A-283408D861AF}">
      <dsp:nvSpPr>
        <dsp:cNvPr id="0" name=""/>
        <dsp:cNvSpPr/>
      </dsp:nvSpPr>
      <dsp:spPr>
        <a:xfrm>
          <a:off x="800817" y="3301625"/>
          <a:ext cx="1133061" cy="1031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489" tIns="0" rIns="0" bIns="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0" kern="1200" dirty="0" smtClean="0"/>
            <a:t>Vrsta postupka dodjele: </a:t>
          </a:r>
          <a:r>
            <a:rPr lang="hr-HR" sz="1500" b="1" kern="1200" dirty="0" smtClean="0"/>
            <a:t>otvoreni privremeni poziv</a:t>
          </a:r>
          <a:endParaRPr lang="hr-HR" sz="1500" b="1" kern="1200" dirty="0"/>
        </a:p>
      </dsp:txBody>
      <dsp:txXfrm>
        <a:off x="800817" y="3301625"/>
        <a:ext cx="1133061" cy="1031216"/>
      </dsp:txXfrm>
    </dsp:sp>
    <dsp:sp modelId="{11322631-0971-4E1A-8D2A-5A03D055AA8A}">
      <dsp:nvSpPr>
        <dsp:cNvPr id="0" name=""/>
        <dsp:cNvSpPr/>
      </dsp:nvSpPr>
      <dsp:spPr>
        <a:xfrm>
          <a:off x="1696644" y="2392595"/>
          <a:ext cx="249571" cy="249571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BD52F8-824B-4579-B275-6B863791336E}">
      <dsp:nvSpPr>
        <dsp:cNvPr id="0" name=""/>
        <dsp:cNvSpPr/>
      </dsp:nvSpPr>
      <dsp:spPr>
        <a:xfrm>
          <a:off x="1821430" y="2517381"/>
          <a:ext cx="1150802" cy="1815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243" tIns="0" rIns="0" bIns="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Ukupna alokacija: </a:t>
          </a:r>
          <a:r>
            <a:rPr lang="hr-HR" sz="1500" b="1" kern="1200" dirty="0" smtClean="0"/>
            <a:t>45.000.000,00 HRK </a:t>
          </a:r>
          <a:r>
            <a:rPr lang="hr-HR" sz="1500" kern="1200" dirty="0" smtClean="0"/>
            <a:t>i </a:t>
          </a:r>
          <a:r>
            <a:rPr lang="hr-HR" sz="1500" b="1" kern="1200" dirty="0" smtClean="0"/>
            <a:t>25.000.000,00 HRK</a:t>
          </a:r>
          <a:endParaRPr lang="hr-HR" sz="1500" b="1" kern="1200" dirty="0"/>
        </a:p>
      </dsp:txBody>
      <dsp:txXfrm>
        <a:off x="1821430" y="2517381"/>
        <a:ext cx="1150802" cy="1815460"/>
      </dsp:txXfrm>
    </dsp:sp>
    <dsp:sp modelId="{F5689DB2-8695-4C33-8D20-7BB8F3DD2C89}">
      <dsp:nvSpPr>
        <dsp:cNvPr id="0" name=""/>
        <dsp:cNvSpPr/>
      </dsp:nvSpPr>
      <dsp:spPr>
        <a:xfrm>
          <a:off x="2805851" y="1731403"/>
          <a:ext cx="332762" cy="332762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E8E631-2D69-4662-961F-0D02DE205205}">
      <dsp:nvSpPr>
        <dsp:cNvPr id="0" name=""/>
        <dsp:cNvSpPr/>
      </dsp:nvSpPr>
      <dsp:spPr>
        <a:xfrm>
          <a:off x="2972233" y="1897784"/>
          <a:ext cx="1337981" cy="2435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324" tIns="0" rIns="0" bIns="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Minimalni i maksimalni iznos po projektu: </a:t>
          </a:r>
          <a:r>
            <a:rPr lang="hr-HR" sz="1500" b="1" kern="1200" dirty="0" smtClean="0"/>
            <a:t>100.000,00 HRK – 1.000.000,00 HRK</a:t>
          </a:r>
          <a:endParaRPr lang="hr-HR" sz="1500" b="1" kern="1200" dirty="0"/>
        </a:p>
      </dsp:txBody>
      <dsp:txXfrm>
        <a:off x="2972233" y="1897784"/>
        <a:ext cx="1337981" cy="2435057"/>
      </dsp:txXfrm>
    </dsp:sp>
    <dsp:sp modelId="{23B0D89A-AD10-4E02-B031-298831734818}">
      <dsp:nvSpPr>
        <dsp:cNvPr id="0" name=""/>
        <dsp:cNvSpPr/>
      </dsp:nvSpPr>
      <dsp:spPr>
        <a:xfrm>
          <a:off x="4095305" y="1214928"/>
          <a:ext cx="429817" cy="429817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918B83-4A3F-4E01-B34B-4065CAFE87DB}">
      <dsp:nvSpPr>
        <dsp:cNvPr id="0" name=""/>
        <dsp:cNvSpPr/>
      </dsp:nvSpPr>
      <dsp:spPr>
        <a:xfrm>
          <a:off x="4310214" y="1429837"/>
          <a:ext cx="1386509" cy="2903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752" tIns="0" rIns="0" bIns="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Objave poziva: </a:t>
          </a:r>
          <a:r>
            <a:rPr lang="hr-HR" sz="1500" b="1" kern="1200" dirty="0" smtClean="0"/>
            <a:t>Q4 2018.</a:t>
          </a:r>
          <a:endParaRPr lang="hr-HR" sz="1500" b="1" kern="1200" dirty="0"/>
        </a:p>
      </dsp:txBody>
      <dsp:txXfrm>
        <a:off x="4310214" y="1429837"/>
        <a:ext cx="1386509" cy="2903004"/>
      </dsp:txXfrm>
    </dsp:sp>
    <dsp:sp modelId="{E5F91D04-4381-41AA-B23D-51F7736562C1}">
      <dsp:nvSpPr>
        <dsp:cNvPr id="0" name=""/>
        <dsp:cNvSpPr/>
      </dsp:nvSpPr>
      <dsp:spPr>
        <a:xfrm>
          <a:off x="5422888" y="870034"/>
          <a:ext cx="547671" cy="547671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D9E890-F763-4435-91B8-308DC3E6250E}">
      <dsp:nvSpPr>
        <dsp:cNvPr id="0" name=""/>
        <dsp:cNvSpPr/>
      </dsp:nvSpPr>
      <dsp:spPr>
        <a:xfrm>
          <a:off x="5696724" y="1143870"/>
          <a:ext cx="1386509" cy="3188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200" tIns="0" rIns="0" bIns="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Prihvatljivi prijavitelji: OCD u području kulture, ustanove u kulturi i JL/P(R)S</a:t>
          </a:r>
          <a:endParaRPr lang="hr-HR" sz="1500" kern="1200" dirty="0"/>
        </a:p>
      </dsp:txBody>
      <dsp:txXfrm>
        <a:off x="5696724" y="1143870"/>
        <a:ext cx="1386509" cy="31889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20D6D-167F-4BD8-BA60-FAE46834A90D}">
      <dsp:nvSpPr>
        <dsp:cNvPr id="0" name=""/>
        <dsp:cNvSpPr/>
      </dsp:nvSpPr>
      <dsp:spPr>
        <a:xfrm>
          <a:off x="325664" y="378"/>
          <a:ext cx="872431" cy="872431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05F99FDA-F19B-485D-ADB0-70B1849D7026}">
      <dsp:nvSpPr>
        <dsp:cNvPr id="0" name=""/>
        <dsp:cNvSpPr/>
      </dsp:nvSpPr>
      <dsp:spPr>
        <a:xfrm>
          <a:off x="761880" y="378"/>
          <a:ext cx="4654740" cy="87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Vrsta postupka dodjele: </a:t>
          </a:r>
          <a:r>
            <a:rPr lang="hr-HR" sz="1500" b="1" kern="1200" dirty="0" smtClean="0"/>
            <a:t>otvoreni trajni poziv</a:t>
          </a:r>
          <a:endParaRPr lang="hr-HR" sz="1500" b="1" kern="1200" dirty="0"/>
        </a:p>
      </dsp:txBody>
      <dsp:txXfrm>
        <a:off x="761880" y="378"/>
        <a:ext cx="4654740" cy="872431"/>
      </dsp:txXfrm>
    </dsp:sp>
    <dsp:sp modelId="{B2A293F3-1F3F-454F-BD78-FE489C20708D}">
      <dsp:nvSpPr>
        <dsp:cNvPr id="0" name=""/>
        <dsp:cNvSpPr/>
      </dsp:nvSpPr>
      <dsp:spPr>
        <a:xfrm>
          <a:off x="325664" y="872809"/>
          <a:ext cx="872431" cy="872431"/>
        </a:xfrm>
        <a:prstGeom prst="ellipse">
          <a:avLst/>
        </a:prstGeom>
        <a:solidFill>
          <a:schemeClr val="accent4">
            <a:shade val="80000"/>
            <a:alpha val="50000"/>
            <a:hueOff val="-44139"/>
            <a:satOff val="-1091"/>
            <a:lumOff val="624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655E698-1B5C-4329-9FB8-7395634C8ABE}">
      <dsp:nvSpPr>
        <dsp:cNvPr id="0" name=""/>
        <dsp:cNvSpPr/>
      </dsp:nvSpPr>
      <dsp:spPr>
        <a:xfrm>
          <a:off x="761880" y="872809"/>
          <a:ext cx="4654740" cy="87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Ukupna alokacija: </a:t>
          </a:r>
          <a:r>
            <a:rPr lang="hr-HR" sz="1500" b="1" kern="1200" dirty="0" smtClean="0"/>
            <a:t>86.010.000,00 HRK </a:t>
          </a:r>
          <a:r>
            <a:rPr lang="hr-HR" sz="1500" kern="1200" dirty="0" smtClean="0"/>
            <a:t>(podijeljena u dvije Skupine)</a:t>
          </a:r>
          <a:endParaRPr lang="hr-HR" sz="1500" kern="1200" dirty="0"/>
        </a:p>
      </dsp:txBody>
      <dsp:txXfrm>
        <a:off x="761880" y="872809"/>
        <a:ext cx="4654740" cy="872431"/>
      </dsp:txXfrm>
    </dsp:sp>
    <dsp:sp modelId="{1846670D-7947-446A-B7CD-DF69A0F0D16F}">
      <dsp:nvSpPr>
        <dsp:cNvPr id="0" name=""/>
        <dsp:cNvSpPr/>
      </dsp:nvSpPr>
      <dsp:spPr>
        <a:xfrm>
          <a:off x="325664" y="1745240"/>
          <a:ext cx="872431" cy="872431"/>
        </a:xfrm>
        <a:prstGeom prst="ellipse">
          <a:avLst/>
        </a:prstGeom>
        <a:solidFill>
          <a:schemeClr val="accent4">
            <a:shade val="80000"/>
            <a:alpha val="50000"/>
            <a:hueOff val="-88279"/>
            <a:satOff val="-2183"/>
            <a:lumOff val="1249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82D9AEB0-0751-4315-B09C-22B805EFC788}">
      <dsp:nvSpPr>
        <dsp:cNvPr id="0" name=""/>
        <dsp:cNvSpPr/>
      </dsp:nvSpPr>
      <dsp:spPr>
        <a:xfrm>
          <a:off x="761880" y="1745240"/>
          <a:ext cx="4654740" cy="87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Minimalni i maksimalni iznos po projektu: Skupina 1: </a:t>
          </a:r>
          <a:r>
            <a:rPr lang="hr-HR" sz="1500" b="1" kern="1200" dirty="0" smtClean="0"/>
            <a:t>500.000,00 HRK – 2.000.000,00 HRK </a:t>
          </a:r>
          <a:r>
            <a:rPr lang="hr-HR" sz="1500" kern="1200" dirty="0" smtClean="0"/>
            <a:t>i Skupina 2: </a:t>
          </a:r>
          <a:r>
            <a:rPr lang="hr-HR" sz="1500" b="1" kern="1200" dirty="0" smtClean="0"/>
            <a:t>400.000,00 HRK – 1.200.000,00 HRK</a:t>
          </a:r>
          <a:endParaRPr lang="hr-HR" sz="1500" kern="1200" dirty="0"/>
        </a:p>
      </dsp:txBody>
      <dsp:txXfrm>
        <a:off x="761880" y="1745240"/>
        <a:ext cx="4654740" cy="872431"/>
      </dsp:txXfrm>
    </dsp:sp>
    <dsp:sp modelId="{7DB47499-842D-45E9-81CF-C19DBFA6681F}">
      <dsp:nvSpPr>
        <dsp:cNvPr id="0" name=""/>
        <dsp:cNvSpPr/>
      </dsp:nvSpPr>
      <dsp:spPr>
        <a:xfrm>
          <a:off x="325664" y="2617672"/>
          <a:ext cx="872431" cy="872431"/>
        </a:xfrm>
        <a:prstGeom prst="ellipse">
          <a:avLst/>
        </a:prstGeom>
        <a:solidFill>
          <a:schemeClr val="accent4">
            <a:shade val="80000"/>
            <a:alpha val="50000"/>
            <a:hueOff val="-132418"/>
            <a:satOff val="-3274"/>
            <a:lumOff val="1874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F8B52E90-D2E5-4F3E-B654-87D8DEB67857}">
      <dsp:nvSpPr>
        <dsp:cNvPr id="0" name=""/>
        <dsp:cNvSpPr/>
      </dsp:nvSpPr>
      <dsp:spPr>
        <a:xfrm>
          <a:off x="761880" y="2617672"/>
          <a:ext cx="4654740" cy="87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Objava poziva : </a:t>
          </a:r>
          <a:r>
            <a:rPr lang="hr-HR" sz="1500" b="1" kern="1200" dirty="0" smtClean="0"/>
            <a:t>rujan 2018.</a:t>
          </a:r>
          <a:endParaRPr lang="hr-HR" sz="1500" b="1" kern="1200" dirty="0"/>
        </a:p>
      </dsp:txBody>
      <dsp:txXfrm>
        <a:off x="761880" y="2617672"/>
        <a:ext cx="4654740" cy="872431"/>
      </dsp:txXfrm>
    </dsp:sp>
    <dsp:sp modelId="{0F79B440-F2AE-4DC0-B118-D57FA2D78D61}">
      <dsp:nvSpPr>
        <dsp:cNvPr id="0" name=""/>
        <dsp:cNvSpPr/>
      </dsp:nvSpPr>
      <dsp:spPr>
        <a:xfrm>
          <a:off x="325664" y="3641230"/>
          <a:ext cx="872431" cy="872431"/>
        </a:xfrm>
        <a:prstGeom prst="ellipse">
          <a:avLst/>
        </a:prstGeom>
        <a:solidFill>
          <a:schemeClr val="accent4">
            <a:shade val="80000"/>
            <a:alpha val="50000"/>
            <a:hueOff val="-176558"/>
            <a:satOff val="-4365"/>
            <a:lumOff val="2498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2FD192EB-784D-4C2E-8878-5B17224FB3E2}">
      <dsp:nvSpPr>
        <dsp:cNvPr id="0" name=""/>
        <dsp:cNvSpPr/>
      </dsp:nvSpPr>
      <dsp:spPr>
        <a:xfrm>
          <a:off x="761880" y="3490103"/>
          <a:ext cx="4654740" cy="1174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Prihvatljivi prijavitelji: Skupina 1: </a:t>
          </a:r>
          <a:r>
            <a:rPr lang="hr-HR" sz="1500" b="1" kern="1200" dirty="0" smtClean="0"/>
            <a:t>postojeća društvena poduzeća</a:t>
          </a:r>
          <a:r>
            <a:rPr lang="hr-HR" sz="1500" kern="1200" dirty="0" smtClean="0"/>
            <a:t> i Skupina 2: </a:t>
          </a:r>
          <a:r>
            <a:rPr lang="hr-HR" sz="1500" b="1" kern="1200" dirty="0" smtClean="0"/>
            <a:t>pravni subjekti koji žele poslovanje transferirati na društveno poduzetništvo ili započeti poslovanje prema načelima društvenog poduzetništva</a:t>
          </a:r>
          <a:endParaRPr lang="hr-HR" sz="1500" b="1" kern="1200" dirty="0"/>
        </a:p>
      </dsp:txBody>
      <dsp:txXfrm>
        <a:off x="761880" y="3490103"/>
        <a:ext cx="4654740" cy="11746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D5700-03A5-4085-A44A-7B341F859958}">
      <dsp:nvSpPr>
        <dsp:cNvPr id="0" name=""/>
        <dsp:cNvSpPr/>
      </dsp:nvSpPr>
      <dsp:spPr>
        <a:xfrm>
          <a:off x="325820" y="1228"/>
          <a:ext cx="772091" cy="772091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1F00376F-2DBC-4D56-8E40-5385DBEBB433}">
      <dsp:nvSpPr>
        <dsp:cNvPr id="0" name=""/>
        <dsp:cNvSpPr/>
      </dsp:nvSpPr>
      <dsp:spPr>
        <a:xfrm>
          <a:off x="711866" y="1228"/>
          <a:ext cx="4119390" cy="772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Vrsta postupka dodjele: </a:t>
          </a:r>
          <a:r>
            <a:rPr lang="hr-HR" sz="1500" b="1" kern="1200" dirty="0" smtClean="0"/>
            <a:t>otvoreni privremeni poziv</a:t>
          </a:r>
          <a:endParaRPr lang="hr-HR" sz="1500" b="1" kern="1200" dirty="0"/>
        </a:p>
      </dsp:txBody>
      <dsp:txXfrm>
        <a:off x="711866" y="1228"/>
        <a:ext cx="4119390" cy="772091"/>
      </dsp:txXfrm>
    </dsp:sp>
    <dsp:sp modelId="{6D65BA8C-7462-41C9-B902-E112B7076A84}">
      <dsp:nvSpPr>
        <dsp:cNvPr id="0" name=""/>
        <dsp:cNvSpPr/>
      </dsp:nvSpPr>
      <dsp:spPr>
        <a:xfrm>
          <a:off x="325820" y="773320"/>
          <a:ext cx="772091" cy="772091"/>
        </a:xfrm>
        <a:prstGeom prst="ellipse">
          <a:avLst/>
        </a:prstGeom>
        <a:solidFill>
          <a:schemeClr val="accent3">
            <a:shade val="80000"/>
            <a:alpha val="50000"/>
            <a:hueOff val="54727"/>
            <a:satOff val="-358"/>
            <a:lumOff val="613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AA2461B7-FC2D-45FA-AB26-A8D6AFB48A74}">
      <dsp:nvSpPr>
        <dsp:cNvPr id="0" name=""/>
        <dsp:cNvSpPr/>
      </dsp:nvSpPr>
      <dsp:spPr>
        <a:xfrm>
          <a:off x="711866" y="773320"/>
          <a:ext cx="4119390" cy="772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Ukupna alokacija</a:t>
          </a:r>
          <a:r>
            <a:rPr lang="hr-HR" sz="1500" b="1" kern="1200" dirty="0" smtClean="0"/>
            <a:t>: 100.000.000,00 HRK</a:t>
          </a:r>
          <a:endParaRPr lang="hr-HR" sz="1500" b="1" kern="1200" dirty="0"/>
        </a:p>
      </dsp:txBody>
      <dsp:txXfrm>
        <a:off x="711866" y="773320"/>
        <a:ext cx="4119390" cy="772091"/>
      </dsp:txXfrm>
    </dsp:sp>
    <dsp:sp modelId="{4CB9CA8C-B00F-4EBE-8B60-EDC9C30CC492}">
      <dsp:nvSpPr>
        <dsp:cNvPr id="0" name=""/>
        <dsp:cNvSpPr/>
      </dsp:nvSpPr>
      <dsp:spPr>
        <a:xfrm>
          <a:off x="325820" y="1545411"/>
          <a:ext cx="772091" cy="772091"/>
        </a:xfrm>
        <a:prstGeom prst="ellipse">
          <a:avLst/>
        </a:prstGeom>
        <a:solidFill>
          <a:schemeClr val="accent3">
            <a:shade val="80000"/>
            <a:alpha val="50000"/>
            <a:hueOff val="109454"/>
            <a:satOff val="-716"/>
            <a:lumOff val="1227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98AC3FFC-002B-4A91-9A0D-5787011FBC6E}">
      <dsp:nvSpPr>
        <dsp:cNvPr id="0" name=""/>
        <dsp:cNvSpPr/>
      </dsp:nvSpPr>
      <dsp:spPr>
        <a:xfrm>
          <a:off x="711866" y="1545411"/>
          <a:ext cx="4119390" cy="772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Minimalni i maksimalni iznos po projektu: </a:t>
          </a:r>
          <a:r>
            <a:rPr lang="hr-HR" sz="1500" b="1" kern="1200" dirty="0" smtClean="0"/>
            <a:t>500.000,00 HRK  - 1.300.000,00 HRK</a:t>
          </a:r>
          <a:endParaRPr lang="hr-HR" sz="1500" b="1" kern="1200" dirty="0"/>
        </a:p>
      </dsp:txBody>
      <dsp:txXfrm>
        <a:off x="711866" y="1545411"/>
        <a:ext cx="4119390" cy="772091"/>
      </dsp:txXfrm>
    </dsp:sp>
    <dsp:sp modelId="{BB4AB3E7-83D7-4CFF-9B99-F1809606C4DB}">
      <dsp:nvSpPr>
        <dsp:cNvPr id="0" name=""/>
        <dsp:cNvSpPr/>
      </dsp:nvSpPr>
      <dsp:spPr>
        <a:xfrm>
          <a:off x="325820" y="2317503"/>
          <a:ext cx="772091" cy="772091"/>
        </a:xfrm>
        <a:prstGeom prst="ellipse">
          <a:avLst/>
        </a:prstGeom>
        <a:solidFill>
          <a:schemeClr val="accent3">
            <a:shade val="80000"/>
            <a:alpha val="50000"/>
            <a:hueOff val="164182"/>
            <a:satOff val="-1073"/>
            <a:lumOff val="1841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40ADF684-1F06-4CB3-BE76-6800BAC27B94}">
      <dsp:nvSpPr>
        <dsp:cNvPr id="0" name=""/>
        <dsp:cNvSpPr/>
      </dsp:nvSpPr>
      <dsp:spPr>
        <a:xfrm>
          <a:off x="711866" y="2317503"/>
          <a:ext cx="4119390" cy="772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Objava poziva: </a:t>
          </a:r>
          <a:r>
            <a:rPr lang="hr-HR" sz="1500" b="1" kern="1200" dirty="0" smtClean="0"/>
            <a:t>rujan 2018.</a:t>
          </a:r>
          <a:endParaRPr lang="hr-HR" sz="1500" b="1" kern="1200" dirty="0"/>
        </a:p>
      </dsp:txBody>
      <dsp:txXfrm>
        <a:off x="711866" y="2317503"/>
        <a:ext cx="4119390" cy="772091"/>
      </dsp:txXfrm>
    </dsp:sp>
    <dsp:sp modelId="{F737D944-A9EE-4D4B-97F4-18A840D7D88C}">
      <dsp:nvSpPr>
        <dsp:cNvPr id="0" name=""/>
        <dsp:cNvSpPr/>
      </dsp:nvSpPr>
      <dsp:spPr>
        <a:xfrm>
          <a:off x="325820" y="3089594"/>
          <a:ext cx="772091" cy="772091"/>
        </a:xfrm>
        <a:prstGeom prst="ellipse">
          <a:avLst/>
        </a:prstGeom>
        <a:solidFill>
          <a:schemeClr val="accent3">
            <a:shade val="80000"/>
            <a:alpha val="50000"/>
            <a:hueOff val="218909"/>
            <a:satOff val="-1431"/>
            <a:lumOff val="2455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6000851C-D174-4C62-B42C-CC331B31C135}">
      <dsp:nvSpPr>
        <dsp:cNvPr id="0" name=""/>
        <dsp:cNvSpPr/>
      </dsp:nvSpPr>
      <dsp:spPr>
        <a:xfrm>
          <a:off x="711866" y="3089594"/>
          <a:ext cx="4119390" cy="772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smtClean="0"/>
            <a:t>Prihvatljivi prijavitelji: javna i privatna visoka učilišta</a:t>
          </a:r>
          <a:endParaRPr lang="hr-HR" sz="1500" kern="1200"/>
        </a:p>
      </dsp:txBody>
      <dsp:txXfrm>
        <a:off x="711866" y="3089594"/>
        <a:ext cx="4119390" cy="7720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DAE90-A548-4CDC-9A8B-0E574076C030}">
      <dsp:nvSpPr>
        <dsp:cNvPr id="0" name=""/>
        <dsp:cNvSpPr/>
      </dsp:nvSpPr>
      <dsp:spPr>
        <a:xfrm>
          <a:off x="1785182" y="1325643"/>
          <a:ext cx="1190121" cy="1190121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A8298D9F-CE0E-47D8-A302-985945397F22}">
      <dsp:nvSpPr>
        <dsp:cNvPr id="0" name=""/>
        <dsp:cNvSpPr/>
      </dsp:nvSpPr>
      <dsp:spPr>
        <a:xfrm>
          <a:off x="1689972" y="356544"/>
          <a:ext cx="1380540" cy="7990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Vrsta postupka dodjele: </a:t>
          </a:r>
          <a:r>
            <a:rPr lang="hr-HR" sz="1500" b="1" kern="1200" dirty="0" smtClean="0"/>
            <a:t>otvoreni privremeni poziv</a:t>
          </a:r>
          <a:endParaRPr lang="hr-HR" sz="1500" b="1" kern="1200" dirty="0"/>
        </a:p>
      </dsp:txBody>
      <dsp:txXfrm>
        <a:off x="1689972" y="356544"/>
        <a:ext cx="1380540" cy="799081"/>
      </dsp:txXfrm>
    </dsp:sp>
    <dsp:sp modelId="{C62D274E-09BE-4E8E-9F96-E489C048CA17}">
      <dsp:nvSpPr>
        <dsp:cNvPr id="0" name=""/>
        <dsp:cNvSpPr/>
      </dsp:nvSpPr>
      <dsp:spPr>
        <a:xfrm>
          <a:off x="2237904" y="1654456"/>
          <a:ext cx="1190121" cy="1190121"/>
        </a:xfrm>
        <a:prstGeom prst="ellipse">
          <a:avLst/>
        </a:prstGeom>
        <a:solidFill>
          <a:schemeClr val="accent3">
            <a:shade val="80000"/>
            <a:alpha val="50000"/>
            <a:hueOff val="-4"/>
            <a:satOff val="1505"/>
            <a:lumOff val="1324"/>
            <a:alphaOff val="75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92294C9E-4445-4A4E-A103-96D9BE493A89}">
      <dsp:nvSpPr>
        <dsp:cNvPr id="0" name=""/>
        <dsp:cNvSpPr/>
      </dsp:nvSpPr>
      <dsp:spPr>
        <a:xfrm>
          <a:off x="3522759" y="1410652"/>
          <a:ext cx="1237726" cy="8670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Ukupna alokacija: </a:t>
          </a:r>
          <a:r>
            <a:rPr lang="hr-HR" sz="1500" b="1" kern="1200" dirty="0" smtClean="0"/>
            <a:t>15.000.000,00 HRK</a:t>
          </a:r>
          <a:endParaRPr lang="hr-HR" sz="1500" b="1" kern="1200" dirty="0"/>
        </a:p>
      </dsp:txBody>
      <dsp:txXfrm>
        <a:off x="3522759" y="1410652"/>
        <a:ext cx="1237726" cy="867088"/>
      </dsp:txXfrm>
    </dsp:sp>
    <dsp:sp modelId="{0027D639-1DAF-4E05-8E8A-9AB11E4FA076}">
      <dsp:nvSpPr>
        <dsp:cNvPr id="0" name=""/>
        <dsp:cNvSpPr/>
      </dsp:nvSpPr>
      <dsp:spPr>
        <a:xfrm>
          <a:off x="2065098" y="2186951"/>
          <a:ext cx="1190121" cy="1190121"/>
        </a:xfrm>
        <a:prstGeom prst="ellipse">
          <a:avLst/>
        </a:prstGeom>
        <a:solidFill>
          <a:schemeClr val="accent3">
            <a:shade val="80000"/>
            <a:alpha val="50000"/>
            <a:hueOff val="-8"/>
            <a:satOff val="3009"/>
            <a:lumOff val="2647"/>
            <a:alphaOff val="1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E3CA5D50-5886-44C7-B809-DA8C01B8E56A}">
      <dsp:nvSpPr>
        <dsp:cNvPr id="0" name=""/>
        <dsp:cNvSpPr/>
      </dsp:nvSpPr>
      <dsp:spPr>
        <a:xfrm>
          <a:off x="3332340" y="2889803"/>
          <a:ext cx="1237726" cy="8670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Minimalni i maksimalni iznos po projektu: </a:t>
          </a:r>
          <a:r>
            <a:rPr lang="hr-HR" sz="1500" b="1" kern="1200" dirty="0" smtClean="0"/>
            <a:t>500.000,00 HRK  - 1.300.000,00 HRK</a:t>
          </a:r>
          <a:endParaRPr lang="hr-HR" sz="1500" b="1" kern="1200" dirty="0"/>
        </a:p>
      </dsp:txBody>
      <dsp:txXfrm>
        <a:off x="3332340" y="2889803"/>
        <a:ext cx="1237726" cy="867088"/>
      </dsp:txXfrm>
    </dsp:sp>
    <dsp:sp modelId="{0C3C7326-2CD6-4967-88FE-EA2DEC63FF01}">
      <dsp:nvSpPr>
        <dsp:cNvPr id="0" name=""/>
        <dsp:cNvSpPr/>
      </dsp:nvSpPr>
      <dsp:spPr>
        <a:xfrm>
          <a:off x="1505265" y="2186951"/>
          <a:ext cx="1190121" cy="1190121"/>
        </a:xfrm>
        <a:prstGeom prst="ellipse">
          <a:avLst/>
        </a:prstGeom>
        <a:solidFill>
          <a:schemeClr val="accent3">
            <a:shade val="80000"/>
            <a:alpha val="50000"/>
            <a:hueOff val="-13"/>
            <a:satOff val="4514"/>
            <a:lumOff val="3971"/>
            <a:alphaOff val="225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C5E155B1-63A3-433E-B36A-ABB3B1631339}">
      <dsp:nvSpPr>
        <dsp:cNvPr id="0" name=""/>
        <dsp:cNvSpPr/>
      </dsp:nvSpPr>
      <dsp:spPr>
        <a:xfrm>
          <a:off x="190419" y="2889803"/>
          <a:ext cx="1237726" cy="8670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Objava poziva: </a:t>
          </a:r>
          <a:r>
            <a:rPr lang="hr-HR" sz="1500" b="1" kern="1200" dirty="0" smtClean="0"/>
            <a:t>Q4 2018</a:t>
          </a:r>
          <a:r>
            <a:rPr lang="hr-HR" sz="1500" kern="1200" dirty="0" smtClean="0"/>
            <a:t>.</a:t>
          </a:r>
          <a:endParaRPr lang="hr-HR" sz="1500" kern="1200" dirty="0"/>
        </a:p>
      </dsp:txBody>
      <dsp:txXfrm>
        <a:off x="190419" y="2889803"/>
        <a:ext cx="1237726" cy="867088"/>
      </dsp:txXfrm>
    </dsp:sp>
    <dsp:sp modelId="{3D457936-2406-4FF7-8174-26393ED3977C}">
      <dsp:nvSpPr>
        <dsp:cNvPr id="0" name=""/>
        <dsp:cNvSpPr/>
      </dsp:nvSpPr>
      <dsp:spPr>
        <a:xfrm>
          <a:off x="1332460" y="1654456"/>
          <a:ext cx="1190121" cy="1190121"/>
        </a:xfrm>
        <a:prstGeom prst="ellipse">
          <a:avLst/>
        </a:prstGeom>
        <a:solidFill>
          <a:schemeClr val="accent3">
            <a:shade val="80000"/>
            <a:alpha val="50000"/>
            <a:hueOff val="-17"/>
            <a:satOff val="6018"/>
            <a:lumOff val="5294"/>
            <a:alphaOff val="3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66E69C7A-6B67-4C3E-BCC2-2FD8324F67F9}">
      <dsp:nvSpPr>
        <dsp:cNvPr id="0" name=""/>
        <dsp:cNvSpPr/>
      </dsp:nvSpPr>
      <dsp:spPr>
        <a:xfrm>
          <a:off x="0" y="1410652"/>
          <a:ext cx="1237726" cy="8670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Prihvatljivi prijavitelji: ustanove za strukovno obrazovanje u turizmu i ugostiteljstvu</a:t>
          </a:r>
          <a:endParaRPr lang="hr-HR" sz="1500" kern="1200" dirty="0"/>
        </a:p>
      </dsp:txBody>
      <dsp:txXfrm>
        <a:off x="0" y="1410652"/>
        <a:ext cx="1237726" cy="8670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04BF3-292C-4980-8386-55E08D0F6EFC}">
      <dsp:nvSpPr>
        <dsp:cNvPr id="0" name=""/>
        <dsp:cNvSpPr/>
      </dsp:nvSpPr>
      <dsp:spPr>
        <a:xfrm>
          <a:off x="209792" y="823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AECFDA8F-5F8C-4D99-9F4D-C31646A88CE5}">
      <dsp:nvSpPr>
        <dsp:cNvPr id="0" name=""/>
        <dsp:cNvSpPr/>
      </dsp:nvSpPr>
      <dsp:spPr>
        <a:xfrm>
          <a:off x="609861" y="823"/>
          <a:ext cx="4269027" cy="8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Vrsta postupka dodjele: </a:t>
          </a:r>
          <a:r>
            <a:rPr lang="hr-HR" sz="1500" b="1" kern="1200" dirty="0" smtClean="0"/>
            <a:t>otvoreni trajni poziv </a:t>
          </a:r>
          <a:endParaRPr lang="hr-HR" sz="1500" b="1" kern="1200" dirty="0"/>
        </a:p>
      </dsp:txBody>
      <dsp:txXfrm>
        <a:off x="609861" y="823"/>
        <a:ext cx="4269027" cy="800137"/>
      </dsp:txXfrm>
    </dsp:sp>
    <dsp:sp modelId="{23BFB9C0-EFBD-4184-88F9-ECED4CFE9EB9}">
      <dsp:nvSpPr>
        <dsp:cNvPr id="0" name=""/>
        <dsp:cNvSpPr/>
      </dsp:nvSpPr>
      <dsp:spPr>
        <a:xfrm>
          <a:off x="209792" y="906259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-193073"/>
            <a:satOff val="6382"/>
            <a:lumOff val="1233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906F38CD-ECCE-4217-B1A1-C2A2E3566FF3}">
      <dsp:nvSpPr>
        <dsp:cNvPr id="0" name=""/>
        <dsp:cNvSpPr/>
      </dsp:nvSpPr>
      <dsp:spPr>
        <a:xfrm>
          <a:off x="609861" y="800960"/>
          <a:ext cx="4269027" cy="101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Ukupna alokacija: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60.000.000,00 </a:t>
          </a:r>
          <a:r>
            <a:rPr lang="hr-HR" sz="1500" b="1" kern="1200" dirty="0" smtClean="0"/>
            <a:t>HRK</a:t>
          </a:r>
          <a:endParaRPr lang="hr-HR" sz="1500" b="1" kern="1200" dirty="0"/>
        </a:p>
      </dsp:txBody>
      <dsp:txXfrm>
        <a:off x="609861" y="800960"/>
        <a:ext cx="4269027" cy="1010733"/>
      </dsp:txXfrm>
    </dsp:sp>
    <dsp:sp modelId="{91824B4C-5C59-40C6-9897-AEF2143B3649}">
      <dsp:nvSpPr>
        <dsp:cNvPr id="0" name=""/>
        <dsp:cNvSpPr/>
      </dsp:nvSpPr>
      <dsp:spPr>
        <a:xfrm>
          <a:off x="209792" y="1811694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-386146"/>
            <a:satOff val="12764"/>
            <a:lumOff val="2466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20EE4B92-DDD9-4158-8BF9-C98E5468AF82}">
      <dsp:nvSpPr>
        <dsp:cNvPr id="0" name=""/>
        <dsp:cNvSpPr/>
      </dsp:nvSpPr>
      <dsp:spPr>
        <a:xfrm>
          <a:off x="609861" y="1811694"/>
          <a:ext cx="4269027" cy="8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Minimalni i maksimalni iznos po projektu: 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750.000,00 HRK – 1.700.000,00 </a:t>
          </a:r>
          <a:r>
            <a:rPr lang="hr-HR" sz="1500" b="1" kern="1200" dirty="0" smtClean="0"/>
            <a:t>HRK</a:t>
          </a:r>
          <a:endParaRPr lang="hr-HR" sz="1500" b="1" kern="1200" dirty="0" smtClean="0"/>
        </a:p>
      </dsp:txBody>
      <dsp:txXfrm>
        <a:off x="609861" y="1811694"/>
        <a:ext cx="4269027" cy="800137"/>
      </dsp:txXfrm>
    </dsp:sp>
    <dsp:sp modelId="{5CE11840-D928-40AD-B5BF-4582622E37C0}">
      <dsp:nvSpPr>
        <dsp:cNvPr id="0" name=""/>
        <dsp:cNvSpPr/>
      </dsp:nvSpPr>
      <dsp:spPr>
        <a:xfrm>
          <a:off x="209792" y="2611832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-386146"/>
            <a:satOff val="12764"/>
            <a:lumOff val="2466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BFC7308-2113-4E8A-8CE5-D42FA5837CD8}">
      <dsp:nvSpPr>
        <dsp:cNvPr id="0" name=""/>
        <dsp:cNvSpPr/>
      </dsp:nvSpPr>
      <dsp:spPr>
        <a:xfrm>
          <a:off x="609861" y="2611832"/>
          <a:ext cx="4269027" cy="8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Objava poziva: </a:t>
          </a:r>
          <a:r>
            <a:rPr lang="hr-HR" sz="1500" b="1" kern="1200" dirty="0" smtClean="0"/>
            <a:t>Q4 2018.</a:t>
          </a:r>
          <a:endParaRPr lang="hr-HR" sz="1500" b="1" kern="1200" dirty="0"/>
        </a:p>
      </dsp:txBody>
      <dsp:txXfrm>
        <a:off x="609861" y="2611832"/>
        <a:ext cx="4269027" cy="800137"/>
      </dsp:txXfrm>
    </dsp:sp>
    <dsp:sp modelId="{3E8B91DD-F58A-4D19-A24D-048C0854928C}">
      <dsp:nvSpPr>
        <dsp:cNvPr id="0" name=""/>
        <dsp:cNvSpPr/>
      </dsp:nvSpPr>
      <dsp:spPr>
        <a:xfrm>
          <a:off x="209792" y="3411970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-193073"/>
            <a:satOff val="6382"/>
            <a:lumOff val="1233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3E640E25-9EA5-409A-A2EA-28FD5C51D26A}">
      <dsp:nvSpPr>
        <dsp:cNvPr id="0" name=""/>
        <dsp:cNvSpPr/>
      </dsp:nvSpPr>
      <dsp:spPr>
        <a:xfrm>
          <a:off x="609861" y="3411970"/>
          <a:ext cx="4269027" cy="8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Prihvatljivi prijavitelji: OCD</a:t>
          </a:r>
          <a:endParaRPr lang="hr-HR" sz="1500" kern="1200" dirty="0"/>
        </a:p>
      </dsp:txBody>
      <dsp:txXfrm>
        <a:off x="609861" y="3411970"/>
        <a:ext cx="4269027" cy="8001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04BF3-292C-4980-8386-55E08D0F6EFC}">
      <dsp:nvSpPr>
        <dsp:cNvPr id="0" name=""/>
        <dsp:cNvSpPr/>
      </dsp:nvSpPr>
      <dsp:spPr>
        <a:xfrm>
          <a:off x="209792" y="374053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AECFDA8F-5F8C-4D99-9F4D-C31646A88CE5}">
      <dsp:nvSpPr>
        <dsp:cNvPr id="0" name=""/>
        <dsp:cNvSpPr/>
      </dsp:nvSpPr>
      <dsp:spPr>
        <a:xfrm>
          <a:off x="609861" y="374053"/>
          <a:ext cx="4269027" cy="8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Vrsta postupka dodjele: </a:t>
          </a:r>
          <a:r>
            <a:rPr lang="hr-HR" sz="1500" b="1" kern="1200" dirty="0" smtClean="0"/>
            <a:t>otvoreni trajni poziv </a:t>
          </a:r>
          <a:endParaRPr lang="hr-HR" sz="1500" b="1" kern="1200" dirty="0"/>
        </a:p>
      </dsp:txBody>
      <dsp:txXfrm>
        <a:off x="609861" y="374053"/>
        <a:ext cx="4269027" cy="800137"/>
      </dsp:txXfrm>
    </dsp:sp>
    <dsp:sp modelId="{23BFB9C0-EFBD-4184-88F9-ECED4CFE9EB9}">
      <dsp:nvSpPr>
        <dsp:cNvPr id="0" name=""/>
        <dsp:cNvSpPr/>
      </dsp:nvSpPr>
      <dsp:spPr>
        <a:xfrm>
          <a:off x="209792" y="1279489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-193073"/>
            <a:satOff val="6382"/>
            <a:lumOff val="1233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906F38CD-ECCE-4217-B1A1-C2A2E3566FF3}">
      <dsp:nvSpPr>
        <dsp:cNvPr id="0" name=""/>
        <dsp:cNvSpPr/>
      </dsp:nvSpPr>
      <dsp:spPr>
        <a:xfrm>
          <a:off x="609861" y="1174190"/>
          <a:ext cx="4269027" cy="1010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Ukupna alokacija: </a:t>
          </a:r>
          <a:r>
            <a:rPr lang="hr-HR" sz="1500" b="1" kern="1200" dirty="0" smtClean="0"/>
            <a:t>60.000.000,00 HRK</a:t>
          </a:r>
          <a:endParaRPr lang="hr-HR" sz="1500" b="1" kern="1200" dirty="0"/>
        </a:p>
      </dsp:txBody>
      <dsp:txXfrm>
        <a:off x="609861" y="1174190"/>
        <a:ext cx="4269027" cy="1010733"/>
      </dsp:txXfrm>
    </dsp:sp>
    <dsp:sp modelId="{91824B4C-5C59-40C6-9897-AEF2143B3649}">
      <dsp:nvSpPr>
        <dsp:cNvPr id="0" name=""/>
        <dsp:cNvSpPr/>
      </dsp:nvSpPr>
      <dsp:spPr>
        <a:xfrm>
          <a:off x="209792" y="2184924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-386146"/>
            <a:satOff val="12764"/>
            <a:lumOff val="2466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20EE4B92-DDD9-4158-8BF9-C98E5468AF82}">
      <dsp:nvSpPr>
        <dsp:cNvPr id="0" name=""/>
        <dsp:cNvSpPr/>
      </dsp:nvSpPr>
      <dsp:spPr>
        <a:xfrm>
          <a:off x="609861" y="2184924"/>
          <a:ext cx="4269027" cy="8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Minimalni i maksimalni iznos po projektu: 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700.000,00 HRK  - 2.000.000,00 HRK</a:t>
          </a:r>
          <a:endParaRPr lang="hr-HR" sz="1500" b="1" kern="1200" dirty="0"/>
        </a:p>
      </dsp:txBody>
      <dsp:txXfrm>
        <a:off x="609861" y="2184924"/>
        <a:ext cx="4269027" cy="800137"/>
      </dsp:txXfrm>
    </dsp:sp>
    <dsp:sp modelId="{5CE11840-D928-40AD-B5BF-4582622E37C0}">
      <dsp:nvSpPr>
        <dsp:cNvPr id="0" name=""/>
        <dsp:cNvSpPr/>
      </dsp:nvSpPr>
      <dsp:spPr>
        <a:xfrm>
          <a:off x="209792" y="2985062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-386146"/>
            <a:satOff val="12764"/>
            <a:lumOff val="2466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5BFC7308-2113-4E8A-8CE5-D42FA5837CD8}">
      <dsp:nvSpPr>
        <dsp:cNvPr id="0" name=""/>
        <dsp:cNvSpPr/>
      </dsp:nvSpPr>
      <dsp:spPr>
        <a:xfrm>
          <a:off x="609861" y="2985062"/>
          <a:ext cx="4269027" cy="8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Objava poziva: </a:t>
          </a:r>
          <a:r>
            <a:rPr lang="hr-HR" sz="1500" b="1" kern="1200" dirty="0" smtClean="0"/>
            <a:t>Q4 2018.</a:t>
          </a:r>
          <a:endParaRPr lang="hr-HR" sz="1500" b="1" kern="1200" dirty="0"/>
        </a:p>
      </dsp:txBody>
      <dsp:txXfrm>
        <a:off x="609861" y="2985062"/>
        <a:ext cx="4269027" cy="800137"/>
      </dsp:txXfrm>
    </dsp:sp>
    <dsp:sp modelId="{3E8B91DD-F58A-4D19-A24D-048C0854928C}">
      <dsp:nvSpPr>
        <dsp:cNvPr id="0" name=""/>
        <dsp:cNvSpPr/>
      </dsp:nvSpPr>
      <dsp:spPr>
        <a:xfrm>
          <a:off x="209792" y="3785200"/>
          <a:ext cx="800137" cy="800137"/>
        </a:xfrm>
        <a:prstGeom prst="ellipse">
          <a:avLst/>
        </a:prstGeom>
        <a:solidFill>
          <a:schemeClr val="accent6">
            <a:shade val="80000"/>
            <a:alpha val="50000"/>
            <a:hueOff val="-193073"/>
            <a:satOff val="6382"/>
            <a:lumOff val="1233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3E640E25-9EA5-409A-A2EA-28FD5C51D26A}">
      <dsp:nvSpPr>
        <dsp:cNvPr id="0" name=""/>
        <dsp:cNvSpPr/>
      </dsp:nvSpPr>
      <dsp:spPr>
        <a:xfrm>
          <a:off x="609861" y="3785200"/>
          <a:ext cx="4269027" cy="8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Prihvatljivi prijavitelji: OCD</a:t>
          </a:r>
          <a:endParaRPr lang="hr-HR" sz="1500" kern="1200" dirty="0"/>
        </a:p>
      </dsp:txBody>
      <dsp:txXfrm>
        <a:off x="609861" y="3785200"/>
        <a:ext cx="4269027" cy="800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A5C46-84D5-4BE5-95D6-301C0EF6D0F9}" type="datetimeFigureOut">
              <a:rPr lang="hr-HR" smtClean="0"/>
              <a:t>30.8.2018.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BF7F4-065F-4604-9CB4-57525DBF93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105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D4EA0-941F-274C-B2B2-AF78876049DE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6F69E-54AF-244F-916A-3E30C08219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90B84-9B9A-E444-A55F-3692B6194E41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D5C58-1EE0-AF42-8F42-66B6CA9F4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75FF04-3375-6248-BCCA-DC50FA269FDC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28F80-A2C5-6444-8C20-3416AE2414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071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6F505-945E-1340-8C6E-0759659250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89FE-4D72-B14D-B108-82D2BC9F05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0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705D4-9437-6C4E-B0E7-4BEC39E6AE7B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60FB7-28DF-BD40-8AA6-BA2DC5A8A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938C8-44A3-E044-A417-FA1DE24B5A1B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66A8A-0715-664A-A9E8-E9BD2B9FE8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AC4D6-16C1-CB44-9A13-5C12B890ED59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31CC9-1563-1E4A-B7DF-AD4D96240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6D20B4-8306-E84F-B9E9-B0079BD50CC9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9B8E4-9785-5542-A2CC-E3EFD9AF0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DFEE9-576F-5E45-8621-364A5537E477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3ED7B-F1CE-404E-B6C6-A6F40C47A9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C6922-B274-1743-A281-13DD15E8BB52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4F2D7-2B5A-E84B-ACF2-17EC346B5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5CF65-2596-834F-A5D8-67057DBC0AA1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6BB5F-A257-FC43-92A4-C378033C3B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FB7FD-D324-5D49-9915-200C3D5C7D72}" type="datetimeFigureOut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14F0B-DC76-F446-AE64-469189A38A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DD4EA0-941F-274C-B2B2-AF78876049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96F69E-54AF-244F-916A-3E30C08219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3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9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.hr/" TargetMode="External"/><Relationship Id="rId2" Type="http://schemas.openxmlformats.org/officeDocument/2006/relationships/hyperlink" Target="http://ec.europa.eu/esf/home.jsp?langId=hr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sf.hr/wordpress/wp-content/uploads/2015/02/Strategija-razvoja-dru%C5%A1tvenog-poduzetni%C5%A1tva-u-RH-za-razdoblje-2015-2020.pdf" TargetMode="External"/><Relationship Id="rId4" Type="http://schemas.openxmlformats.org/officeDocument/2006/relationships/hyperlink" Target="https://strukturnifondovi.h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3500" dirty="0" smtClean="0">
                <a:latin typeface="Myriad Pro Bold SemiCond"/>
              </a:rPr>
              <a:t/>
            </a:r>
            <a:br>
              <a:rPr lang="hr-HR" sz="3500" dirty="0" smtClean="0">
                <a:latin typeface="Myriad Pro Bold SemiCond"/>
              </a:rPr>
            </a:br>
            <a:r>
              <a:rPr lang="hr-HR" sz="3500" dirty="0">
                <a:latin typeface="Myriad Pro Bold SemiCond"/>
              </a:rPr>
              <a:t/>
            </a:r>
            <a:br>
              <a:rPr lang="hr-HR" sz="3500" dirty="0">
                <a:latin typeface="Myriad Pro Bold SemiCond"/>
              </a:rPr>
            </a:br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Operativni program „Učinkoviti ljudski potencijali 2014. – 2020.”</a:t>
            </a:r>
            <a:r>
              <a:rPr lang="hr-H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/>
            </a:r>
            <a:br>
              <a:rPr lang="hr-H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</a:br>
            <a:r>
              <a:rPr lang="hr-H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/>
            </a:r>
            <a:br>
              <a:rPr lang="hr-H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</a:br>
            <a:r>
              <a:rPr lang="hr-H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Aktualni otvoreni natječaji i natječaji u najavi iz područja zapošljavanja, socijalne uključenosti, obrazovanja i dobrog upravljanja</a:t>
            </a:r>
            <a:endParaRPr lang="en-GB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Bold SemiC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2279104"/>
          </a:xfrm>
        </p:spPr>
        <p:txBody>
          <a:bodyPr>
            <a:normAutofit fontScale="92500" lnSpcReduction="10000"/>
          </a:bodyPr>
          <a:lstStyle/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endParaRPr lang="hr-HR" sz="1600" dirty="0">
              <a:solidFill>
                <a:prstClr val="black"/>
              </a:solidFill>
            </a:endParaRPr>
          </a:p>
          <a:p>
            <a:pPr lvl="0"/>
            <a:r>
              <a:rPr lang="hr-H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Organizacija događaja sufinancirana je sredstvima tehničke pomoći u okviru Operativnog programa „Konkurentnost i kohezija”, iz Europskog fonda za regionalni razvoj. 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518" y="4702674"/>
            <a:ext cx="1625600" cy="9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8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3219188" y="977030"/>
            <a:ext cx="5467611" cy="951978"/>
          </a:xfrm>
        </p:spPr>
        <p:txBody>
          <a:bodyPr>
            <a:normAutofit fontScale="90000"/>
          </a:bodyPr>
          <a:lstStyle/>
          <a:p>
            <a:r>
              <a:rPr lang="hr-HR" sz="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.</a:t>
            </a:r>
            <a:r>
              <a:rPr lang="hr-H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/>
            </a:r>
            <a:br>
              <a:rPr lang="hr-H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/>
            </a:r>
            <a:b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U NAJAVI (VI):</a:t>
            </a:r>
            <a:b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„Prostori </a:t>
            </a:r>
            <a:r>
              <a:rPr lang="hr-H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sudjelovanja - razvoj programa revitalizacije prostora u javnom vlasništvu kroz partnerstvo OCD-a i lokalne zajednice”</a:t>
            </a:r>
            <a:br>
              <a:rPr lang="hr-H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endParaRPr lang="en-GB" sz="2000" dirty="0">
              <a:latin typeface="Myriad Pro Bold SemiCond"/>
            </a:endParaRPr>
          </a:p>
        </p:txBody>
      </p:sp>
      <p:graphicFrame>
        <p:nvGraphicFramePr>
          <p:cNvPr id="7" name="Dijagram 6"/>
          <p:cNvGraphicFramePr/>
          <p:nvPr>
            <p:extLst>
              <p:ext uri="{D42A27DB-BD31-4B8C-83A1-F6EECF244321}">
                <p14:modId xmlns:p14="http://schemas.microsoft.com/office/powerpoint/2010/main" val="3337509681"/>
              </p:ext>
            </p:extLst>
          </p:nvPr>
        </p:nvGraphicFramePr>
        <p:xfrm>
          <a:off x="231732" y="1600200"/>
          <a:ext cx="4878888" cy="4959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niOkvir 7"/>
          <p:cNvSpPr txBox="1"/>
          <p:nvPr/>
        </p:nvSpPr>
        <p:spPr>
          <a:xfrm>
            <a:off x="5123148" y="2126293"/>
            <a:ext cx="3745281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Cilj poziva</a:t>
            </a:r>
            <a:r>
              <a:rPr lang="hr-HR" sz="1500" b="1" dirty="0"/>
              <a:t>: </a:t>
            </a:r>
            <a:r>
              <a:rPr lang="hr-HR" sz="1500" dirty="0" smtClean="0"/>
              <a:t>Povećati raspon usluga OCD – ova koje su od općeg interesa za građane i kojima se unaprjeđuje kvaliteta života u lokalnoj zajednici</a:t>
            </a:r>
            <a:endParaRPr lang="vi-VN" sz="15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Ciljane skupine</a:t>
            </a:r>
            <a:r>
              <a:rPr lang="hr-HR" sz="1500" dirty="0" smtClean="0"/>
              <a:t>: OCD-ovi</a:t>
            </a:r>
            <a:r>
              <a:rPr lang="hr-HR" sz="1500" dirty="0"/>
              <a:t>, zaposlenici OCD-ova, zaposlenici JLP(R)S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Aktivnosti</a:t>
            </a:r>
            <a:r>
              <a:rPr lang="hr-HR" sz="1500" dirty="0" smtClean="0"/>
              <a:t>: Razvoj i provedba programa društvenih centara u zajednici + promicanje javno – civilnog partnerstva + aktivnosti uspostavljanja civilno – javnog nadzora nad upravljanjem javnim prostorima + razvoj i uvođenje novih metoda i alata za sudjelovanje građana u upravljanju prostorima u javnom vlasništvu JL/P(R)S + uspostava društvenog poduzetništva u okviru društvenog centra.</a:t>
            </a:r>
          </a:p>
          <a:p>
            <a:endParaRPr lang="en-GB" sz="1500" dirty="0"/>
          </a:p>
        </p:txBody>
      </p:sp>
      <p:pic>
        <p:nvPicPr>
          <p:cNvPr id="9" name="Picture 2" descr="Image result for partnershi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367" y="5378565"/>
            <a:ext cx="1653436" cy="118102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8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35279" y="1841325"/>
            <a:ext cx="8407887" cy="4734839"/>
          </a:xfrm>
        </p:spPr>
        <p:txBody>
          <a:bodyPr>
            <a:noAutofit/>
          </a:bodyPr>
          <a:lstStyle/>
          <a:p>
            <a:pPr algn="just"/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DODATNE INFORMACIJE</a:t>
            </a:r>
          </a:p>
          <a:p>
            <a:pPr algn="just"/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Europski socijalni fond + primjeri dobre prakse i primjeri projekata iz svih zemalja članica EU</a:t>
            </a:r>
          </a:p>
          <a:p>
            <a:pPr algn="just"/>
            <a:r>
              <a:rPr lang="hr-H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ec.europa.eu/</a:t>
            </a:r>
            <a:r>
              <a:rPr lang="hr-HR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esf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hr-HR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home.jsp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?</a:t>
            </a:r>
            <a:r>
              <a:rPr lang="hr-HR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langId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=</a:t>
            </a:r>
            <a:r>
              <a:rPr lang="hr-HR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hr</a:t>
            </a:r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Operativni program „Učinkoviti ljudski potencijali 2014. – 2020</a:t>
            </a:r>
          </a:p>
          <a:p>
            <a:pPr algn="just"/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</a:t>
            </a:r>
            <a:r>
              <a:rPr lang="hr-H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://www.esf.hr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/</a:t>
            </a:r>
            <a:r>
              <a:rPr lang="hr-H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hr-H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https://strukturnifondovi.hr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/</a:t>
            </a:r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Strategija društvenog poduzetništva 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 – 2020.</a:t>
            </a:r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www.esf.hr/</a:t>
            </a:r>
            <a:r>
              <a:rPr lang="hr-HR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wordpress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/</a:t>
            </a:r>
            <a:r>
              <a:rPr lang="hr-HR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wp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-</a:t>
            </a:r>
            <a:r>
              <a:rPr lang="hr-HR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content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/</a:t>
            </a:r>
            <a:r>
              <a:rPr lang="hr-HR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uploads</a:t>
            </a:r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/2015/02/Strategija-razvoja-dru%C5%A1tvenog-poduzetni%C5%A1tva-u-RH-za-razdoblje-2015-2020.pdf</a:t>
            </a:r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</a:p>
          <a:p>
            <a:pPr algn="l"/>
            <a:endParaRPr lang="hr-H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hr-H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8351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55310" y="940554"/>
            <a:ext cx="6313118" cy="709073"/>
          </a:xfrm>
        </p:spPr>
        <p:txBody>
          <a:bodyPr>
            <a:noAutofit/>
          </a:bodyPr>
          <a:lstStyle/>
          <a:p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Europski socijalni fond</a:t>
            </a:r>
            <a:endParaRPr lang="hr-H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Bold SemiCond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681247"/>
              </p:ext>
            </p:extLst>
          </p:nvPr>
        </p:nvGraphicFramePr>
        <p:xfrm>
          <a:off x="1936663" y="1649627"/>
          <a:ext cx="5770880" cy="460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38" y="5160723"/>
            <a:ext cx="1700761" cy="127876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79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81610" y="939452"/>
            <a:ext cx="5642975" cy="1049686"/>
          </a:xfrm>
        </p:spPr>
        <p:txBody>
          <a:bodyPr>
            <a:normAutofit/>
          </a:bodyPr>
          <a:lstStyle/>
          <a:p>
            <a:r>
              <a:rPr lang="hr-H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OP „Učinkoviti </a:t>
            </a:r>
            <a:r>
              <a:rPr lang="hr-H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ljudski potencijali 2014. – 2020.”</a:t>
            </a:r>
            <a:endParaRPr lang="hr-HR" sz="2500" b="1" dirty="0">
              <a:latin typeface="Myriad Pro Bold SemiCond"/>
            </a:endParaRP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345930"/>
              </p:ext>
            </p:extLst>
          </p:nvPr>
        </p:nvGraphicFramePr>
        <p:xfrm>
          <a:off x="676405" y="1791222"/>
          <a:ext cx="8091814" cy="467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2" y="5522218"/>
            <a:ext cx="1625600" cy="939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400832" y="3532340"/>
            <a:ext cx="2937353" cy="1477328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r-HR" sz="1500" dirty="0" smtClean="0"/>
              <a:t>Rezultati provedbe projekata u okviru OP ULJP – a do 31.07.2018. na području Karlovačke županije: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500" dirty="0"/>
              <a:t>u</a:t>
            </a:r>
            <a:r>
              <a:rPr lang="hr-HR" sz="1500" dirty="0" smtClean="0"/>
              <a:t>govoreno je ukupno 40 projekata </a:t>
            </a:r>
            <a:r>
              <a:rPr lang="hr-HR" sz="1500" dirty="0"/>
              <a:t>ukupne </a:t>
            </a:r>
            <a:r>
              <a:rPr lang="hr-HR" sz="1500" dirty="0" smtClean="0"/>
              <a:t>vrijednosti 74.668.614,83 HRK</a:t>
            </a:r>
            <a:endParaRPr lang="hr-HR" sz="1500" dirty="0"/>
          </a:p>
        </p:txBody>
      </p:sp>
    </p:spTree>
    <p:extLst>
      <p:ext uri="{BB962C8B-B14F-4D97-AF65-F5344CB8AC3E}">
        <p14:creationId xmlns:p14="http://schemas.microsoft.com/office/powerpoint/2010/main" val="259015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80570" y="964503"/>
            <a:ext cx="6212910" cy="926927"/>
          </a:xfrm>
        </p:spPr>
        <p:txBody>
          <a:bodyPr>
            <a:normAutofit/>
          </a:bodyPr>
          <a:lstStyle/>
          <a:p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Aktualni otvoreni natječaji</a:t>
            </a:r>
            <a:r>
              <a:rPr lang="hr-H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 SemiExt"/>
              </a:rPr>
              <a:t> </a:t>
            </a:r>
            <a:endParaRPr lang="en-GB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Light SemiEx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4600" y="1685925"/>
            <a:ext cx="6266144" cy="11825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1500" dirty="0"/>
              <a:t>U </a:t>
            </a:r>
            <a:r>
              <a:rPr lang="en-GB" sz="1500" dirty="0" err="1"/>
              <a:t>okviru</a:t>
            </a:r>
            <a:r>
              <a:rPr lang="en-GB" sz="1500" dirty="0"/>
              <a:t> OP „</a:t>
            </a:r>
            <a:r>
              <a:rPr lang="en-GB" sz="1500" dirty="0" err="1"/>
              <a:t>Učinkovit</a:t>
            </a:r>
            <a:r>
              <a:rPr lang="en-GB" sz="1500" dirty="0"/>
              <a:t> </a:t>
            </a:r>
            <a:r>
              <a:rPr lang="en-GB" sz="1500" dirty="0" err="1"/>
              <a:t>ljudski</a:t>
            </a:r>
            <a:r>
              <a:rPr lang="en-GB" sz="1500" dirty="0"/>
              <a:t> </a:t>
            </a:r>
            <a:r>
              <a:rPr lang="en-GB" sz="1500" dirty="0" err="1"/>
              <a:t>potencijali</a:t>
            </a:r>
            <a:r>
              <a:rPr lang="en-GB" sz="1500" dirty="0"/>
              <a:t> 2014. – 2020</a:t>
            </a:r>
            <a:r>
              <a:rPr lang="en-GB" sz="1500" dirty="0" smtClean="0"/>
              <a:t>.“</a:t>
            </a:r>
            <a:r>
              <a:rPr lang="hr-HR" sz="1500" dirty="0" smtClean="0"/>
              <a:t> </a:t>
            </a:r>
            <a:r>
              <a:rPr lang="en-GB" sz="1500" dirty="0" err="1" smtClean="0"/>
              <a:t>objavljeno</a:t>
            </a:r>
            <a:r>
              <a:rPr lang="hr-HR" sz="1500" dirty="0" smtClean="0"/>
              <a:t> je</a:t>
            </a:r>
            <a:r>
              <a:rPr lang="hr-HR" sz="1500" dirty="0"/>
              <a:t> </a:t>
            </a:r>
            <a:r>
              <a:rPr lang="en-GB" sz="1500" dirty="0" err="1" smtClean="0"/>
              <a:t>ukupno</a:t>
            </a:r>
            <a:r>
              <a:rPr lang="en-GB" sz="1500" dirty="0" smtClean="0"/>
              <a:t> </a:t>
            </a:r>
            <a:r>
              <a:rPr lang="en-GB" sz="1500" b="1" dirty="0"/>
              <a:t>10</a:t>
            </a:r>
            <a:r>
              <a:rPr lang="en-GB" sz="1500" dirty="0"/>
              <a:t> </a:t>
            </a:r>
            <a:r>
              <a:rPr lang="en-GB" sz="1500" dirty="0" err="1" smtClean="0"/>
              <a:t>poziva</a:t>
            </a:r>
            <a:r>
              <a:rPr lang="en-GB" sz="1500" dirty="0" smtClean="0"/>
              <a:t> </a:t>
            </a:r>
            <a:r>
              <a:rPr lang="en-GB" sz="1500" dirty="0" err="1"/>
              <a:t>koji</a:t>
            </a:r>
            <a:r>
              <a:rPr lang="en-GB" sz="1500" dirty="0"/>
              <a:t> se </a:t>
            </a:r>
            <a:r>
              <a:rPr lang="en-GB" sz="1500" dirty="0" err="1"/>
              <a:t>provode</a:t>
            </a:r>
            <a:r>
              <a:rPr lang="en-GB" sz="1500" dirty="0"/>
              <a:t> u </a:t>
            </a:r>
            <a:r>
              <a:rPr lang="en-GB" sz="1500" dirty="0" err="1"/>
              <a:t>modalitetu</a:t>
            </a:r>
            <a:r>
              <a:rPr lang="en-GB" sz="1500" dirty="0"/>
              <a:t> </a:t>
            </a:r>
            <a:r>
              <a:rPr lang="en-GB" sz="1500" b="1" dirty="0" err="1"/>
              <a:t>otvorenog</a:t>
            </a:r>
            <a:r>
              <a:rPr lang="en-GB" sz="1500" b="1" dirty="0"/>
              <a:t> </a:t>
            </a:r>
            <a:r>
              <a:rPr lang="en-GB" sz="1500" b="1" dirty="0" err="1"/>
              <a:t>postupka</a:t>
            </a:r>
            <a:r>
              <a:rPr lang="en-GB" sz="1500" b="1" dirty="0"/>
              <a:t> </a:t>
            </a:r>
            <a:r>
              <a:rPr lang="en-GB" sz="1500" dirty="0"/>
              <a:t>od </a:t>
            </a:r>
            <a:r>
              <a:rPr lang="en-GB" sz="1500" dirty="0" err="1"/>
              <a:t>čega</a:t>
            </a:r>
            <a:r>
              <a:rPr lang="en-GB" sz="1500" dirty="0"/>
              <a:t> je </a:t>
            </a:r>
            <a:r>
              <a:rPr lang="en-GB" sz="1500" dirty="0" err="1"/>
              <a:t>većina</a:t>
            </a:r>
            <a:r>
              <a:rPr lang="en-GB" sz="1500" dirty="0"/>
              <a:t> </a:t>
            </a:r>
            <a:r>
              <a:rPr lang="en-GB" sz="1500" dirty="0" err="1"/>
              <a:t>poziva</a:t>
            </a:r>
            <a:r>
              <a:rPr lang="en-GB" sz="1500" dirty="0"/>
              <a:t> </a:t>
            </a:r>
            <a:r>
              <a:rPr lang="en-GB" sz="1500" dirty="0" err="1"/>
              <a:t>privremeno</a:t>
            </a:r>
            <a:r>
              <a:rPr lang="en-GB" sz="1500" dirty="0"/>
              <a:t> </a:t>
            </a:r>
            <a:r>
              <a:rPr lang="en-GB" sz="1500" dirty="0" err="1"/>
              <a:t>obustavljena</a:t>
            </a:r>
            <a:r>
              <a:rPr lang="en-GB" sz="1500" dirty="0"/>
              <a:t> </a:t>
            </a:r>
            <a:r>
              <a:rPr lang="en-GB" sz="1500" dirty="0" err="1"/>
              <a:t>te</a:t>
            </a:r>
            <a:r>
              <a:rPr lang="en-GB" sz="1500" dirty="0"/>
              <a:t> </a:t>
            </a:r>
            <a:r>
              <a:rPr lang="en-GB" sz="1500" dirty="0" err="1"/>
              <a:t>za</a:t>
            </a:r>
            <a:r>
              <a:rPr lang="en-GB" sz="1500" dirty="0"/>
              <a:t> </a:t>
            </a:r>
            <a:r>
              <a:rPr lang="en-GB" sz="1500" dirty="0" err="1"/>
              <a:t>njih</a:t>
            </a:r>
            <a:r>
              <a:rPr lang="en-GB" sz="1500" dirty="0"/>
              <a:t> </a:t>
            </a:r>
            <a:r>
              <a:rPr lang="en-GB" sz="1500" dirty="0" err="1"/>
              <a:t>nije</a:t>
            </a:r>
            <a:r>
              <a:rPr lang="en-GB" sz="1500" dirty="0"/>
              <a:t> </a:t>
            </a:r>
            <a:r>
              <a:rPr lang="en-GB" sz="1500" dirty="0" err="1"/>
              <a:t>moguće</a:t>
            </a:r>
            <a:r>
              <a:rPr lang="en-GB" sz="1500" dirty="0"/>
              <a:t> </a:t>
            </a:r>
            <a:r>
              <a:rPr lang="en-GB" sz="1500" dirty="0" err="1"/>
              <a:t>podnositi</a:t>
            </a:r>
            <a:r>
              <a:rPr lang="en-GB" sz="1500" dirty="0"/>
              <a:t> </a:t>
            </a:r>
            <a:r>
              <a:rPr lang="en-GB" sz="1500" dirty="0" err="1"/>
              <a:t>projektne</a:t>
            </a:r>
            <a:r>
              <a:rPr lang="en-GB" sz="1500" dirty="0"/>
              <a:t> </a:t>
            </a:r>
            <a:r>
              <a:rPr lang="en-GB" sz="1500" dirty="0" err="1" smtClean="0"/>
              <a:t>prijave</a:t>
            </a:r>
            <a:r>
              <a:rPr lang="hr-HR" sz="1500" dirty="0" smtClean="0"/>
              <a:t>.</a:t>
            </a:r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4257854085"/>
              </p:ext>
            </p:extLst>
          </p:nvPr>
        </p:nvGraphicFramePr>
        <p:xfrm>
          <a:off x="400961" y="2974019"/>
          <a:ext cx="8079290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1929008" y="35949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813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2426" y="4822520"/>
            <a:ext cx="2610614" cy="17463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3136274153"/>
              </p:ext>
            </p:extLst>
          </p:nvPr>
        </p:nvGraphicFramePr>
        <p:xfrm>
          <a:off x="558800" y="2078118"/>
          <a:ext cx="7233920" cy="4332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8668" y="1163986"/>
            <a:ext cx="5799551" cy="1040595"/>
          </a:xfrm>
        </p:spPr>
        <p:txBody>
          <a:bodyPr>
            <a:normAutofit fontScale="90000"/>
          </a:bodyPr>
          <a:lstStyle/>
          <a:p>
            <a:r>
              <a:rPr lang="hr-HR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U NAJAVI (I):</a:t>
            </a:r>
            <a:br>
              <a:rPr lang="hr-HR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„</a:t>
            </a:r>
            <a:r>
              <a:rPr lang="hr-HR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Uključivanje marginaliziranih skupina u zajednicu kroz kulturne i umjetničke aktivnosti” i </a:t>
            </a:r>
            <a:r>
              <a:rPr lang="pl-PL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„Umjetnost i kultura za mlade”</a:t>
            </a:r>
            <a:endParaRPr lang="en-GB" b="1" dirty="0">
              <a:latin typeface="Myriad Pro Bold SemiCond"/>
            </a:endParaRPr>
          </a:p>
        </p:txBody>
      </p:sp>
    </p:spTree>
    <p:extLst>
      <p:ext uri="{BB962C8B-B14F-4D97-AF65-F5344CB8AC3E}">
        <p14:creationId xmlns:p14="http://schemas.microsoft.com/office/powerpoint/2010/main" val="266698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94137" y="1014608"/>
            <a:ext cx="5599134" cy="801666"/>
          </a:xfrm>
        </p:spPr>
        <p:txBody>
          <a:bodyPr>
            <a:normAutofit fontScale="90000"/>
          </a:bodyPr>
          <a:lstStyle/>
          <a:p>
            <a:r>
              <a:rPr lang="hr-HR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.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/>
            </a:r>
            <a:b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U NAJAVI (II):</a:t>
            </a:r>
            <a:b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„Jačanje poslovanja društvenih poduzetnika – Faza I.” 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Bold SemiCond"/>
            </a:endParaRPr>
          </a:p>
        </p:txBody>
      </p:sp>
      <p:graphicFrame>
        <p:nvGraphicFramePr>
          <p:cNvPr id="11" name="Dijagram 10"/>
          <p:cNvGraphicFramePr/>
          <p:nvPr>
            <p:extLst>
              <p:ext uri="{D42A27DB-BD31-4B8C-83A1-F6EECF244321}">
                <p14:modId xmlns:p14="http://schemas.microsoft.com/office/powerpoint/2010/main" val="2014608055"/>
              </p:ext>
            </p:extLst>
          </p:nvPr>
        </p:nvGraphicFramePr>
        <p:xfrm>
          <a:off x="325677" y="1552752"/>
          <a:ext cx="5513539" cy="466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kstniOkvir 12"/>
          <p:cNvSpPr txBox="1"/>
          <p:nvPr/>
        </p:nvSpPr>
        <p:spPr>
          <a:xfrm>
            <a:off x="5839216" y="2228311"/>
            <a:ext cx="3058160" cy="28623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Cilj poziva</a:t>
            </a:r>
            <a:r>
              <a:rPr lang="hr-HR" sz="1500" dirty="0" smtClean="0"/>
              <a:t>: Ojačati </a:t>
            </a:r>
            <a:r>
              <a:rPr lang="hr-HR" sz="1500" dirty="0"/>
              <a:t>kapacitete postojećih i novih </a:t>
            </a:r>
            <a:r>
              <a:rPr lang="hr-HR" sz="1500" dirty="0" smtClean="0"/>
              <a:t>društvenih poduzeća/društvenih </a:t>
            </a:r>
            <a:r>
              <a:rPr lang="hr-HR" sz="1500" dirty="0"/>
              <a:t>poduzetnika</a:t>
            </a:r>
            <a:r>
              <a:rPr lang="hr-HR" sz="15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Ciljane skupine</a:t>
            </a:r>
            <a:r>
              <a:rPr lang="hr-HR" sz="1500" dirty="0" smtClean="0"/>
              <a:t>: društveni poduzetnici/ društvena poduzeća, zaposlenici u društvenim poduzećima i pravni subjekti koji svoje poslovanje žele transferirati ili započeti prema načelima društvenog poduzetništva</a:t>
            </a:r>
            <a:endParaRPr lang="hr-HR" sz="1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118" y="6059427"/>
            <a:ext cx="1253158" cy="521535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kstniOkvir 11"/>
          <p:cNvSpPr txBox="1"/>
          <p:nvPr/>
        </p:nvSpPr>
        <p:spPr>
          <a:xfrm>
            <a:off x="5839216" y="5103634"/>
            <a:ext cx="3058160" cy="1477328"/>
          </a:xfrm>
          <a:prstGeom prst="rect">
            <a:avLst/>
          </a:prstGeom>
          <a:ln>
            <a:solidFill>
              <a:srgbClr val="A4156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r-HR" sz="1500" dirty="0" smtClean="0"/>
              <a:t>Rezultati provedbe poziva „Poticanje društvenog poduzetništva” na području Karlovačke županije do 31.07.2018. godine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500" dirty="0"/>
              <a:t>u</a:t>
            </a:r>
            <a:r>
              <a:rPr lang="hr-HR" sz="1500" dirty="0" smtClean="0"/>
              <a:t>govorena su 3 projekta ukupne </a:t>
            </a:r>
            <a:r>
              <a:rPr lang="hr-HR" sz="1500" dirty="0"/>
              <a:t>vrijednosti  </a:t>
            </a:r>
            <a:r>
              <a:rPr lang="hr-HR" sz="1500" dirty="0" smtClean="0"/>
              <a:t>2.057.715,61 HRK</a:t>
            </a:r>
            <a:endParaRPr lang="hr-HR" sz="1500" dirty="0"/>
          </a:p>
        </p:txBody>
      </p:sp>
    </p:spTree>
    <p:extLst>
      <p:ext uri="{BB962C8B-B14F-4D97-AF65-F5344CB8AC3E}">
        <p14:creationId xmlns:p14="http://schemas.microsoft.com/office/powerpoint/2010/main" val="190489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69500" y="1039660"/>
            <a:ext cx="5317299" cy="734136"/>
          </a:xfrm>
        </p:spPr>
        <p:txBody>
          <a:bodyPr>
            <a:normAutofit fontScale="90000"/>
          </a:bodyPr>
          <a:lstStyle/>
          <a:p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U NAJAVI (III):</a:t>
            </a:r>
            <a:b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„</a:t>
            </a:r>
            <a:r>
              <a:rPr lang="vi-VN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Razvoj, unapređenje i provedba stručne prakse u visokom obrazovanju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”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Bold SemiCond"/>
              <a:cs typeface="Arial" panose="020B0604020202020204" pitchFamily="34" charset="0"/>
            </a:endParaRPr>
          </a:p>
        </p:txBody>
      </p: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259476355"/>
              </p:ext>
            </p:extLst>
          </p:nvPr>
        </p:nvGraphicFramePr>
        <p:xfrm>
          <a:off x="306292" y="1773796"/>
          <a:ext cx="4954639" cy="386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kstniOkvir 9"/>
          <p:cNvSpPr txBox="1"/>
          <p:nvPr/>
        </p:nvSpPr>
        <p:spPr>
          <a:xfrm>
            <a:off x="5498928" y="1929008"/>
            <a:ext cx="3344448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>
                <a:latin typeface="+mj-lt"/>
              </a:rPr>
              <a:t>Cilj </a:t>
            </a:r>
            <a:r>
              <a:rPr lang="hr-HR" sz="1500" b="1" dirty="0">
                <a:latin typeface="+mj-lt"/>
              </a:rPr>
              <a:t>poziva</a:t>
            </a:r>
            <a:r>
              <a:rPr lang="hr-HR" sz="1500" dirty="0">
                <a:latin typeface="+mj-lt"/>
              </a:rPr>
              <a:t>: Povećanje </a:t>
            </a:r>
            <a:r>
              <a:rPr lang="hr-HR" sz="1500" dirty="0" err="1">
                <a:latin typeface="+mj-lt"/>
              </a:rPr>
              <a:t>zapošljivosti</a:t>
            </a:r>
            <a:r>
              <a:rPr lang="hr-HR" sz="1500" dirty="0">
                <a:latin typeface="+mj-lt"/>
              </a:rPr>
              <a:t> studenata omogućavanjem stjecanja praktičnih vještina za rad</a:t>
            </a:r>
            <a:endParaRPr lang="hr-HR" sz="1500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>
                <a:latin typeface="+mj-lt"/>
              </a:rPr>
              <a:t>Ciljane skupine</a:t>
            </a:r>
            <a:r>
              <a:rPr lang="hr-HR" sz="1500" dirty="0">
                <a:latin typeface="+mj-lt"/>
              </a:rPr>
              <a:t>: </a:t>
            </a:r>
            <a:r>
              <a:rPr lang="hr-HR" sz="1500" dirty="0" smtClean="0">
                <a:latin typeface="+mj-lt"/>
              </a:rPr>
              <a:t>nastavno </a:t>
            </a:r>
            <a:r>
              <a:rPr lang="hr-HR" sz="1500" dirty="0">
                <a:latin typeface="+mj-lt"/>
              </a:rPr>
              <a:t>i nenastavno osoblje na visokim učilištima, studenti preddiplomskih, diplomskih te integriranih preddiplomskih i diplomskih studija, visoka učilišta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Aktivnosti</a:t>
            </a:r>
            <a:r>
              <a:rPr lang="hr-HR" sz="1500" dirty="0" smtClean="0"/>
              <a:t>: Unaprjeđenje postojećih i razvoj novi modela stručne prakse + provedba stručne prakse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851" y="5034688"/>
            <a:ext cx="2260948" cy="145896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niOkvir 10"/>
          <p:cNvSpPr txBox="1"/>
          <p:nvPr/>
        </p:nvSpPr>
        <p:spPr>
          <a:xfrm>
            <a:off x="306292" y="5764168"/>
            <a:ext cx="5518310" cy="7848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500" dirty="0" smtClean="0"/>
              <a:t>Rezultati provedbe projekata iz područja obrazovanja u Karlovačkoj županiji do 31.07.2018.: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500" dirty="0"/>
              <a:t>u</a:t>
            </a:r>
            <a:r>
              <a:rPr lang="hr-HR" sz="1500" dirty="0" smtClean="0"/>
              <a:t>govoreno je 8 projekata ukupne </a:t>
            </a:r>
            <a:r>
              <a:rPr lang="hr-HR" sz="1500" dirty="0"/>
              <a:t>vrijednosti 23.972.872,00 </a:t>
            </a:r>
            <a:r>
              <a:rPr lang="hr-HR" sz="1500" dirty="0" smtClean="0"/>
              <a:t>HRK</a:t>
            </a:r>
            <a:endParaRPr lang="hr-HR" sz="1500" dirty="0"/>
          </a:p>
        </p:txBody>
      </p:sp>
    </p:spTree>
    <p:extLst>
      <p:ext uri="{BB962C8B-B14F-4D97-AF65-F5344CB8AC3E}">
        <p14:creationId xmlns:p14="http://schemas.microsoft.com/office/powerpoint/2010/main" val="332907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81610" y="977030"/>
            <a:ext cx="5505189" cy="739036"/>
          </a:xfrm>
        </p:spPr>
        <p:txBody>
          <a:bodyPr>
            <a:normAutofit fontScale="90000"/>
          </a:bodyPr>
          <a:lstStyle/>
          <a:p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U NAJAVI (IV):</a:t>
            </a:r>
            <a:b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„</a:t>
            </a:r>
            <a:r>
              <a:rPr lang="hr-H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Jačanje privlačnosti i izvrsnosti strukovnog obrazovanja u turizmu i ugostiteljstvu”</a:t>
            </a:r>
            <a:endParaRPr lang="en-GB" dirty="0">
              <a:latin typeface="Myriad Pro Bold SemiCond"/>
            </a:endParaRPr>
          </a:p>
        </p:txBody>
      </p:sp>
      <p:graphicFrame>
        <p:nvGraphicFramePr>
          <p:cNvPr id="7" name="Dijagram 6"/>
          <p:cNvGraphicFramePr/>
          <p:nvPr>
            <p:extLst>
              <p:ext uri="{D42A27DB-BD31-4B8C-83A1-F6EECF244321}">
                <p14:modId xmlns:p14="http://schemas.microsoft.com/office/powerpoint/2010/main" val="432068037"/>
              </p:ext>
            </p:extLst>
          </p:nvPr>
        </p:nvGraphicFramePr>
        <p:xfrm>
          <a:off x="575602" y="1949161"/>
          <a:ext cx="4760486" cy="4113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niOkvir 7"/>
          <p:cNvSpPr txBox="1"/>
          <p:nvPr/>
        </p:nvSpPr>
        <p:spPr>
          <a:xfrm>
            <a:off x="5373668" y="1816274"/>
            <a:ext cx="3469710" cy="47551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Cilj </a:t>
            </a:r>
            <a:r>
              <a:rPr lang="hr-HR" sz="1500" b="1" dirty="0"/>
              <a:t>poziva</a:t>
            </a:r>
            <a:r>
              <a:rPr lang="hr-HR" sz="1500" dirty="0"/>
              <a:t>: Povećanje privlačnosti strukovnog obrazovanja u turizmu i ugostiteljstvu</a:t>
            </a:r>
            <a:endParaRPr lang="hr-HR" sz="1500" dirty="0" smtClean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Ciljane skupine</a:t>
            </a:r>
            <a:r>
              <a:rPr lang="hr-HR" sz="1500" dirty="0" smtClean="0"/>
              <a:t>: učenici </a:t>
            </a:r>
            <a:r>
              <a:rPr lang="hr-HR" sz="1500" dirty="0"/>
              <a:t>u ustanovama za strukovno </a:t>
            </a:r>
            <a:r>
              <a:rPr lang="hr-HR" sz="1500" dirty="0" smtClean="0"/>
              <a:t>obrazovanje, učenici </a:t>
            </a:r>
            <a:r>
              <a:rPr lang="hr-HR" sz="1500" dirty="0"/>
              <a:t>osnovnih </a:t>
            </a:r>
            <a:r>
              <a:rPr lang="hr-HR" sz="1500" dirty="0" smtClean="0"/>
              <a:t>škola, nezaposleni </a:t>
            </a:r>
            <a:r>
              <a:rPr lang="hr-HR" sz="1500" dirty="0"/>
              <a:t>s </a:t>
            </a:r>
            <a:r>
              <a:rPr lang="hr-HR" sz="1500" dirty="0" err="1"/>
              <a:t>predtercijarnim</a:t>
            </a:r>
            <a:r>
              <a:rPr lang="hr-HR" sz="1500" dirty="0"/>
              <a:t> obrazovanjem</a:t>
            </a:r>
            <a:endParaRPr lang="hr-HR" sz="15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Aktivnosti</a:t>
            </a:r>
            <a:r>
              <a:rPr lang="hr-HR" sz="1500" dirty="0" smtClean="0"/>
              <a:t>: </a:t>
            </a:r>
            <a:r>
              <a:rPr lang="hr-HR" sz="1500" dirty="0"/>
              <a:t>P</a:t>
            </a:r>
            <a:r>
              <a:rPr lang="hr-HR" sz="1500" dirty="0" smtClean="0"/>
              <a:t>romicanje </a:t>
            </a:r>
            <a:r>
              <a:rPr lang="hr-HR" sz="1500" dirty="0"/>
              <a:t>obrazovanja te zanimanja u sektoru turizma i ugostiteljstva kroz organizaciju različitih </a:t>
            </a:r>
            <a:r>
              <a:rPr lang="hr-HR" sz="1500" dirty="0" smtClean="0"/>
              <a:t>događanja + poticanje </a:t>
            </a:r>
            <a:r>
              <a:rPr lang="hr-HR" sz="1500" dirty="0"/>
              <a:t>i motiviranje učenika osnovnih škola i ustanova za strukovno obrazovanje te nezaposlenih za nastavak obrazovanja i zapošljavanje u turizmu i </a:t>
            </a:r>
            <a:r>
              <a:rPr lang="hr-HR" sz="1500" dirty="0" smtClean="0"/>
              <a:t>ugostiteljstvu + povezivanje </a:t>
            </a:r>
            <a:r>
              <a:rPr lang="hr-HR" sz="1500" dirty="0"/>
              <a:t>ustanova za strukovno obrazovanje, visokih učilišta s katedrama u području turizma i ugostiteljstva i poslodavaca</a:t>
            </a:r>
          </a:p>
          <a:p>
            <a:endParaRPr lang="hr-HR" dirty="0" smtClean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203" y="5562945"/>
            <a:ext cx="2154477" cy="9993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03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56767" y="964503"/>
            <a:ext cx="5461348" cy="1340286"/>
          </a:xfrm>
        </p:spPr>
        <p:txBody>
          <a:bodyPr>
            <a:noAutofit/>
          </a:bodyPr>
          <a:lstStyle/>
          <a:p>
            <a:r>
              <a:rPr lang="hr-HR" sz="15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.</a:t>
            </a:r>
            <a:r>
              <a:rPr lang="hr-HR" sz="1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hr-HR" sz="1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hr-HR" sz="15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  <a:t>U NAJAVI (V):</a:t>
            </a:r>
            <a:br>
              <a:rPr lang="hr-HR" sz="15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  <a:cs typeface="Arial" panose="020B0604020202020204" pitchFamily="34" charset="0"/>
              </a:rPr>
            </a:br>
            <a:r>
              <a:rPr lang="hr-H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„</a:t>
            </a:r>
            <a:r>
              <a:rPr lang="vi-VN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Podrška </a:t>
            </a:r>
            <a:r>
              <a:rPr lang="vi-VN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partnerskim inovativnim projektima civilnog, javnog i poslovnog sektora za ponovno korištenje otvorenih javnih podataka i razvoj </a:t>
            </a:r>
            <a:r>
              <a:rPr lang="vi-VN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IKT </a:t>
            </a:r>
            <a:r>
              <a:rPr lang="vi-VN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i mobilnih aplikacija za kvalitetnije sudjelovanje građana u lokalnom odlučivanju - faza </a:t>
            </a:r>
            <a:r>
              <a:rPr lang="vi-VN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I</a:t>
            </a:r>
            <a:r>
              <a:rPr lang="hr-H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old SemiCond"/>
              </a:rPr>
              <a:t>”</a:t>
            </a:r>
            <a:endParaRPr lang="en-GB" sz="1500" dirty="0">
              <a:latin typeface="Myriad Pro Bold SemiCond"/>
            </a:endParaRPr>
          </a:p>
        </p:txBody>
      </p:sp>
      <p:graphicFrame>
        <p:nvGraphicFramePr>
          <p:cNvPr id="7" name="Dijagram 6"/>
          <p:cNvGraphicFramePr/>
          <p:nvPr>
            <p:extLst>
              <p:ext uri="{D42A27DB-BD31-4B8C-83A1-F6EECF244321}">
                <p14:modId xmlns:p14="http://schemas.microsoft.com/office/powerpoint/2010/main" val="2428825970"/>
              </p:ext>
            </p:extLst>
          </p:nvPr>
        </p:nvGraphicFramePr>
        <p:xfrm>
          <a:off x="231732" y="2033510"/>
          <a:ext cx="4878888" cy="4212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niOkvir 7"/>
          <p:cNvSpPr txBox="1"/>
          <p:nvPr/>
        </p:nvSpPr>
        <p:spPr>
          <a:xfrm>
            <a:off x="5110621" y="2636784"/>
            <a:ext cx="3745281" cy="26314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Cilj poziva</a:t>
            </a:r>
            <a:r>
              <a:rPr lang="hr-HR" sz="1500" b="1" dirty="0"/>
              <a:t>: </a:t>
            </a:r>
            <a:r>
              <a:rPr lang="hr-HR" sz="1500" dirty="0"/>
              <a:t>Unaprijediti učinkovitost javne uprave razvojem novih javnih usluga kroz partnerstvo civilnog, privatnog i javnog </a:t>
            </a:r>
            <a:r>
              <a:rPr lang="hr-HR" sz="1500" dirty="0" smtClean="0"/>
              <a:t>sektora</a:t>
            </a:r>
            <a:r>
              <a:rPr lang="hr-HR" sz="1500" b="1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Ciljane skupine</a:t>
            </a:r>
            <a:r>
              <a:rPr lang="hr-HR" sz="1500" dirty="0" smtClean="0"/>
              <a:t>: zaposlenici </a:t>
            </a:r>
            <a:r>
              <a:rPr lang="hr-HR" sz="1500" dirty="0"/>
              <a:t>OCD-ova, zaposlenici </a:t>
            </a:r>
            <a:r>
              <a:rPr lang="hr-HR" sz="1500" dirty="0" smtClean="0"/>
              <a:t>JLP(R)S te volonteri</a:t>
            </a:r>
            <a:endParaRPr lang="hr-HR" sz="15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500" b="1" dirty="0" smtClean="0"/>
              <a:t>Aktivnosti</a:t>
            </a:r>
            <a:r>
              <a:rPr lang="hr-HR" sz="1500" dirty="0" smtClean="0"/>
              <a:t>: Jačanje kapaciteta zaposlenika volontera  OCD – ova te zaposlenika JL/P(R)S + Razvoj IKT mobilnih aplikacija za postojeće i nove usluge</a:t>
            </a:r>
          </a:p>
          <a:p>
            <a:endParaRPr lang="en-GB" sz="15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5110621" y="5268274"/>
            <a:ext cx="3745281" cy="124649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r-HR" sz="1500" dirty="0" smtClean="0"/>
              <a:t>Rezultati provedbe projekata iz osi dobrog upravljanja na području Karlovačke županije do 31.07.2018.: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500" dirty="0"/>
              <a:t>u</a:t>
            </a:r>
            <a:r>
              <a:rPr lang="hr-HR" sz="1500" dirty="0" smtClean="0"/>
              <a:t>govoreno 8 projekata </a:t>
            </a:r>
            <a:r>
              <a:rPr lang="hr-HR" sz="1500" dirty="0"/>
              <a:t>ukupne vrijednosti </a:t>
            </a:r>
            <a:r>
              <a:rPr lang="hr-HR" sz="1500" dirty="0" smtClean="0"/>
              <a:t>6.024.776,27 HRK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767" y="5331485"/>
            <a:ext cx="1650370" cy="1183284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23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Regionalni dani_ppt_template</Template>
  <TotalTime>1977</TotalTime>
  <Words>1011</Words>
  <Application>Microsoft Office PowerPoint</Application>
  <PresentationFormat>Prikaz na zaslonu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Tema sustava Office</vt:lpstr>
      <vt:lpstr>  Operativni program „Učinkoviti ljudski potencijali 2014. – 2020.”  Aktualni otvoreni natječaji i natječaji u najavi iz područja zapošljavanja, socijalne uključenosti, obrazovanja i dobrog upravljanja</vt:lpstr>
      <vt:lpstr>Europski socijalni fond</vt:lpstr>
      <vt:lpstr>OP „Učinkoviti ljudski potencijali 2014. – 2020.”</vt:lpstr>
      <vt:lpstr>Aktualni otvoreni natječaji </vt:lpstr>
      <vt:lpstr>U NAJAVI (I): „Uključivanje marginaliziranih skupina u zajednicu kroz kulturne i umjetničke aktivnosti” i „Umjetnost i kultura za mlade”</vt:lpstr>
      <vt:lpstr>. U NAJAVI (II): „Jačanje poslovanja društvenih poduzetnika – Faza I.” </vt:lpstr>
      <vt:lpstr>U NAJAVI (III): „Razvoj, unapređenje i provedba stručne prakse u visokom obrazovanju”</vt:lpstr>
      <vt:lpstr>U NAJAVI (IV): „Jačanje privlačnosti i izvrsnosti strukovnog obrazovanja u turizmu i ugostiteljstvu”</vt:lpstr>
      <vt:lpstr>. U NAJAVI (V): „Podrška partnerskim inovativnim projektima civilnog, javnog i poslovnog sektora za ponovno korištenje otvorenih javnih podataka i razvoj IKT i mobilnih aplikacija za kvalitetnije sudjelovanje građana u lokalnom odlučivanju - faza I”</vt:lpstr>
      <vt:lpstr>.  U NAJAVI (VI): „Prostori sudjelovanja - razvoj programa revitalizacije prostora u javnom vlasništvu kroz partnerstvo OCD-a i lokalne zajednice”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OPERATIVNI PROGRAM</dc:title>
  <dc:creator>Marija Rukljač Jelinčić</dc:creator>
  <cp:lastModifiedBy>MRMS</cp:lastModifiedBy>
  <cp:revision>94</cp:revision>
  <dcterms:created xsi:type="dcterms:W3CDTF">2016-11-25T14:56:52Z</dcterms:created>
  <dcterms:modified xsi:type="dcterms:W3CDTF">2018-08-30T09:41:29Z</dcterms:modified>
</cp:coreProperties>
</file>