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57" r:id="rId4"/>
    <p:sldId id="261" r:id="rId5"/>
    <p:sldId id="264" r:id="rId6"/>
    <p:sldId id="265" r:id="rId7"/>
    <p:sldId id="266" r:id="rId8"/>
    <p:sldId id="280" r:id="rId9"/>
    <p:sldId id="267" r:id="rId10"/>
    <p:sldId id="279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9" r:id="rId2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7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073B0-AC4C-4A61-9F19-B2F497B5A06B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E823F78-8E1A-4655-B735-C779229AE542}">
      <dgm:prSet phldrT="[Text]"/>
      <dgm:spPr/>
      <dgm:t>
        <a:bodyPr/>
        <a:lstStyle/>
        <a:p>
          <a:r>
            <a:rPr lang="hr-HR" b="1" dirty="0" smtClean="0"/>
            <a:t>Operativni program Učinkoviti ljudski potencijali</a:t>
          </a:r>
          <a:endParaRPr lang="en-US" b="1" dirty="0"/>
        </a:p>
      </dgm:t>
    </dgm:pt>
    <dgm:pt modelId="{3FCA5FB6-BE0C-47DA-BE03-866E03DFBBE1}" type="parTrans" cxnId="{EE7F2F46-FB79-4A1F-AA88-B315603533BD}">
      <dgm:prSet/>
      <dgm:spPr/>
      <dgm:t>
        <a:bodyPr/>
        <a:lstStyle/>
        <a:p>
          <a:endParaRPr lang="en-US"/>
        </a:p>
      </dgm:t>
    </dgm:pt>
    <dgm:pt modelId="{8E31375C-6112-4996-AA28-DCB7E21EA298}" type="sibTrans" cxnId="{EE7F2F46-FB79-4A1F-AA88-B315603533BD}">
      <dgm:prSet/>
      <dgm:spPr/>
      <dgm:t>
        <a:bodyPr/>
        <a:lstStyle/>
        <a:p>
          <a:endParaRPr lang="en-US"/>
        </a:p>
      </dgm:t>
    </dgm:pt>
    <dgm:pt modelId="{F46122BC-2192-417B-BE77-25A81EB23DC0}">
      <dgm:prSet phldrT="[Text]" custT="1"/>
      <dgm:spPr/>
      <dgm:t>
        <a:bodyPr/>
        <a:lstStyle/>
        <a:p>
          <a:r>
            <a:rPr lang="hr-HR" sz="2000" b="1" noProof="0" dirty="0" smtClean="0"/>
            <a:t>Aktivnosti Ministarstva turizma kao PT 1 </a:t>
          </a:r>
          <a:endParaRPr lang="hr-HR" sz="2000" b="1" noProof="0" dirty="0"/>
        </a:p>
      </dgm:t>
    </dgm:pt>
    <dgm:pt modelId="{BCDD8D4B-792F-4CAF-AEEF-B50E88CAACD2}" type="parTrans" cxnId="{D93EC168-FD6E-4381-8D51-423E9CCF3BD4}">
      <dgm:prSet/>
      <dgm:spPr/>
      <dgm:t>
        <a:bodyPr/>
        <a:lstStyle/>
        <a:p>
          <a:endParaRPr lang="en-US"/>
        </a:p>
      </dgm:t>
    </dgm:pt>
    <dgm:pt modelId="{5591BB09-9018-4958-ABC8-3B7A20DD768E}" type="sibTrans" cxnId="{D93EC168-FD6E-4381-8D51-423E9CCF3BD4}">
      <dgm:prSet/>
      <dgm:spPr/>
      <dgm:t>
        <a:bodyPr/>
        <a:lstStyle/>
        <a:p>
          <a:endParaRPr lang="en-US"/>
        </a:p>
      </dgm:t>
    </dgm:pt>
    <dgm:pt modelId="{615B4423-6FF4-466C-8F92-B0DC77135EBA}">
      <dgm:prSet phldrT="[Text]"/>
      <dgm:spPr/>
      <dgm:t>
        <a:bodyPr/>
        <a:lstStyle/>
        <a:p>
          <a:endParaRPr lang="en-US" dirty="0"/>
        </a:p>
      </dgm:t>
    </dgm:pt>
    <dgm:pt modelId="{646FD67B-A2A7-4C9D-A4EC-7D8B94A67617}" type="parTrans" cxnId="{D16ECABA-8F24-48C4-87BF-2072C7DB37EF}">
      <dgm:prSet/>
      <dgm:spPr/>
      <dgm:t>
        <a:bodyPr/>
        <a:lstStyle/>
        <a:p>
          <a:endParaRPr lang="en-US"/>
        </a:p>
      </dgm:t>
    </dgm:pt>
    <dgm:pt modelId="{199F5664-DD25-479F-9FE9-1A430844543F}" type="sibTrans" cxnId="{D16ECABA-8F24-48C4-87BF-2072C7DB37EF}">
      <dgm:prSet/>
      <dgm:spPr/>
      <dgm:t>
        <a:bodyPr/>
        <a:lstStyle/>
        <a:p>
          <a:endParaRPr lang="en-US"/>
        </a:p>
      </dgm:t>
    </dgm:pt>
    <dgm:pt modelId="{9114DDAB-FF5F-4296-8645-B9E40A26C7D0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900" b="1" noProof="0" dirty="0" smtClean="0"/>
            <a:t>Aktivnosti Ministarstva turizma kao korisničkog tijela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/>
        </a:p>
      </dgm:t>
    </dgm:pt>
    <dgm:pt modelId="{0E28E321-86D3-47D3-B364-43D6866C75FD}" type="parTrans" cxnId="{B628C5A6-B153-43D3-8AA9-EAD79711BF33}">
      <dgm:prSet/>
      <dgm:spPr/>
      <dgm:t>
        <a:bodyPr/>
        <a:lstStyle/>
        <a:p>
          <a:endParaRPr lang="en-US"/>
        </a:p>
      </dgm:t>
    </dgm:pt>
    <dgm:pt modelId="{1C9F138C-E4B6-4B6A-BCB9-FBBF7479EA14}" type="sibTrans" cxnId="{B628C5A6-B153-43D3-8AA9-EAD79711BF33}">
      <dgm:prSet/>
      <dgm:spPr/>
      <dgm:t>
        <a:bodyPr/>
        <a:lstStyle/>
        <a:p>
          <a:endParaRPr lang="en-US"/>
        </a:p>
      </dgm:t>
    </dgm:pt>
    <dgm:pt modelId="{DBEE1D4F-B2B1-4A9A-AFF1-C0B0C8460CDC}" type="pres">
      <dgm:prSet presAssocID="{E1E073B0-AC4C-4A61-9F19-B2F497B5A06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F68FF3-3783-43EE-B4E0-C26A6C015323}" type="pres">
      <dgm:prSet presAssocID="{DE823F78-8E1A-4655-B735-C779229AE542}" presName="composite" presStyleCnt="0"/>
      <dgm:spPr/>
    </dgm:pt>
    <dgm:pt modelId="{C1C50493-684E-4500-8E15-4E54BA8B930F}" type="pres">
      <dgm:prSet presAssocID="{DE823F78-8E1A-4655-B735-C779229AE542}" presName="ParentAccent1" presStyleLbl="alignNode1" presStyleIdx="0" presStyleCnt="34"/>
      <dgm:spPr/>
    </dgm:pt>
    <dgm:pt modelId="{DBAD021D-A9A9-4CE4-A935-D2992ABF2D90}" type="pres">
      <dgm:prSet presAssocID="{DE823F78-8E1A-4655-B735-C779229AE542}" presName="ParentAccent2" presStyleLbl="alignNode1" presStyleIdx="1" presStyleCnt="34"/>
      <dgm:spPr/>
    </dgm:pt>
    <dgm:pt modelId="{238CFC09-77F9-4662-8D50-E7E4E1815D5C}" type="pres">
      <dgm:prSet presAssocID="{DE823F78-8E1A-4655-B735-C779229AE542}" presName="ParentAccent3" presStyleLbl="alignNode1" presStyleIdx="2" presStyleCnt="34"/>
      <dgm:spPr/>
    </dgm:pt>
    <dgm:pt modelId="{2DFEDD6F-F6E4-4D77-A81B-59F827D2DB7C}" type="pres">
      <dgm:prSet presAssocID="{DE823F78-8E1A-4655-B735-C779229AE542}" presName="ParentAccent4" presStyleLbl="alignNode1" presStyleIdx="3" presStyleCnt="34"/>
      <dgm:spPr/>
    </dgm:pt>
    <dgm:pt modelId="{AB28CA61-3C01-4E77-B768-23E59E30DA4E}" type="pres">
      <dgm:prSet presAssocID="{DE823F78-8E1A-4655-B735-C779229AE542}" presName="ParentAccent5" presStyleLbl="alignNode1" presStyleIdx="4" presStyleCnt="34"/>
      <dgm:spPr/>
    </dgm:pt>
    <dgm:pt modelId="{43F5474D-D334-4504-A40C-4DB7A8F5314C}" type="pres">
      <dgm:prSet presAssocID="{DE823F78-8E1A-4655-B735-C779229AE542}" presName="ParentAccent6" presStyleLbl="alignNode1" presStyleIdx="5" presStyleCnt="34"/>
      <dgm:spPr/>
    </dgm:pt>
    <dgm:pt modelId="{4E56B7DC-DEF4-4368-9CED-44AD7FF2FDFF}" type="pres">
      <dgm:prSet presAssocID="{DE823F78-8E1A-4655-B735-C779229AE542}" presName="ParentAccent7" presStyleLbl="alignNode1" presStyleIdx="6" presStyleCnt="34"/>
      <dgm:spPr/>
    </dgm:pt>
    <dgm:pt modelId="{DDBEEFF3-2719-4A87-8F81-97DA93A75CC4}" type="pres">
      <dgm:prSet presAssocID="{DE823F78-8E1A-4655-B735-C779229AE542}" presName="ParentAccent8" presStyleLbl="alignNode1" presStyleIdx="7" presStyleCnt="34"/>
      <dgm:spPr/>
    </dgm:pt>
    <dgm:pt modelId="{A0FB87A9-6C05-4F7F-A927-B96C9EED6FFF}" type="pres">
      <dgm:prSet presAssocID="{DE823F78-8E1A-4655-B735-C779229AE542}" presName="ParentAccent9" presStyleLbl="alignNode1" presStyleIdx="8" presStyleCnt="34"/>
      <dgm:spPr/>
    </dgm:pt>
    <dgm:pt modelId="{1C7347A6-0717-4F9A-9EB9-849BFAD168A5}" type="pres">
      <dgm:prSet presAssocID="{DE823F78-8E1A-4655-B735-C779229AE542}" presName="ParentAccent10" presStyleLbl="alignNode1" presStyleIdx="9" presStyleCnt="34"/>
      <dgm:spPr/>
    </dgm:pt>
    <dgm:pt modelId="{E115DFCA-9F69-4001-933A-B8EE94891C16}" type="pres">
      <dgm:prSet presAssocID="{DE823F78-8E1A-4655-B735-C779229AE542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39147-91A8-4357-8C96-D6B2DAC80DA5}" type="pres">
      <dgm:prSet presAssocID="{F46122BC-2192-417B-BE77-25A81EB23DC0}" presName="Child1Accent1" presStyleLbl="alignNode1" presStyleIdx="11" presStyleCnt="34"/>
      <dgm:spPr/>
    </dgm:pt>
    <dgm:pt modelId="{93CE354D-B18A-4FE2-BB55-EF1F24C63C1E}" type="pres">
      <dgm:prSet presAssocID="{F46122BC-2192-417B-BE77-25A81EB23DC0}" presName="Child1Accent2" presStyleLbl="alignNode1" presStyleIdx="12" presStyleCnt="34"/>
      <dgm:spPr/>
    </dgm:pt>
    <dgm:pt modelId="{059313CE-CC65-4A63-98A3-E53AC4A2A6BF}" type="pres">
      <dgm:prSet presAssocID="{F46122BC-2192-417B-BE77-25A81EB23DC0}" presName="Child1Accent3" presStyleLbl="alignNode1" presStyleIdx="13" presStyleCnt="34"/>
      <dgm:spPr/>
    </dgm:pt>
    <dgm:pt modelId="{6CA14648-3155-43BE-A70F-70FE29D04D85}" type="pres">
      <dgm:prSet presAssocID="{F46122BC-2192-417B-BE77-25A81EB23DC0}" presName="Child1Accent4" presStyleLbl="alignNode1" presStyleIdx="14" presStyleCnt="34"/>
      <dgm:spPr/>
    </dgm:pt>
    <dgm:pt modelId="{8498FCC3-9C18-477E-99BE-5C1EC44CC2E8}" type="pres">
      <dgm:prSet presAssocID="{F46122BC-2192-417B-BE77-25A81EB23DC0}" presName="Child1Accent5" presStyleLbl="alignNode1" presStyleIdx="15" presStyleCnt="34"/>
      <dgm:spPr/>
    </dgm:pt>
    <dgm:pt modelId="{E1046767-C8BE-4406-8929-CA114E613684}" type="pres">
      <dgm:prSet presAssocID="{F46122BC-2192-417B-BE77-25A81EB23DC0}" presName="Child1Accent6" presStyleLbl="alignNode1" presStyleIdx="16" presStyleCnt="34"/>
      <dgm:spPr/>
    </dgm:pt>
    <dgm:pt modelId="{81BAD6A2-D164-4B3F-A178-AB3E3D4B315D}" type="pres">
      <dgm:prSet presAssocID="{F46122BC-2192-417B-BE77-25A81EB23DC0}" presName="Child1Accent7" presStyleLbl="alignNode1" presStyleIdx="17" presStyleCnt="34"/>
      <dgm:spPr/>
    </dgm:pt>
    <dgm:pt modelId="{4533A46C-CE4F-42B4-BACF-A20C64CB21B0}" type="pres">
      <dgm:prSet presAssocID="{F46122BC-2192-417B-BE77-25A81EB23DC0}" presName="Child1Accent8" presStyleLbl="alignNode1" presStyleIdx="18" presStyleCnt="34"/>
      <dgm:spPr/>
    </dgm:pt>
    <dgm:pt modelId="{21312B40-C326-4149-A34C-2C9055C6E38C}" type="pres">
      <dgm:prSet presAssocID="{F46122BC-2192-417B-BE77-25A81EB23DC0}" presName="Child1Accent9" presStyleLbl="alignNode1" presStyleIdx="19" presStyleCnt="34"/>
      <dgm:spPr/>
    </dgm:pt>
    <dgm:pt modelId="{0F85D1F8-AAEE-403B-BAEE-E8FE1977B80C}" type="pres">
      <dgm:prSet presAssocID="{F46122BC-2192-417B-BE77-25A81EB23DC0}" presName="Child1" presStyleLbl="revTx" presStyleIdx="0" presStyleCnt="3" custLinFactY="65114" custLinFactNeighborX="-2375" custLinFactNeighborY="10000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9D614-4F82-4A60-AB8E-BCFEC983C31D}" type="pres">
      <dgm:prSet presAssocID="{615B4423-6FF4-466C-8F92-B0DC77135EBA}" presName="Child2Accent1" presStyleLbl="alignNode1" presStyleIdx="20" presStyleCnt="34"/>
      <dgm:spPr/>
    </dgm:pt>
    <dgm:pt modelId="{CF8A10C9-94FC-4901-BC0B-7F704C2CA169}" type="pres">
      <dgm:prSet presAssocID="{615B4423-6FF4-466C-8F92-B0DC77135EBA}" presName="Child2Accent2" presStyleLbl="alignNode1" presStyleIdx="21" presStyleCnt="34"/>
      <dgm:spPr/>
    </dgm:pt>
    <dgm:pt modelId="{50F7C346-17C8-4DC8-98EB-87846B7AC8A7}" type="pres">
      <dgm:prSet presAssocID="{615B4423-6FF4-466C-8F92-B0DC77135EBA}" presName="Child2Accent3" presStyleLbl="alignNode1" presStyleIdx="22" presStyleCnt="34"/>
      <dgm:spPr/>
    </dgm:pt>
    <dgm:pt modelId="{343106A1-9A6B-49F3-94BC-957BC16062C0}" type="pres">
      <dgm:prSet presAssocID="{615B4423-6FF4-466C-8F92-B0DC77135EBA}" presName="Child2Accent4" presStyleLbl="alignNode1" presStyleIdx="23" presStyleCnt="34"/>
      <dgm:spPr/>
    </dgm:pt>
    <dgm:pt modelId="{8BB0027D-144C-411E-A0A0-CA8FF89BA2F6}" type="pres">
      <dgm:prSet presAssocID="{615B4423-6FF4-466C-8F92-B0DC77135EBA}" presName="Child2Accent5" presStyleLbl="alignNode1" presStyleIdx="24" presStyleCnt="34"/>
      <dgm:spPr/>
    </dgm:pt>
    <dgm:pt modelId="{743D6B6B-3A6E-4C30-B89C-AC8563279D34}" type="pres">
      <dgm:prSet presAssocID="{615B4423-6FF4-466C-8F92-B0DC77135EBA}" presName="Child2Accent6" presStyleLbl="alignNode1" presStyleIdx="25" presStyleCnt="34"/>
      <dgm:spPr/>
    </dgm:pt>
    <dgm:pt modelId="{B769B80B-8445-43F8-A7C5-51E554B18183}" type="pres">
      <dgm:prSet presAssocID="{615B4423-6FF4-466C-8F92-B0DC77135EBA}" presName="Child2Accent7" presStyleLbl="alignNode1" presStyleIdx="26" presStyleCnt="34"/>
      <dgm:spPr/>
    </dgm:pt>
    <dgm:pt modelId="{66F26EE4-6F44-4FE1-BCF9-BCF3783A6AD6}" type="pres">
      <dgm:prSet presAssocID="{615B4423-6FF4-466C-8F92-B0DC77135EBA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EF5D-34E7-4C00-A607-541C9B0F8238}" type="pres">
      <dgm:prSet presAssocID="{9114DDAB-FF5F-4296-8645-B9E40A26C7D0}" presName="Child3Accent1" presStyleLbl="alignNode1" presStyleIdx="27" presStyleCnt="34"/>
      <dgm:spPr/>
    </dgm:pt>
    <dgm:pt modelId="{AA299C90-C06A-487B-A0BA-C867A493322D}" type="pres">
      <dgm:prSet presAssocID="{9114DDAB-FF5F-4296-8645-B9E40A26C7D0}" presName="Child3Accent2" presStyleLbl="alignNode1" presStyleIdx="28" presStyleCnt="34"/>
      <dgm:spPr/>
    </dgm:pt>
    <dgm:pt modelId="{DD9351C1-9A3C-4BD2-9763-E6F3A16F74DA}" type="pres">
      <dgm:prSet presAssocID="{9114DDAB-FF5F-4296-8645-B9E40A26C7D0}" presName="Child3Accent3" presStyleLbl="alignNode1" presStyleIdx="29" presStyleCnt="34"/>
      <dgm:spPr/>
    </dgm:pt>
    <dgm:pt modelId="{B6B47E9E-4923-4DB6-A93A-D2832BFF0799}" type="pres">
      <dgm:prSet presAssocID="{9114DDAB-FF5F-4296-8645-B9E40A26C7D0}" presName="Child3Accent4" presStyleLbl="alignNode1" presStyleIdx="30" presStyleCnt="34"/>
      <dgm:spPr/>
    </dgm:pt>
    <dgm:pt modelId="{48BDACA4-2065-44CD-8BD6-08DF8878A393}" type="pres">
      <dgm:prSet presAssocID="{9114DDAB-FF5F-4296-8645-B9E40A26C7D0}" presName="Child3Accent5" presStyleLbl="alignNode1" presStyleIdx="31" presStyleCnt="34"/>
      <dgm:spPr/>
    </dgm:pt>
    <dgm:pt modelId="{4C503514-D6E4-4459-AB9D-206B11256C9C}" type="pres">
      <dgm:prSet presAssocID="{9114DDAB-FF5F-4296-8645-B9E40A26C7D0}" presName="Child3Accent6" presStyleLbl="alignNode1" presStyleIdx="32" presStyleCnt="34"/>
      <dgm:spPr/>
    </dgm:pt>
    <dgm:pt modelId="{70C8DDEC-0907-424B-A912-3215C1D20618}" type="pres">
      <dgm:prSet presAssocID="{9114DDAB-FF5F-4296-8645-B9E40A26C7D0}" presName="Child3Accent7" presStyleLbl="alignNode1" presStyleIdx="33" presStyleCnt="34"/>
      <dgm:spPr/>
    </dgm:pt>
    <dgm:pt modelId="{DF59D700-642E-4497-91E4-3B577151BDE3}" type="pres">
      <dgm:prSet presAssocID="{9114DDAB-FF5F-4296-8645-B9E40A26C7D0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8C5A6-B153-43D3-8AA9-EAD79711BF33}" srcId="{DE823F78-8E1A-4655-B735-C779229AE542}" destId="{9114DDAB-FF5F-4296-8645-B9E40A26C7D0}" srcOrd="2" destOrd="0" parTransId="{0E28E321-86D3-47D3-B364-43D6866C75FD}" sibTransId="{1C9F138C-E4B6-4B6A-BCB9-FBBF7479EA14}"/>
    <dgm:cxn modelId="{72CA7265-54CB-4788-BF5B-A00C0EF44E7D}" type="presOf" srcId="{615B4423-6FF4-466C-8F92-B0DC77135EBA}" destId="{66F26EE4-6F44-4FE1-BCF9-BCF3783A6AD6}" srcOrd="0" destOrd="0" presId="urn:microsoft.com/office/officeart/2011/layout/ConvergingText"/>
    <dgm:cxn modelId="{30943CA6-9D88-4231-90EC-5C0B11A4CEFC}" type="presOf" srcId="{F46122BC-2192-417B-BE77-25A81EB23DC0}" destId="{0F85D1F8-AAEE-403B-BAEE-E8FE1977B80C}" srcOrd="0" destOrd="0" presId="urn:microsoft.com/office/officeart/2011/layout/ConvergingText"/>
    <dgm:cxn modelId="{D93EC168-FD6E-4381-8D51-423E9CCF3BD4}" srcId="{DE823F78-8E1A-4655-B735-C779229AE542}" destId="{F46122BC-2192-417B-BE77-25A81EB23DC0}" srcOrd="0" destOrd="0" parTransId="{BCDD8D4B-792F-4CAF-AEEF-B50E88CAACD2}" sibTransId="{5591BB09-9018-4958-ABC8-3B7A20DD768E}"/>
    <dgm:cxn modelId="{EE7F2F46-FB79-4A1F-AA88-B315603533BD}" srcId="{E1E073B0-AC4C-4A61-9F19-B2F497B5A06B}" destId="{DE823F78-8E1A-4655-B735-C779229AE542}" srcOrd="0" destOrd="0" parTransId="{3FCA5FB6-BE0C-47DA-BE03-866E03DFBBE1}" sibTransId="{8E31375C-6112-4996-AA28-DCB7E21EA298}"/>
    <dgm:cxn modelId="{D16ECABA-8F24-48C4-87BF-2072C7DB37EF}" srcId="{DE823F78-8E1A-4655-B735-C779229AE542}" destId="{615B4423-6FF4-466C-8F92-B0DC77135EBA}" srcOrd="1" destOrd="0" parTransId="{646FD67B-A2A7-4C9D-A4EC-7D8B94A67617}" sibTransId="{199F5664-DD25-479F-9FE9-1A430844543F}"/>
    <dgm:cxn modelId="{7072F91B-C7BD-46DC-A7F3-AFC82777957B}" type="presOf" srcId="{E1E073B0-AC4C-4A61-9F19-B2F497B5A06B}" destId="{DBEE1D4F-B2B1-4A9A-AFF1-C0B0C8460CDC}" srcOrd="0" destOrd="0" presId="urn:microsoft.com/office/officeart/2011/layout/ConvergingText"/>
    <dgm:cxn modelId="{5286A515-0FD9-4949-9C9E-07252DDA0CDD}" type="presOf" srcId="{9114DDAB-FF5F-4296-8645-B9E40A26C7D0}" destId="{DF59D700-642E-4497-91E4-3B577151BDE3}" srcOrd="0" destOrd="0" presId="urn:microsoft.com/office/officeart/2011/layout/ConvergingText"/>
    <dgm:cxn modelId="{A4A1CB0B-0927-4CEB-890E-16490E363439}" type="presOf" srcId="{DE823F78-8E1A-4655-B735-C779229AE542}" destId="{E115DFCA-9F69-4001-933A-B8EE94891C16}" srcOrd="0" destOrd="0" presId="urn:microsoft.com/office/officeart/2011/layout/ConvergingText"/>
    <dgm:cxn modelId="{80FF65D5-5579-4C47-BC93-F994679E60B3}" type="presParOf" srcId="{DBEE1D4F-B2B1-4A9A-AFF1-C0B0C8460CDC}" destId="{FEF68FF3-3783-43EE-B4E0-C26A6C015323}" srcOrd="0" destOrd="0" presId="urn:microsoft.com/office/officeart/2011/layout/ConvergingText"/>
    <dgm:cxn modelId="{27B6E632-A33A-4F60-802D-09F81D679670}" type="presParOf" srcId="{FEF68FF3-3783-43EE-B4E0-C26A6C015323}" destId="{C1C50493-684E-4500-8E15-4E54BA8B930F}" srcOrd="0" destOrd="0" presId="urn:microsoft.com/office/officeart/2011/layout/ConvergingText"/>
    <dgm:cxn modelId="{FF03E471-A401-4D8D-98A0-B40C06E28FB7}" type="presParOf" srcId="{FEF68FF3-3783-43EE-B4E0-C26A6C015323}" destId="{DBAD021D-A9A9-4CE4-A935-D2992ABF2D90}" srcOrd="1" destOrd="0" presId="urn:microsoft.com/office/officeart/2011/layout/ConvergingText"/>
    <dgm:cxn modelId="{94CF1051-EA5D-459B-9435-8974C39369DA}" type="presParOf" srcId="{FEF68FF3-3783-43EE-B4E0-C26A6C015323}" destId="{238CFC09-77F9-4662-8D50-E7E4E1815D5C}" srcOrd="2" destOrd="0" presId="urn:microsoft.com/office/officeart/2011/layout/ConvergingText"/>
    <dgm:cxn modelId="{BE236E60-761B-4827-96AD-BFA155CF469F}" type="presParOf" srcId="{FEF68FF3-3783-43EE-B4E0-C26A6C015323}" destId="{2DFEDD6F-F6E4-4D77-A81B-59F827D2DB7C}" srcOrd="3" destOrd="0" presId="urn:microsoft.com/office/officeart/2011/layout/ConvergingText"/>
    <dgm:cxn modelId="{77B77551-0203-4C90-B951-0A809F1CB1FE}" type="presParOf" srcId="{FEF68FF3-3783-43EE-B4E0-C26A6C015323}" destId="{AB28CA61-3C01-4E77-B768-23E59E30DA4E}" srcOrd="4" destOrd="0" presId="urn:microsoft.com/office/officeart/2011/layout/ConvergingText"/>
    <dgm:cxn modelId="{798FA0E7-D308-4C23-B9DF-974111ABDA9E}" type="presParOf" srcId="{FEF68FF3-3783-43EE-B4E0-C26A6C015323}" destId="{43F5474D-D334-4504-A40C-4DB7A8F5314C}" srcOrd="5" destOrd="0" presId="urn:microsoft.com/office/officeart/2011/layout/ConvergingText"/>
    <dgm:cxn modelId="{606F5000-21E1-49AB-93BD-98B5C810C650}" type="presParOf" srcId="{FEF68FF3-3783-43EE-B4E0-C26A6C015323}" destId="{4E56B7DC-DEF4-4368-9CED-44AD7FF2FDFF}" srcOrd="6" destOrd="0" presId="urn:microsoft.com/office/officeart/2011/layout/ConvergingText"/>
    <dgm:cxn modelId="{620D6CC9-8B5B-4252-AD18-F6E8CB282C27}" type="presParOf" srcId="{FEF68FF3-3783-43EE-B4E0-C26A6C015323}" destId="{DDBEEFF3-2719-4A87-8F81-97DA93A75CC4}" srcOrd="7" destOrd="0" presId="urn:microsoft.com/office/officeart/2011/layout/ConvergingText"/>
    <dgm:cxn modelId="{56336D01-5212-493D-A80B-7C261BB49238}" type="presParOf" srcId="{FEF68FF3-3783-43EE-B4E0-C26A6C015323}" destId="{A0FB87A9-6C05-4F7F-A927-B96C9EED6FFF}" srcOrd="8" destOrd="0" presId="urn:microsoft.com/office/officeart/2011/layout/ConvergingText"/>
    <dgm:cxn modelId="{37A00641-FC12-44A8-B84A-6F802C442836}" type="presParOf" srcId="{FEF68FF3-3783-43EE-B4E0-C26A6C015323}" destId="{1C7347A6-0717-4F9A-9EB9-849BFAD168A5}" srcOrd="9" destOrd="0" presId="urn:microsoft.com/office/officeart/2011/layout/ConvergingText"/>
    <dgm:cxn modelId="{1A757D34-CF59-4541-91F1-2A766A3162C8}" type="presParOf" srcId="{FEF68FF3-3783-43EE-B4E0-C26A6C015323}" destId="{E115DFCA-9F69-4001-933A-B8EE94891C16}" srcOrd="10" destOrd="0" presId="urn:microsoft.com/office/officeart/2011/layout/ConvergingText"/>
    <dgm:cxn modelId="{5E6D1197-FDF5-4C4F-8BC3-295B72D0D0B2}" type="presParOf" srcId="{FEF68FF3-3783-43EE-B4E0-C26A6C015323}" destId="{83239147-91A8-4357-8C96-D6B2DAC80DA5}" srcOrd="11" destOrd="0" presId="urn:microsoft.com/office/officeart/2011/layout/ConvergingText"/>
    <dgm:cxn modelId="{52BA5FDE-6F5C-4809-86CC-2D06DC10D0C1}" type="presParOf" srcId="{FEF68FF3-3783-43EE-B4E0-C26A6C015323}" destId="{93CE354D-B18A-4FE2-BB55-EF1F24C63C1E}" srcOrd="12" destOrd="0" presId="urn:microsoft.com/office/officeart/2011/layout/ConvergingText"/>
    <dgm:cxn modelId="{9C07276B-7DD9-4320-9718-BACD7904233F}" type="presParOf" srcId="{FEF68FF3-3783-43EE-B4E0-C26A6C015323}" destId="{059313CE-CC65-4A63-98A3-E53AC4A2A6BF}" srcOrd="13" destOrd="0" presId="urn:microsoft.com/office/officeart/2011/layout/ConvergingText"/>
    <dgm:cxn modelId="{C3639E6A-50F8-4B73-8AC4-B208E698EBBE}" type="presParOf" srcId="{FEF68FF3-3783-43EE-B4E0-C26A6C015323}" destId="{6CA14648-3155-43BE-A70F-70FE29D04D85}" srcOrd="14" destOrd="0" presId="urn:microsoft.com/office/officeart/2011/layout/ConvergingText"/>
    <dgm:cxn modelId="{C2758411-20C1-4139-9379-14D40F6C81D2}" type="presParOf" srcId="{FEF68FF3-3783-43EE-B4E0-C26A6C015323}" destId="{8498FCC3-9C18-477E-99BE-5C1EC44CC2E8}" srcOrd="15" destOrd="0" presId="urn:microsoft.com/office/officeart/2011/layout/ConvergingText"/>
    <dgm:cxn modelId="{47A543C5-8071-4E09-B837-5FF951A6945E}" type="presParOf" srcId="{FEF68FF3-3783-43EE-B4E0-C26A6C015323}" destId="{E1046767-C8BE-4406-8929-CA114E613684}" srcOrd="16" destOrd="0" presId="urn:microsoft.com/office/officeart/2011/layout/ConvergingText"/>
    <dgm:cxn modelId="{77665A3A-6782-494F-BC57-D6015DB41AE4}" type="presParOf" srcId="{FEF68FF3-3783-43EE-B4E0-C26A6C015323}" destId="{81BAD6A2-D164-4B3F-A178-AB3E3D4B315D}" srcOrd="17" destOrd="0" presId="urn:microsoft.com/office/officeart/2011/layout/ConvergingText"/>
    <dgm:cxn modelId="{502E5159-32A7-4D5D-B798-AEAA16CBAD22}" type="presParOf" srcId="{FEF68FF3-3783-43EE-B4E0-C26A6C015323}" destId="{4533A46C-CE4F-42B4-BACF-A20C64CB21B0}" srcOrd="18" destOrd="0" presId="urn:microsoft.com/office/officeart/2011/layout/ConvergingText"/>
    <dgm:cxn modelId="{BE426ED8-EB37-42CE-9DA3-27ABC9A48A7D}" type="presParOf" srcId="{FEF68FF3-3783-43EE-B4E0-C26A6C015323}" destId="{21312B40-C326-4149-A34C-2C9055C6E38C}" srcOrd="19" destOrd="0" presId="urn:microsoft.com/office/officeart/2011/layout/ConvergingText"/>
    <dgm:cxn modelId="{EF102A6B-7B7A-4560-AE2D-019C2476DC17}" type="presParOf" srcId="{FEF68FF3-3783-43EE-B4E0-C26A6C015323}" destId="{0F85D1F8-AAEE-403B-BAEE-E8FE1977B80C}" srcOrd="20" destOrd="0" presId="urn:microsoft.com/office/officeart/2011/layout/ConvergingText"/>
    <dgm:cxn modelId="{942728F6-FDB8-4E19-90B9-6CC2E97BB4C6}" type="presParOf" srcId="{FEF68FF3-3783-43EE-B4E0-C26A6C015323}" destId="{F039D614-4F82-4A60-AB8E-BCFEC983C31D}" srcOrd="21" destOrd="0" presId="urn:microsoft.com/office/officeart/2011/layout/ConvergingText"/>
    <dgm:cxn modelId="{458523C3-1682-4157-9896-58B3D74012A9}" type="presParOf" srcId="{FEF68FF3-3783-43EE-B4E0-C26A6C015323}" destId="{CF8A10C9-94FC-4901-BC0B-7F704C2CA169}" srcOrd="22" destOrd="0" presId="urn:microsoft.com/office/officeart/2011/layout/ConvergingText"/>
    <dgm:cxn modelId="{130FF69F-1506-4CD9-BE56-9A4C067C9770}" type="presParOf" srcId="{FEF68FF3-3783-43EE-B4E0-C26A6C015323}" destId="{50F7C346-17C8-4DC8-98EB-87846B7AC8A7}" srcOrd="23" destOrd="0" presId="urn:microsoft.com/office/officeart/2011/layout/ConvergingText"/>
    <dgm:cxn modelId="{7E314A71-711F-4D6C-8F10-73CD54196250}" type="presParOf" srcId="{FEF68FF3-3783-43EE-B4E0-C26A6C015323}" destId="{343106A1-9A6B-49F3-94BC-957BC16062C0}" srcOrd="24" destOrd="0" presId="urn:microsoft.com/office/officeart/2011/layout/ConvergingText"/>
    <dgm:cxn modelId="{E23FAFEF-8502-4D4E-AF11-4A0D91E25F48}" type="presParOf" srcId="{FEF68FF3-3783-43EE-B4E0-C26A6C015323}" destId="{8BB0027D-144C-411E-A0A0-CA8FF89BA2F6}" srcOrd="25" destOrd="0" presId="urn:microsoft.com/office/officeart/2011/layout/ConvergingText"/>
    <dgm:cxn modelId="{57677C62-0B3C-4096-977A-A37991367B1C}" type="presParOf" srcId="{FEF68FF3-3783-43EE-B4E0-C26A6C015323}" destId="{743D6B6B-3A6E-4C30-B89C-AC8563279D34}" srcOrd="26" destOrd="0" presId="urn:microsoft.com/office/officeart/2011/layout/ConvergingText"/>
    <dgm:cxn modelId="{43C9370C-B59C-42C5-BDAE-70C8AD8616EB}" type="presParOf" srcId="{FEF68FF3-3783-43EE-B4E0-C26A6C015323}" destId="{B769B80B-8445-43F8-A7C5-51E554B18183}" srcOrd="27" destOrd="0" presId="urn:microsoft.com/office/officeart/2011/layout/ConvergingText"/>
    <dgm:cxn modelId="{0CF39172-CD90-455F-BD4B-B6E80C0F4B78}" type="presParOf" srcId="{FEF68FF3-3783-43EE-B4E0-C26A6C015323}" destId="{66F26EE4-6F44-4FE1-BCF9-BCF3783A6AD6}" srcOrd="28" destOrd="0" presId="urn:microsoft.com/office/officeart/2011/layout/ConvergingText"/>
    <dgm:cxn modelId="{5431A718-1FF0-4FEA-9977-938B1A4F263C}" type="presParOf" srcId="{FEF68FF3-3783-43EE-B4E0-C26A6C015323}" destId="{5B1CEF5D-34E7-4C00-A607-541C9B0F8238}" srcOrd="29" destOrd="0" presId="urn:microsoft.com/office/officeart/2011/layout/ConvergingText"/>
    <dgm:cxn modelId="{1F1ED040-11DE-47D2-AD77-2D6A4AC51E28}" type="presParOf" srcId="{FEF68FF3-3783-43EE-B4E0-C26A6C015323}" destId="{AA299C90-C06A-487B-A0BA-C867A493322D}" srcOrd="30" destOrd="0" presId="urn:microsoft.com/office/officeart/2011/layout/ConvergingText"/>
    <dgm:cxn modelId="{4BD8BB4C-5001-40A0-896D-EED119499A0D}" type="presParOf" srcId="{FEF68FF3-3783-43EE-B4E0-C26A6C015323}" destId="{DD9351C1-9A3C-4BD2-9763-E6F3A16F74DA}" srcOrd="31" destOrd="0" presId="urn:microsoft.com/office/officeart/2011/layout/ConvergingText"/>
    <dgm:cxn modelId="{5FF5462B-364D-4C40-9A06-CD6F9202A001}" type="presParOf" srcId="{FEF68FF3-3783-43EE-B4E0-C26A6C015323}" destId="{B6B47E9E-4923-4DB6-A93A-D2832BFF0799}" srcOrd="32" destOrd="0" presId="urn:microsoft.com/office/officeart/2011/layout/ConvergingText"/>
    <dgm:cxn modelId="{D740E936-4328-413B-90E6-0847D414487D}" type="presParOf" srcId="{FEF68FF3-3783-43EE-B4E0-C26A6C015323}" destId="{48BDACA4-2065-44CD-8BD6-08DF8878A393}" srcOrd="33" destOrd="0" presId="urn:microsoft.com/office/officeart/2011/layout/ConvergingText"/>
    <dgm:cxn modelId="{E51D5889-527D-48DA-A9FD-0EAAB7FD8164}" type="presParOf" srcId="{FEF68FF3-3783-43EE-B4E0-C26A6C015323}" destId="{4C503514-D6E4-4459-AB9D-206B11256C9C}" srcOrd="34" destOrd="0" presId="urn:microsoft.com/office/officeart/2011/layout/ConvergingText"/>
    <dgm:cxn modelId="{8DB492FC-029B-48F0-9E99-2CFA1BE98622}" type="presParOf" srcId="{FEF68FF3-3783-43EE-B4E0-C26A6C015323}" destId="{70C8DDEC-0907-424B-A912-3215C1D20618}" srcOrd="35" destOrd="0" presId="urn:microsoft.com/office/officeart/2011/layout/ConvergingText"/>
    <dgm:cxn modelId="{8705C794-7937-4773-B485-83D8B51B5ABE}" type="presParOf" srcId="{FEF68FF3-3783-43EE-B4E0-C26A6C015323}" destId="{DF59D700-642E-4497-91E4-3B577151BDE3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D9364E-9CCE-491D-A270-1A0393898D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4C065B-AA74-4013-A08E-58211DE36E16}">
      <dgm:prSet phldrT="[Text]" custT="1"/>
      <dgm:spPr/>
      <dgm:t>
        <a:bodyPr/>
        <a:lstStyle/>
        <a:p>
          <a:r>
            <a:rPr lang="hr-HR" sz="1800" b="1" noProof="0" dirty="0" smtClean="0"/>
            <a:t>mjesta izvrsnosti strukovnog obrazovanja i osposobljavanja</a:t>
          </a:r>
          <a:endParaRPr lang="hr-HR" sz="1800" b="1" noProof="0" dirty="0"/>
        </a:p>
      </dgm:t>
    </dgm:pt>
    <dgm:pt modelId="{D28FFC25-C613-4A7C-9912-111F4FA56A0A}" type="parTrans" cxnId="{AA7DD17D-13D4-4299-B2DA-0EA1DFB24F47}">
      <dgm:prSet/>
      <dgm:spPr/>
      <dgm:t>
        <a:bodyPr/>
        <a:lstStyle/>
        <a:p>
          <a:endParaRPr lang="hr-HR" noProof="0" dirty="0"/>
        </a:p>
      </dgm:t>
    </dgm:pt>
    <dgm:pt modelId="{97F07BBF-B786-43BC-BE5B-160E10B2BD6D}" type="sibTrans" cxnId="{AA7DD17D-13D4-4299-B2DA-0EA1DFB24F47}">
      <dgm:prSet/>
      <dgm:spPr/>
      <dgm:t>
        <a:bodyPr/>
        <a:lstStyle/>
        <a:p>
          <a:endParaRPr lang="hr-HR" noProof="0" dirty="0"/>
        </a:p>
      </dgm:t>
    </dgm:pt>
    <dgm:pt modelId="{1BFC50BF-1750-44FA-9437-88CB1EBCEF42}">
      <dgm:prSet phldrT="[Text]" custT="1"/>
      <dgm:spPr/>
      <dgm:t>
        <a:bodyPr/>
        <a:lstStyle/>
        <a:p>
          <a:r>
            <a:rPr lang="hr-HR" sz="1500" b="0" noProof="0" dirty="0" smtClean="0"/>
            <a:t>provedba programa redovitog strukovnog obrazovanja, stručnog usavršavanja i cjeloživotnog učenja, kao i drugih oblika formalnog i neformalnog obrazovanja</a:t>
          </a:r>
          <a:endParaRPr lang="hr-HR" sz="1500" b="0" noProof="0" dirty="0"/>
        </a:p>
      </dgm:t>
    </dgm:pt>
    <dgm:pt modelId="{F3C4C1F1-81E1-456E-AE6F-FF6D39BA39A7}" type="parTrans" cxnId="{A3D8D89D-667A-458E-B45D-4DEC05842AF0}">
      <dgm:prSet/>
      <dgm:spPr/>
      <dgm:t>
        <a:bodyPr/>
        <a:lstStyle/>
        <a:p>
          <a:endParaRPr lang="hr-HR" noProof="0" dirty="0"/>
        </a:p>
      </dgm:t>
    </dgm:pt>
    <dgm:pt modelId="{70A7E12C-A2C6-46C0-BF9D-EA1978A8C54F}" type="sibTrans" cxnId="{A3D8D89D-667A-458E-B45D-4DEC05842AF0}">
      <dgm:prSet/>
      <dgm:spPr/>
      <dgm:t>
        <a:bodyPr/>
        <a:lstStyle/>
        <a:p>
          <a:endParaRPr lang="hr-HR" noProof="0" dirty="0"/>
        </a:p>
      </dgm:t>
    </dgm:pt>
    <dgm:pt modelId="{0AB56265-531E-47E8-892C-887C2C3FEC57}">
      <dgm:prSet phldrT="[Text]" custT="1"/>
      <dgm:spPr/>
      <dgm:t>
        <a:bodyPr/>
        <a:lstStyle/>
        <a:p>
          <a:r>
            <a:rPr lang="hr-HR" sz="1450" noProof="0" dirty="0" smtClean="0"/>
            <a:t>usmjerenost na učenike, odrasle polaznike, studente, nastavnike i mentore kod poslodavaca, zaposlene i nezaposlene, osobe s invaliditetom i učenike s teškoćama</a:t>
          </a:r>
          <a:endParaRPr lang="hr-HR" sz="1450" noProof="0" dirty="0"/>
        </a:p>
      </dgm:t>
    </dgm:pt>
    <dgm:pt modelId="{C003E752-E85A-4EAA-9AC2-FCDC3AED5FA4}" type="parTrans" cxnId="{2D5FC93B-58C4-40B8-A7F3-25662573A472}">
      <dgm:prSet/>
      <dgm:spPr/>
      <dgm:t>
        <a:bodyPr/>
        <a:lstStyle/>
        <a:p>
          <a:endParaRPr lang="hr-HR" noProof="0" dirty="0"/>
        </a:p>
      </dgm:t>
    </dgm:pt>
    <dgm:pt modelId="{4CBDC1FD-22EA-47DD-AEED-E072EEB33B68}" type="sibTrans" cxnId="{2D5FC93B-58C4-40B8-A7F3-25662573A472}">
      <dgm:prSet/>
      <dgm:spPr/>
      <dgm:t>
        <a:bodyPr/>
        <a:lstStyle/>
        <a:p>
          <a:endParaRPr lang="hr-HR" noProof="0" dirty="0"/>
        </a:p>
      </dgm:t>
    </dgm:pt>
    <dgm:pt modelId="{368B81A9-A1A9-4271-B29A-F25AAFC04B06}">
      <dgm:prSet phldrT="[Text]" custT="1"/>
      <dgm:spPr/>
      <dgm:t>
        <a:bodyPr/>
        <a:lstStyle/>
        <a:p>
          <a:r>
            <a:rPr lang="hr-HR" sz="1300" noProof="0" dirty="0" smtClean="0"/>
            <a:t>utemeljenost na inovativnim modelima učenja, izvrsnosti nastavnika, predavača i mentora kod poslodavaca, visokokvalitetnoj infrastrukturi, suradnji sa socijalnim partnerima, javnim sektorom i gospodarskim subjektima</a:t>
          </a:r>
          <a:endParaRPr lang="hr-HR" sz="1300" noProof="0" dirty="0"/>
        </a:p>
      </dgm:t>
    </dgm:pt>
    <dgm:pt modelId="{3C186919-F728-461E-AB5D-B57BB3030408}" type="parTrans" cxnId="{2F4CB308-F19D-4BBB-B73B-72E2D1DCE3D2}">
      <dgm:prSet/>
      <dgm:spPr/>
      <dgm:t>
        <a:bodyPr/>
        <a:lstStyle/>
        <a:p>
          <a:endParaRPr lang="hr-HR" noProof="0" dirty="0"/>
        </a:p>
      </dgm:t>
    </dgm:pt>
    <dgm:pt modelId="{E389441A-9AA8-4766-ADE6-1A27052308CF}" type="sibTrans" cxnId="{2F4CB308-F19D-4BBB-B73B-72E2D1DCE3D2}">
      <dgm:prSet/>
      <dgm:spPr/>
      <dgm:t>
        <a:bodyPr/>
        <a:lstStyle/>
        <a:p>
          <a:endParaRPr lang="hr-HR" noProof="0" dirty="0"/>
        </a:p>
      </dgm:t>
    </dgm:pt>
    <dgm:pt modelId="{FB1B5AC8-912B-4158-9EBA-6E7A7429EFB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r-HR" noProof="0" dirty="0" smtClean="0"/>
            <a:t>usmjerenost na (pod)sektore: </a:t>
          </a:r>
          <a:endParaRPr lang="en-US" noProof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noProof="0" dirty="0" smtClean="0"/>
            <a:t>- </a:t>
          </a:r>
          <a:r>
            <a:rPr lang="hr-HR" noProof="0" dirty="0" smtClean="0"/>
            <a:t>turizam i ugostiteljstvo, </a:t>
          </a:r>
          <a:endParaRPr lang="en-US" noProof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noProof="0" dirty="0" smtClean="0"/>
            <a:t>- s</a:t>
          </a:r>
          <a:r>
            <a:rPr lang="hr-HR" noProof="0" dirty="0" err="1" smtClean="0"/>
            <a:t>trojarstvo</a:t>
          </a:r>
          <a:r>
            <a:rPr lang="en-US" noProof="0" dirty="0" smtClean="0"/>
            <a:t> i</a:t>
          </a:r>
          <a:r>
            <a:rPr lang="hr-HR" noProof="0" dirty="0" smtClean="0"/>
            <a:t> elektrotehnika </a:t>
          </a:r>
          <a:endParaRPr lang="en-US" noProof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noProof="0" dirty="0" smtClean="0"/>
            <a:t>-  </a:t>
          </a:r>
          <a:r>
            <a:rPr lang="hr-HR" noProof="0" dirty="0" smtClean="0"/>
            <a:t>informacijske i komunikacijske</a:t>
          </a:r>
          <a:r>
            <a:rPr lang="en-US" noProof="0" dirty="0" smtClean="0"/>
            <a:t> </a:t>
          </a:r>
          <a:r>
            <a:rPr lang="hr-HR" noProof="0" dirty="0" smtClean="0"/>
            <a:t>tehnologije, </a:t>
          </a:r>
          <a:endParaRPr lang="en-US" noProof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noProof="0" dirty="0" smtClean="0"/>
            <a:t>- </a:t>
          </a:r>
          <a:r>
            <a:rPr lang="hr-HR" noProof="0" dirty="0" smtClean="0"/>
            <a:t>poljoprivreda i zdravstvo</a:t>
          </a:r>
          <a:endParaRPr lang="hr-HR" noProof="0" dirty="0"/>
        </a:p>
      </dgm:t>
    </dgm:pt>
    <dgm:pt modelId="{D687236C-06C3-4313-B815-A1D450F2E67C}" type="parTrans" cxnId="{E0293915-5F15-44FD-A611-96CD7DDA7A4B}">
      <dgm:prSet/>
      <dgm:spPr/>
      <dgm:t>
        <a:bodyPr/>
        <a:lstStyle/>
        <a:p>
          <a:endParaRPr lang="hr-HR" noProof="0" dirty="0"/>
        </a:p>
      </dgm:t>
    </dgm:pt>
    <dgm:pt modelId="{3BD91B65-881D-4034-9B93-F4337FCE1881}" type="sibTrans" cxnId="{E0293915-5F15-44FD-A611-96CD7DDA7A4B}">
      <dgm:prSet/>
      <dgm:spPr/>
      <dgm:t>
        <a:bodyPr/>
        <a:lstStyle/>
        <a:p>
          <a:endParaRPr lang="hr-HR" noProof="0" dirty="0"/>
        </a:p>
      </dgm:t>
    </dgm:pt>
    <dgm:pt modelId="{B6802DD8-BD67-4B06-B6ED-FFDBF7601751}" type="pres">
      <dgm:prSet presAssocID="{3BD9364E-9CCE-491D-A270-1A0393898D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EFE7B3-02FA-4688-9015-1F17D09081CD}" type="pres">
      <dgm:prSet presAssocID="{1F4C065B-AA74-4013-A08E-58211DE36E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65D64-3E11-45B5-B3FC-7A1D8AE1610B}" type="pres">
      <dgm:prSet presAssocID="{97F07BBF-B786-43BC-BE5B-160E10B2BD6D}" presName="sibTrans" presStyleCnt="0"/>
      <dgm:spPr/>
    </dgm:pt>
    <dgm:pt modelId="{DE1FE547-E0F1-4879-ABBB-4F2B7144F374}" type="pres">
      <dgm:prSet presAssocID="{1BFC50BF-1750-44FA-9437-88CB1EBCEF4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A5525-9CE6-4246-BEAF-37C8DDF4678C}" type="pres">
      <dgm:prSet presAssocID="{70A7E12C-A2C6-46C0-BF9D-EA1978A8C54F}" presName="sibTrans" presStyleCnt="0"/>
      <dgm:spPr/>
    </dgm:pt>
    <dgm:pt modelId="{943C891D-E8DF-41C9-8D4C-51AFB68548CC}" type="pres">
      <dgm:prSet presAssocID="{0AB56265-531E-47E8-892C-887C2C3FEC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D4D1D-8298-4B76-9045-6BDF788C5FC2}" type="pres">
      <dgm:prSet presAssocID="{4CBDC1FD-22EA-47DD-AEED-E072EEB33B68}" presName="sibTrans" presStyleCnt="0"/>
      <dgm:spPr/>
    </dgm:pt>
    <dgm:pt modelId="{CE1A3D90-604A-4186-80CA-59B709071FAA}" type="pres">
      <dgm:prSet presAssocID="{368B81A9-A1A9-4271-B29A-F25AAFC04B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DCA3D-1DED-4333-A75D-AE05BD7B9C2E}" type="pres">
      <dgm:prSet presAssocID="{E389441A-9AA8-4766-ADE6-1A27052308CF}" presName="sibTrans" presStyleCnt="0"/>
      <dgm:spPr/>
    </dgm:pt>
    <dgm:pt modelId="{290CCFCB-9402-4D8C-A580-1C87976D3F17}" type="pres">
      <dgm:prSet presAssocID="{FB1B5AC8-912B-4158-9EBA-6E7A7429EF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09B5E-E5A2-43C4-B15F-4F25175D9FEF}" type="presOf" srcId="{0AB56265-531E-47E8-892C-887C2C3FEC57}" destId="{943C891D-E8DF-41C9-8D4C-51AFB68548CC}" srcOrd="0" destOrd="0" presId="urn:microsoft.com/office/officeart/2005/8/layout/default"/>
    <dgm:cxn modelId="{2F4CB308-F19D-4BBB-B73B-72E2D1DCE3D2}" srcId="{3BD9364E-9CCE-491D-A270-1A0393898D24}" destId="{368B81A9-A1A9-4271-B29A-F25AAFC04B06}" srcOrd="3" destOrd="0" parTransId="{3C186919-F728-461E-AB5D-B57BB3030408}" sibTransId="{E389441A-9AA8-4766-ADE6-1A27052308CF}"/>
    <dgm:cxn modelId="{AA7DD17D-13D4-4299-B2DA-0EA1DFB24F47}" srcId="{3BD9364E-9CCE-491D-A270-1A0393898D24}" destId="{1F4C065B-AA74-4013-A08E-58211DE36E16}" srcOrd="0" destOrd="0" parTransId="{D28FFC25-C613-4A7C-9912-111F4FA56A0A}" sibTransId="{97F07BBF-B786-43BC-BE5B-160E10B2BD6D}"/>
    <dgm:cxn modelId="{0D1EC7B3-9D9B-46A8-8D0C-3066FF3DAE68}" type="presOf" srcId="{368B81A9-A1A9-4271-B29A-F25AAFC04B06}" destId="{CE1A3D90-604A-4186-80CA-59B709071FAA}" srcOrd="0" destOrd="0" presId="urn:microsoft.com/office/officeart/2005/8/layout/default"/>
    <dgm:cxn modelId="{A3D8D89D-667A-458E-B45D-4DEC05842AF0}" srcId="{3BD9364E-9CCE-491D-A270-1A0393898D24}" destId="{1BFC50BF-1750-44FA-9437-88CB1EBCEF42}" srcOrd="1" destOrd="0" parTransId="{F3C4C1F1-81E1-456E-AE6F-FF6D39BA39A7}" sibTransId="{70A7E12C-A2C6-46C0-BF9D-EA1978A8C54F}"/>
    <dgm:cxn modelId="{DC6CD5B4-9D66-4CCB-978C-520A0BCE2D48}" type="presOf" srcId="{1BFC50BF-1750-44FA-9437-88CB1EBCEF42}" destId="{DE1FE547-E0F1-4879-ABBB-4F2B7144F374}" srcOrd="0" destOrd="0" presId="urn:microsoft.com/office/officeart/2005/8/layout/default"/>
    <dgm:cxn modelId="{2AB358CB-4D72-45DF-8828-0CDF654DF78F}" type="presOf" srcId="{1F4C065B-AA74-4013-A08E-58211DE36E16}" destId="{FAEFE7B3-02FA-4688-9015-1F17D09081CD}" srcOrd="0" destOrd="0" presId="urn:microsoft.com/office/officeart/2005/8/layout/default"/>
    <dgm:cxn modelId="{D1EDF64B-496B-4611-8D6C-8D6DBF9AF774}" type="presOf" srcId="{3BD9364E-9CCE-491D-A270-1A0393898D24}" destId="{B6802DD8-BD67-4B06-B6ED-FFDBF7601751}" srcOrd="0" destOrd="0" presId="urn:microsoft.com/office/officeart/2005/8/layout/default"/>
    <dgm:cxn modelId="{2D5FC93B-58C4-40B8-A7F3-25662573A472}" srcId="{3BD9364E-9CCE-491D-A270-1A0393898D24}" destId="{0AB56265-531E-47E8-892C-887C2C3FEC57}" srcOrd="2" destOrd="0" parTransId="{C003E752-E85A-4EAA-9AC2-FCDC3AED5FA4}" sibTransId="{4CBDC1FD-22EA-47DD-AEED-E072EEB33B68}"/>
    <dgm:cxn modelId="{5ED59A3A-4BDB-465D-BB90-9C7C013AC5DF}" type="presOf" srcId="{FB1B5AC8-912B-4158-9EBA-6E7A7429EFB8}" destId="{290CCFCB-9402-4D8C-A580-1C87976D3F17}" srcOrd="0" destOrd="0" presId="urn:microsoft.com/office/officeart/2005/8/layout/default"/>
    <dgm:cxn modelId="{E0293915-5F15-44FD-A611-96CD7DDA7A4B}" srcId="{3BD9364E-9CCE-491D-A270-1A0393898D24}" destId="{FB1B5AC8-912B-4158-9EBA-6E7A7429EFB8}" srcOrd="4" destOrd="0" parTransId="{D687236C-06C3-4313-B815-A1D450F2E67C}" sibTransId="{3BD91B65-881D-4034-9B93-F4337FCE1881}"/>
    <dgm:cxn modelId="{BF9A0B69-6883-46A3-8802-201DD734E724}" type="presParOf" srcId="{B6802DD8-BD67-4B06-B6ED-FFDBF7601751}" destId="{FAEFE7B3-02FA-4688-9015-1F17D09081CD}" srcOrd="0" destOrd="0" presId="urn:microsoft.com/office/officeart/2005/8/layout/default"/>
    <dgm:cxn modelId="{8B28E940-DC58-4215-A9DB-C4330BFAE423}" type="presParOf" srcId="{B6802DD8-BD67-4B06-B6ED-FFDBF7601751}" destId="{55865D64-3E11-45B5-B3FC-7A1D8AE1610B}" srcOrd="1" destOrd="0" presId="urn:microsoft.com/office/officeart/2005/8/layout/default"/>
    <dgm:cxn modelId="{37661670-13DA-4C0C-BEF0-3A3EBD73FE7D}" type="presParOf" srcId="{B6802DD8-BD67-4B06-B6ED-FFDBF7601751}" destId="{DE1FE547-E0F1-4879-ABBB-4F2B7144F374}" srcOrd="2" destOrd="0" presId="urn:microsoft.com/office/officeart/2005/8/layout/default"/>
    <dgm:cxn modelId="{6CA5348A-961E-42B4-8220-7AEA16163270}" type="presParOf" srcId="{B6802DD8-BD67-4B06-B6ED-FFDBF7601751}" destId="{910A5525-9CE6-4246-BEAF-37C8DDF4678C}" srcOrd="3" destOrd="0" presId="urn:microsoft.com/office/officeart/2005/8/layout/default"/>
    <dgm:cxn modelId="{3301B940-3B57-4C01-B145-2C904FBA4255}" type="presParOf" srcId="{B6802DD8-BD67-4B06-B6ED-FFDBF7601751}" destId="{943C891D-E8DF-41C9-8D4C-51AFB68548CC}" srcOrd="4" destOrd="0" presId="urn:microsoft.com/office/officeart/2005/8/layout/default"/>
    <dgm:cxn modelId="{026CF42F-9DAA-4026-ADB0-67A1EE04D762}" type="presParOf" srcId="{B6802DD8-BD67-4B06-B6ED-FFDBF7601751}" destId="{B12D4D1D-8298-4B76-9045-6BDF788C5FC2}" srcOrd="5" destOrd="0" presId="urn:microsoft.com/office/officeart/2005/8/layout/default"/>
    <dgm:cxn modelId="{5D52BB10-6EDD-4191-B121-C8E66FA86203}" type="presParOf" srcId="{B6802DD8-BD67-4B06-B6ED-FFDBF7601751}" destId="{CE1A3D90-604A-4186-80CA-59B709071FAA}" srcOrd="6" destOrd="0" presId="urn:microsoft.com/office/officeart/2005/8/layout/default"/>
    <dgm:cxn modelId="{95215870-2F9E-4AAA-8417-7F9778987D49}" type="presParOf" srcId="{B6802DD8-BD67-4B06-B6ED-FFDBF7601751}" destId="{0E4DCA3D-1DED-4333-A75D-AE05BD7B9C2E}" srcOrd="7" destOrd="0" presId="urn:microsoft.com/office/officeart/2005/8/layout/default"/>
    <dgm:cxn modelId="{C3443615-846E-41FE-88AD-24663EA5EAF4}" type="presParOf" srcId="{B6802DD8-BD67-4B06-B6ED-FFDBF7601751}" destId="{290CCFCB-9402-4D8C-A580-1C87976D3F1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50493-684E-4500-8E15-4E54BA8B930F}">
      <dsp:nvSpPr>
        <dsp:cNvPr id="0" name=""/>
        <dsp:cNvSpPr/>
      </dsp:nvSpPr>
      <dsp:spPr>
        <a:xfrm>
          <a:off x="7989622" y="2461292"/>
          <a:ext cx="235958" cy="23595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D021D-A9A9-4CE4-A935-D2992ABF2D90}">
      <dsp:nvSpPr>
        <dsp:cNvPr id="0" name=""/>
        <dsp:cNvSpPr/>
      </dsp:nvSpPr>
      <dsp:spPr>
        <a:xfrm>
          <a:off x="7557168" y="2461292"/>
          <a:ext cx="235958" cy="235955"/>
        </a:xfrm>
        <a:prstGeom prst="ellipse">
          <a:avLst/>
        </a:prstGeom>
        <a:solidFill>
          <a:schemeClr val="accent1">
            <a:shade val="50000"/>
            <a:hueOff val="21261"/>
            <a:satOff val="-445"/>
            <a:lumOff val="2474"/>
            <a:alphaOff val="0"/>
          </a:schemeClr>
        </a:solidFill>
        <a:ln w="25400" cap="flat" cmpd="sng" algn="ctr">
          <a:solidFill>
            <a:schemeClr val="accent1">
              <a:shade val="50000"/>
              <a:hueOff val="21261"/>
              <a:satOff val="-445"/>
              <a:lumOff val="2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CFC09-77F9-4662-8D50-E7E4E1815D5C}">
      <dsp:nvSpPr>
        <dsp:cNvPr id="0" name=""/>
        <dsp:cNvSpPr/>
      </dsp:nvSpPr>
      <dsp:spPr>
        <a:xfrm>
          <a:off x="7124714" y="2461292"/>
          <a:ext cx="235958" cy="235955"/>
        </a:xfrm>
        <a:prstGeom prst="ellipse">
          <a:avLst/>
        </a:prstGeom>
        <a:solidFill>
          <a:schemeClr val="accent1">
            <a:shade val="50000"/>
            <a:hueOff val="42522"/>
            <a:satOff val="-889"/>
            <a:lumOff val="4949"/>
            <a:alphaOff val="0"/>
          </a:schemeClr>
        </a:solidFill>
        <a:ln w="25400" cap="flat" cmpd="sng" algn="ctr">
          <a:solidFill>
            <a:schemeClr val="accent1">
              <a:shade val="50000"/>
              <a:hueOff val="42522"/>
              <a:satOff val="-889"/>
              <a:lumOff val="4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EDD6F-F6E4-4D77-A81B-59F827D2DB7C}">
      <dsp:nvSpPr>
        <dsp:cNvPr id="0" name=""/>
        <dsp:cNvSpPr/>
      </dsp:nvSpPr>
      <dsp:spPr>
        <a:xfrm>
          <a:off x="6693082" y="2461292"/>
          <a:ext cx="235958" cy="235955"/>
        </a:xfrm>
        <a:prstGeom prst="ellipse">
          <a:avLst/>
        </a:prstGeom>
        <a:solidFill>
          <a:schemeClr val="accent1">
            <a:shade val="50000"/>
            <a:hueOff val="63783"/>
            <a:satOff val="-1334"/>
            <a:lumOff val="7423"/>
            <a:alphaOff val="0"/>
          </a:schemeClr>
        </a:solidFill>
        <a:ln w="25400" cap="flat" cmpd="sng" algn="ctr">
          <a:solidFill>
            <a:schemeClr val="accent1">
              <a:shade val="50000"/>
              <a:hueOff val="63783"/>
              <a:satOff val="-1334"/>
              <a:lumOff val="7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8CA61-3C01-4E77-B768-23E59E30DA4E}">
      <dsp:nvSpPr>
        <dsp:cNvPr id="0" name=""/>
        <dsp:cNvSpPr/>
      </dsp:nvSpPr>
      <dsp:spPr>
        <a:xfrm>
          <a:off x="6260628" y="2461292"/>
          <a:ext cx="235958" cy="235955"/>
        </a:xfrm>
        <a:prstGeom prst="ellipse">
          <a:avLst/>
        </a:prstGeom>
        <a:solidFill>
          <a:schemeClr val="accent1">
            <a:shade val="50000"/>
            <a:hueOff val="85044"/>
            <a:satOff val="-1779"/>
            <a:lumOff val="9897"/>
            <a:alphaOff val="0"/>
          </a:schemeClr>
        </a:solidFill>
        <a:ln w="25400" cap="flat" cmpd="sng" algn="ctr">
          <a:solidFill>
            <a:schemeClr val="accent1">
              <a:shade val="50000"/>
              <a:hueOff val="85044"/>
              <a:satOff val="-1779"/>
              <a:lumOff val="9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5474D-D334-4504-A40C-4DB7A8F5314C}">
      <dsp:nvSpPr>
        <dsp:cNvPr id="0" name=""/>
        <dsp:cNvSpPr/>
      </dsp:nvSpPr>
      <dsp:spPr>
        <a:xfrm>
          <a:off x="5592214" y="2343314"/>
          <a:ext cx="471917" cy="472298"/>
        </a:xfrm>
        <a:prstGeom prst="ellipse">
          <a:avLst/>
        </a:prstGeom>
        <a:solidFill>
          <a:schemeClr val="accent1">
            <a:shade val="50000"/>
            <a:hueOff val="106305"/>
            <a:satOff val="-2224"/>
            <a:lumOff val="12371"/>
            <a:alphaOff val="0"/>
          </a:schemeClr>
        </a:solidFill>
        <a:ln w="25400" cap="flat" cmpd="sng" algn="ctr">
          <a:solidFill>
            <a:schemeClr val="accent1">
              <a:shade val="50000"/>
              <a:hueOff val="106305"/>
              <a:satOff val="-2224"/>
              <a:lumOff val="12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6B7DC-DEF4-4368-9CED-44AD7FF2FDFF}">
      <dsp:nvSpPr>
        <dsp:cNvPr id="0" name=""/>
        <dsp:cNvSpPr/>
      </dsp:nvSpPr>
      <dsp:spPr>
        <a:xfrm>
          <a:off x="7604853" y="1973858"/>
          <a:ext cx="235958" cy="235955"/>
        </a:xfrm>
        <a:prstGeom prst="ellipse">
          <a:avLst/>
        </a:prstGeom>
        <a:solidFill>
          <a:schemeClr val="accent1">
            <a:shade val="50000"/>
            <a:hueOff val="127566"/>
            <a:satOff val="-2668"/>
            <a:lumOff val="14846"/>
            <a:alphaOff val="0"/>
          </a:schemeClr>
        </a:solidFill>
        <a:ln w="25400" cap="flat" cmpd="sng" algn="ctr">
          <a:solidFill>
            <a:schemeClr val="accent1">
              <a:shade val="50000"/>
              <a:hueOff val="127566"/>
              <a:satOff val="-2668"/>
              <a:lumOff val="14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EEFF3-2719-4A87-8F81-97DA93A75CC4}">
      <dsp:nvSpPr>
        <dsp:cNvPr id="0" name=""/>
        <dsp:cNvSpPr/>
      </dsp:nvSpPr>
      <dsp:spPr>
        <a:xfrm>
          <a:off x="7604853" y="2952218"/>
          <a:ext cx="235958" cy="235955"/>
        </a:xfrm>
        <a:prstGeom prst="ellipse">
          <a:avLst/>
        </a:prstGeom>
        <a:solidFill>
          <a:schemeClr val="accent1">
            <a:shade val="50000"/>
            <a:hueOff val="148827"/>
            <a:satOff val="-3113"/>
            <a:lumOff val="17320"/>
            <a:alphaOff val="0"/>
          </a:schemeClr>
        </a:solidFill>
        <a:ln w="25400" cap="flat" cmpd="sng" algn="ctr">
          <a:solidFill>
            <a:schemeClr val="accent1">
              <a:shade val="50000"/>
              <a:hueOff val="148827"/>
              <a:satOff val="-3113"/>
              <a:lumOff val="17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B87A9-6C05-4F7F-A927-B96C9EED6FFF}">
      <dsp:nvSpPr>
        <dsp:cNvPr id="0" name=""/>
        <dsp:cNvSpPr/>
      </dsp:nvSpPr>
      <dsp:spPr>
        <a:xfrm>
          <a:off x="7815325" y="2185752"/>
          <a:ext cx="235958" cy="235955"/>
        </a:xfrm>
        <a:prstGeom prst="ellipse">
          <a:avLst/>
        </a:prstGeom>
        <a:solidFill>
          <a:schemeClr val="accent1">
            <a:shade val="50000"/>
            <a:hueOff val="170088"/>
            <a:satOff val="-3558"/>
            <a:lumOff val="19794"/>
            <a:alphaOff val="0"/>
          </a:schemeClr>
        </a:solidFill>
        <a:ln w="25400" cap="flat" cmpd="sng" algn="ctr">
          <a:solidFill>
            <a:schemeClr val="accent1">
              <a:shade val="50000"/>
              <a:hueOff val="170088"/>
              <a:satOff val="-3558"/>
              <a:lumOff val="19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347A6-0717-4F9A-9EB9-849BFAD168A5}">
      <dsp:nvSpPr>
        <dsp:cNvPr id="0" name=""/>
        <dsp:cNvSpPr/>
      </dsp:nvSpPr>
      <dsp:spPr>
        <a:xfrm>
          <a:off x="7829302" y="2741489"/>
          <a:ext cx="235958" cy="235955"/>
        </a:xfrm>
        <a:prstGeom prst="ellipse">
          <a:avLst/>
        </a:prstGeom>
        <a:solidFill>
          <a:schemeClr val="accent1">
            <a:shade val="50000"/>
            <a:hueOff val="191349"/>
            <a:satOff val="-4002"/>
            <a:lumOff val="22269"/>
            <a:alphaOff val="0"/>
          </a:schemeClr>
        </a:solidFill>
        <a:ln w="25400" cap="flat" cmpd="sng" algn="ctr">
          <a:solidFill>
            <a:schemeClr val="accent1">
              <a:shade val="50000"/>
              <a:hueOff val="191349"/>
              <a:satOff val="-4002"/>
              <a:lumOff val="22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5DFCA-9F69-4001-933A-B8EE94891C16}">
      <dsp:nvSpPr>
        <dsp:cNvPr id="0" name=""/>
        <dsp:cNvSpPr/>
      </dsp:nvSpPr>
      <dsp:spPr>
        <a:xfrm>
          <a:off x="3007355" y="1384747"/>
          <a:ext cx="2389186" cy="2389434"/>
        </a:xfrm>
        <a:prstGeom prst="ellipse">
          <a:avLst/>
        </a:prstGeom>
        <a:solidFill>
          <a:schemeClr val="accent1">
            <a:shade val="50000"/>
            <a:hueOff val="212610"/>
            <a:satOff val="-4447"/>
            <a:lumOff val="24743"/>
            <a:alphaOff val="0"/>
          </a:schemeClr>
        </a:solidFill>
        <a:ln w="25400" cap="flat" cmpd="sng" algn="ctr">
          <a:solidFill>
            <a:schemeClr val="accent1">
              <a:shade val="50000"/>
              <a:hueOff val="212610"/>
              <a:satOff val="-4447"/>
              <a:lumOff val="247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/>
            <a:t>Operativni program Učinkoviti ljudski potencijali</a:t>
          </a:r>
          <a:endParaRPr lang="en-US" sz="2300" b="1" kern="1200" dirty="0"/>
        </a:p>
      </dsp:txBody>
      <dsp:txXfrm>
        <a:off x="3357243" y="1734672"/>
        <a:ext cx="1689410" cy="1689584"/>
      </dsp:txXfrm>
    </dsp:sp>
    <dsp:sp modelId="{83239147-91A8-4357-8C96-D6B2DAC80DA5}">
      <dsp:nvSpPr>
        <dsp:cNvPr id="0" name=""/>
        <dsp:cNvSpPr/>
      </dsp:nvSpPr>
      <dsp:spPr>
        <a:xfrm>
          <a:off x="2828947" y="1180614"/>
          <a:ext cx="471917" cy="472298"/>
        </a:xfrm>
        <a:prstGeom prst="ellipse">
          <a:avLst/>
        </a:prstGeom>
        <a:solidFill>
          <a:schemeClr val="accent1">
            <a:shade val="50000"/>
            <a:hueOff val="233871"/>
            <a:satOff val="-4892"/>
            <a:lumOff val="27217"/>
            <a:alphaOff val="0"/>
          </a:schemeClr>
        </a:solidFill>
        <a:ln w="25400" cap="flat" cmpd="sng" algn="ctr">
          <a:solidFill>
            <a:schemeClr val="accent1">
              <a:shade val="50000"/>
              <a:hueOff val="233871"/>
              <a:satOff val="-4892"/>
              <a:lumOff val="272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E354D-B18A-4FE2-BB55-EF1F24C63C1E}">
      <dsp:nvSpPr>
        <dsp:cNvPr id="0" name=""/>
        <dsp:cNvSpPr/>
      </dsp:nvSpPr>
      <dsp:spPr>
        <a:xfrm>
          <a:off x="2526393" y="931464"/>
          <a:ext cx="235958" cy="235955"/>
        </a:xfrm>
        <a:prstGeom prst="ellipse">
          <a:avLst/>
        </a:prstGeom>
        <a:solidFill>
          <a:schemeClr val="accent1">
            <a:shade val="50000"/>
            <a:hueOff val="255132"/>
            <a:satOff val="-5336"/>
            <a:lumOff val="29692"/>
            <a:alphaOff val="0"/>
          </a:schemeClr>
        </a:solidFill>
        <a:ln w="25400" cap="flat" cmpd="sng" algn="ctr">
          <a:solidFill>
            <a:schemeClr val="accent1">
              <a:shade val="50000"/>
              <a:hueOff val="255132"/>
              <a:satOff val="-5336"/>
              <a:lumOff val="296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313CE-CC65-4A63-98A3-E53AC4A2A6BF}">
      <dsp:nvSpPr>
        <dsp:cNvPr id="0" name=""/>
        <dsp:cNvSpPr/>
      </dsp:nvSpPr>
      <dsp:spPr>
        <a:xfrm>
          <a:off x="2022412" y="931464"/>
          <a:ext cx="235958" cy="235955"/>
        </a:xfrm>
        <a:prstGeom prst="ellipse">
          <a:avLst/>
        </a:prstGeom>
        <a:solidFill>
          <a:schemeClr val="accent1">
            <a:shade val="50000"/>
            <a:hueOff val="276393"/>
            <a:satOff val="-5781"/>
            <a:lumOff val="32166"/>
            <a:alphaOff val="0"/>
          </a:schemeClr>
        </a:solidFill>
        <a:ln w="25400" cap="flat" cmpd="sng" algn="ctr">
          <a:solidFill>
            <a:schemeClr val="accent1">
              <a:shade val="50000"/>
              <a:hueOff val="276393"/>
              <a:satOff val="-5781"/>
              <a:lumOff val="32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14648-3155-43BE-A70F-70FE29D04D85}">
      <dsp:nvSpPr>
        <dsp:cNvPr id="0" name=""/>
        <dsp:cNvSpPr/>
      </dsp:nvSpPr>
      <dsp:spPr>
        <a:xfrm>
          <a:off x="1518430" y="931464"/>
          <a:ext cx="235958" cy="235955"/>
        </a:xfrm>
        <a:prstGeom prst="ellipse">
          <a:avLst/>
        </a:prstGeom>
        <a:solidFill>
          <a:schemeClr val="accent1">
            <a:shade val="50000"/>
            <a:hueOff val="297654"/>
            <a:satOff val="-6226"/>
            <a:lumOff val="34640"/>
            <a:alphaOff val="0"/>
          </a:schemeClr>
        </a:solidFill>
        <a:ln w="25400" cap="flat" cmpd="sng" algn="ctr">
          <a:solidFill>
            <a:schemeClr val="accent1">
              <a:shade val="50000"/>
              <a:hueOff val="297654"/>
              <a:satOff val="-6226"/>
              <a:lumOff val="34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8FCC3-9C18-477E-99BE-5C1EC44CC2E8}">
      <dsp:nvSpPr>
        <dsp:cNvPr id="0" name=""/>
        <dsp:cNvSpPr/>
      </dsp:nvSpPr>
      <dsp:spPr>
        <a:xfrm>
          <a:off x="1014448" y="931464"/>
          <a:ext cx="235958" cy="235955"/>
        </a:xfrm>
        <a:prstGeom prst="ellipse">
          <a:avLst/>
        </a:prstGeom>
        <a:solidFill>
          <a:schemeClr val="accent1">
            <a:shade val="50000"/>
            <a:hueOff val="318915"/>
            <a:satOff val="-6671"/>
            <a:lumOff val="37114"/>
            <a:alphaOff val="0"/>
          </a:schemeClr>
        </a:solidFill>
        <a:ln w="25400" cap="flat" cmpd="sng" algn="ctr">
          <a:solidFill>
            <a:schemeClr val="accent1">
              <a:shade val="50000"/>
              <a:hueOff val="318915"/>
              <a:satOff val="-6671"/>
              <a:lumOff val="371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46767-C8BE-4406-8929-CA114E613684}">
      <dsp:nvSpPr>
        <dsp:cNvPr id="0" name=""/>
        <dsp:cNvSpPr/>
      </dsp:nvSpPr>
      <dsp:spPr>
        <a:xfrm>
          <a:off x="509644" y="931464"/>
          <a:ext cx="235958" cy="235955"/>
        </a:xfrm>
        <a:prstGeom prst="ellipse">
          <a:avLst/>
        </a:prstGeom>
        <a:solidFill>
          <a:schemeClr val="accent1">
            <a:shade val="50000"/>
            <a:hueOff val="340175"/>
            <a:satOff val="-7115"/>
            <a:lumOff val="39589"/>
            <a:alphaOff val="0"/>
          </a:schemeClr>
        </a:solidFill>
        <a:ln w="25400" cap="flat" cmpd="sng" algn="ctr">
          <a:solidFill>
            <a:schemeClr val="accent1">
              <a:shade val="50000"/>
              <a:hueOff val="340175"/>
              <a:satOff val="-7115"/>
              <a:lumOff val="39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AD6A2-D164-4B3F-A178-AB3E3D4B315D}">
      <dsp:nvSpPr>
        <dsp:cNvPr id="0" name=""/>
        <dsp:cNvSpPr/>
      </dsp:nvSpPr>
      <dsp:spPr>
        <a:xfrm>
          <a:off x="5662" y="931464"/>
          <a:ext cx="235958" cy="235955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5D1F8-AAEE-403B-BAEE-E8FE1977B80C}">
      <dsp:nvSpPr>
        <dsp:cNvPr id="0" name=""/>
        <dsp:cNvSpPr/>
      </dsp:nvSpPr>
      <dsp:spPr>
        <a:xfrm>
          <a:off x="0" y="1324742"/>
          <a:ext cx="2765733" cy="60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noProof="0" dirty="0" smtClean="0"/>
            <a:t>Aktivnosti Ministarstva turizma kao PT 1 </a:t>
          </a:r>
          <a:endParaRPr lang="hr-HR" sz="2000" b="1" kern="1200" noProof="0" dirty="0"/>
        </a:p>
      </dsp:txBody>
      <dsp:txXfrm>
        <a:off x="0" y="1324742"/>
        <a:ext cx="2765733" cy="606963"/>
      </dsp:txXfrm>
    </dsp:sp>
    <dsp:sp modelId="{F039D614-4F82-4A60-AB8E-BCFEC983C31D}">
      <dsp:nvSpPr>
        <dsp:cNvPr id="0" name=""/>
        <dsp:cNvSpPr/>
      </dsp:nvSpPr>
      <dsp:spPr>
        <a:xfrm>
          <a:off x="2338942" y="2343314"/>
          <a:ext cx="471917" cy="472298"/>
        </a:xfrm>
        <a:prstGeom prst="ellipse">
          <a:avLst/>
        </a:prstGeom>
        <a:solidFill>
          <a:schemeClr val="accent1">
            <a:shade val="50000"/>
            <a:hueOff val="297654"/>
            <a:satOff val="-6226"/>
            <a:lumOff val="34640"/>
            <a:alphaOff val="0"/>
          </a:schemeClr>
        </a:solidFill>
        <a:ln w="25400" cap="flat" cmpd="sng" algn="ctr">
          <a:solidFill>
            <a:schemeClr val="accent1">
              <a:shade val="50000"/>
              <a:hueOff val="297654"/>
              <a:satOff val="-6226"/>
              <a:lumOff val="34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A10C9-94FC-4901-BC0B-7F704C2CA169}">
      <dsp:nvSpPr>
        <dsp:cNvPr id="0" name=""/>
        <dsp:cNvSpPr/>
      </dsp:nvSpPr>
      <dsp:spPr>
        <a:xfrm>
          <a:off x="1871957" y="2461292"/>
          <a:ext cx="235958" cy="235955"/>
        </a:xfrm>
        <a:prstGeom prst="ellipse">
          <a:avLst/>
        </a:prstGeom>
        <a:solidFill>
          <a:schemeClr val="accent1">
            <a:shade val="50000"/>
            <a:hueOff val="276393"/>
            <a:satOff val="-5781"/>
            <a:lumOff val="32166"/>
            <a:alphaOff val="0"/>
          </a:schemeClr>
        </a:solidFill>
        <a:ln w="25400" cap="flat" cmpd="sng" algn="ctr">
          <a:solidFill>
            <a:schemeClr val="accent1">
              <a:shade val="50000"/>
              <a:hueOff val="276393"/>
              <a:satOff val="-5781"/>
              <a:lumOff val="32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7C346-17C8-4DC8-98EB-87846B7AC8A7}">
      <dsp:nvSpPr>
        <dsp:cNvPr id="0" name=""/>
        <dsp:cNvSpPr/>
      </dsp:nvSpPr>
      <dsp:spPr>
        <a:xfrm>
          <a:off x="1405794" y="2461292"/>
          <a:ext cx="235958" cy="235955"/>
        </a:xfrm>
        <a:prstGeom prst="ellipse">
          <a:avLst/>
        </a:prstGeom>
        <a:solidFill>
          <a:schemeClr val="accent1">
            <a:shade val="50000"/>
            <a:hueOff val="255132"/>
            <a:satOff val="-5336"/>
            <a:lumOff val="29692"/>
            <a:alphaOff val="0"/>
          </a:schemeClr>
        </a:solidFill>
        <a:ln w="25400" cap="flat" cmpd="sng" algn="ctr">
          <a:solidFill>
            <a:schemeClr val="accent1">
              <a:shade val="50000"/>
              <a:hueOff val="255132"/>
              <a:satOff val="-5336"/>
              <a:lumOff val="296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106A1-9A6B-49F3-94BC-957BC16062C0}">
      <dsp:nvSpPr>
        <dsp:cNvPr id="0" name=""/>
        <dsp:cNvSpPr/>
      </dsp:nvSpPr>
      <dsp:spPr>
        <a:xfrm>
          <a:off x="938810" y="2461292"/>
          <a:ext cx="235958" cy="235955"/>
        </a:xfrm>
        <a:prstGeom prst="ellipse">
          <a:avLst/>
        </a:prstGeom>
        <a:solidFill>
          <a:schemeClr val="accent1">
            <a:shade val="50000"/>
            <a:hueOff val="233871"/>
            <a:satOff val="-4892"/>
            <a:lumOff val="27217"/>
            <a:alphaOff val="0"/>
          </a:schemeClr>
        </a:solidFill>
        <a:ln w="25400" cap="flat" cmpd="sng" algn="ctr">
          <a:solidFill>
            <a:schemeClr val="accent1">
              <a:shade val="50000"/>
              <a:hueOff val="233871"/>
              <a:satOff val="-4892"/>
              <a:lumOff val="272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0027D-144C-411E-A0A0-CA8FF89BA2F6}">
      <dsp:nvSpPr>
        <dsp:cNvPr id="0" name=""/>
        <dsp:cNvSpPr/>
      </dsp:nvSpPr>
      <dsp:spPr>
        <a:xfrm>
          <a:off x="472647" y="2461292"/>
          <a:ext cx="235958" cy="235955"/>
        </a:xfrm>
        <a:prstGeom prst="ellipse">
          <a:avLst/>
        </a:prstGeom>
        <a:solidFill>
          <a:schemeClr val="accent1">
            <a:shade val="50000"/>
            <a:hueOff val="212610"/>
            <a:satOff val="-4447"/>
            <a:lumOff val="24743"/>
            <a:alphaOff val="0"/>
          </a:schemeClr>
        </a:solidFill>
        <a:ln w="25400" cap="flat" cmpd="sng" algn="ctr">
          <a:solidFill>
            <a:schemeClr val="accent1">
              <a:shade val="50000"/>
              <a:hueOff val="212610"/>
              <a:satOff val="-4447"/>
              <a:lumOff val="247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D6B6B-3A6E-4C30-B89C-AC8563279D34}">
      <dsp:nvSpPr>
        <dsp:cNvPr id="0" name=""/>
        <dsp:cNvSpPr/>
      </dsp:nvSpPr>
      <dsp:spPr>
        <a:xfrm>
          <a:off x="5662" y="2461292"/>
          <a:ext cx="235958" cy="235955"/>
        </a:xfrm>
        <a:prstGeom prst="ellipse">
          <a:avLst/>
        </a:prstGeom>
        <a:solidFill>
          <a:schemeClr val="accent1">
            <a:shade val="50000"/>
            <a:hueOff val="191349"/>
            <a:satOff val="-4002"/>
            <a:lumOff val="22269"/>
            <a:alphaOff val="0"/>
          </a:schemeClr>
        </a:solidFill>
        <a:ln w="25400" cap="flat" cmpd="sng" algn="ctr">
          <a:solidFill>
            <a:schemeClr val="accent1">
              <a:shade val="50000"/>
              <a:hueOff val="191349"/>
              <a:satOff val="-4002"/>
              <a:lumOff val="22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26EE4-6F44-4FE1-BCF9-BCF3783A6AD6}">
      <dsp:nvSpPr>
        <dsp:cNvPr id="0" name=""/>
        <dsp:cNvSpPr/>
      </dsp:nvSpPr>
      <dsp:spPr>
        <a:xfrm>
          <a:off x="4018" y="1857433"/>
          <a:ext cx="2091565" cy="60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4018" y="1857433"/>
        <a:ext cx="2091565" cy="606963"/>
      </dsp:txXfrm>
    </dsp:sp>
    <dsp:sp modelId="{5B1CEF5D-34E7-4C00-A607-541C9B0F8238}">
      <dsp:nvSpPr>
        <dsp:cNvPr id="0" name=""/>
        <dsp:cNvSpPr/>
      </dsp:nvSpPr>
      <dsp:spPr>
        <a:xfrm>
          <a:off x="2828947" y="3486610"/>
          <a:ext cx="471917" cy="472298"/>
        </a:xfrm>
        <a:prstGeom prst="ellipse">
          <a:avLst/>
        </a:prstGeom>
        <a:solidFill>
          <a:schemeClr val="accent1">
            <a:shade val="50000"/>
            <a:hueOff val="148827"/>
            <a:satOff val="-3113"/>
            <a:lumOff val="17320"/>
            <a:alphaOff val="0"/>
          </a:schemeClr>
        </a:solidFill>
        <a:ln w="25400" cap="flat" cmpd="sng" algn="ctr">
          <a:solidFill>
            <a:schemeClr val="accent1">
              <a:shade val="50000"/>
              <a:hueOff val="148827"/>
              <a:satOff val="-3113"/>
              <a:lumOff val="17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99C90-C06A-487B-A0BA-C867A493322D}">
      <dsp:nvSpPr>
        <dsp:cNvPr id="0" name=""/>
        <dsp:cNvSpPr/>
      </dsp:nvSpPr>
      <dsp:spPr>
        <a:xfrm>
          <a:off x="2526393" y="3967447"/>
          <a:ext cx="235958" cy="235955"/>
        </a:xfrm>
        <a:prstGeom prst="ellipse">
          <a:avLst/>
        </a:prstGeom>
        <a:solidFill>
          <a:schemeClr val="accent1">
            <a:shade val="50000"/>
            <a:hueOff val="127566"/>
            <a:satOff val="-2668"/>
            <a:lumOff val="14846"/>
            <a:alphaOff val="0"/>
          </a:schemeClr>
        </a:solidFill>
        <a:ln w="25400" cap="flat" cmpd="sng" algn="ctr">
          <a:solidFill>
            <a:schemeClr val="accent1">
              <a:shade val="50000"/>
              <a:hueOff val="127566"/>
              <a:satOff val="-2668"/>
              <a:lumOff val="14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351C1-9A3C-4BD2-9763-E6F3A16F74DA}">
      <dsp:nvSpPr>
        <dsp:cNvPr id="0" name=""/>
        <dsp:cNvSpPr/>
      </dsp:nvSpPr>
      <dsp:spPr>
        <a:xfrm>
          <a:off x="2022412" y="3967447"/>
          <a:ext cx="235958" cy="235955"/>
        </a:xfrm>
        <a:prstGeom prst="ellipse">
          <a:avLst/>
        </a:prstGeom>
        <a:solidFill>
          <a:schemeClr val="accent1">
            <a:shade val="50000"/>
            <a:hueOff val="106305"/>
            <a:satOff val="-2224"/>
            <a:lumOff val="12371"/>
            <a:alphaOff val="0"/>
          </a:schemeClr>
        </a:solidFill>
        <a:ln w="25400" cap="flat" cmpd="sng" algn="ctr">
          <a:solidFill>
            <a:schemeClr val="accent1">
              <a:shade val="50000"/>
              <a:hueOff val="106305"/>
              <a:satOff val="-2224"/>
              <a:lumOff val="12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47E9E-4923-4DB6-A93A-D2832BFF0799}">
      <dsp:nvSpPr>
        <dsp:cNvPr id="0" name=""/>
        <dsp:cNvSpPr/>
      </dsp:nvSpPr>
      <dsp:spPr>
        <a:xfrm>
          <a:off x="1518430" y="3967447"/>
          <a:ext cx="235958" cy="235955"/>
        </a:xfrm>
        <a:prstGeom prst="ellipse">
          <a:avLst/>
        </a:prstGeom>
        <a:solidFill>
          <a:schemeClr val="accent1">
            <a:shade val="50000"/>
            <a:hueOff val="85044"/>
            <a:satOff val="-1779"/>
            <a:lumOff val="9897"/>
            <a:alphaOff val="0"/>
          </a:schemeClr>
        </a:solidFill>
        <a:ln w="25400" cap="flat" cmpd="sng" algn="ctr">
          <a:solidFill>
            <a:schemeClr val="accent1">
              <a:shade val="50000"/>
              <a:hueOff val="85044"/>
              <a:satOff val="-1779"/>
              <a:lumOff val="98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DACA4-2065-44CD-8BD6-08DF8878A393}">
      <dsp:nvSpPr>
        <dsp:cNvPr id="0" name=""/>
        <dsp:cNvSpPr/>
      </dsp:nvSpPr>
      <dsp:spPr>
        <a:xfrm>
          <a:off x="1014448" y="3967447"/>
          <a:ext cx="235958" cy="235955"/>
        </a:xfrm>
        <a:prstGeom prst="ellipse">
          <a:avLst/>
        </a:prstGeom>
        <a:solidFill>
          <a:schemeClr val="accent1">
            <a:shade val="50000"/>
            <a:hueOff val="63783"/>
            <a:satOff val="-1334"/>
            <a:lumOff val="7423"/>
            <a:alphaOff val="0"/>
          </a:schemeClr>
        </a:solidFill>
        <a:ln w="25400" cap="flat" cmpd="sng" algn="ctr">
          <a:solidFill>
            <a:schemeClr val="accent1">
              <a:shade val="50000"/>
              <a:hueOff val="63783"/>
              <a:satOff val="-1334"/>
              <a:lumOff val="7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03514-D6E4-4459-AB9D-206B11256C9C}">
      <dsp:nvSpPr>
        <dsp:cNvPr id="0" name=""/>
        <dsp:cNvSpPr/>
      </dsp:nvSpPr>
      <dsp:spPr>
        <a:xfrm>
          <a:off x="509644" y="3967447"/>
          <a:ext cx="235958" cy="235955"/>
        </a:xfrm>
        <a:prstGeom prst="ellipse">
          <a:avLst/>
        </a:prstGeom>
        <a:solidFill>
          <a:schemeClr val="accent1">
            <a:shade val="50000"/>
            <a:hueOff val="42522"/>
            <a:satOff val="-889"/>
            <a:lumOff val="4949"/>
            <a:alphaOff val="0"/>
          </a:schemeClr>
        </a:solidFill>
        <a:ln w="25400" cap="flat" cmpd="sng" algn="ctr">
          <a:solidFill>
            <a:schemeClr val="accent1">
              <a:shade val="50000"/>
              <a:hueOff val="42522"/>
              <a:satOff val="-889"/>
              <a:lumOff val="4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8DDEC-0907-424B-A912-3215C1D20618}">
      <dsp:nvSpPr>
        <dsp:cNvPr id="0" name=""/>
        <dsp:cNvSpPr/>
      </dsp:nvSpPr>
      <dsp:spPr>
        <a:xfrm>
          <a:off x="5662" y="3967447"/>
          <a:ext cx="235958" cy="235955"/>
        </a:xfrm>
        <a:prstGeom prst="ellipse">
          <a:avLst/>
        </a:prstGeom>
        <a:solidFill>
          <a:schemeClr val="accent1">
            <a:shade val="50000"/>
            <a:hueOff val="21261"/>
            <a:satOff val="-445"/>
            <a:lumOff val="2474"/>
            <a:alphaOff val="0"/>
          </a:schemeClr>
        </a:solidFill>
        <a:ln w="25400" cap="flat" cmpd="sng" algn="ctr">
          <a:solidFill>
            <a:schemeClr val="accent1">
              <a:shade val="50000"/>
              <a:hueOff val="21261"/>
              <a:satOff val="-445"/>
              <a:lumOff val="2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9D700-642E-4497-91E4-3B577151BDE3}">
      <dsp:nvSpPr>
        <dsp:cNvPr id="0" name=""/>
        <dsp:cNvSpPr/>
      </dsp:nvSpPr>
      <dsp:spPr>
        <a:xfrm>
          <a:off x="4018" y="3358155"/>
          <a:ext cx="2765733" cy="606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900" b="1" kern="1200" noProof="0" dirty="0" smtClean="0"/>
            <a:t>Aktivnosti Ministarstva turizma kao korisničkog tijela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018" y="3358155"/>
        <a:ext cx="2765733" cy="606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FE7B3-02FA-4688-9015-1F17D09081CD}">
      <dsp:nvSpPr>
        <dsp:cNvPr id="0" name=""/>
        <dsp:cNvSpPr/>
      </dsp:nvSpPr>
      <dsp:spPr>
        <a:xfrm>
          <a:off x="0" y="623319"/>
          <a:ext cx="2475274" cy="14851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noProof="0" dirty="0" smtClean="0"/>
            <a:t>mjesta izvrsnosti strukovnog obrazovanja i osposobljavanja</a:t>
          </a:r>
          <a:endParaRPr lang="hr-HR" sz="1800" b="1" kern="1200" noProof="0" dirty="0"/>
        </a:p>
      </dsp:txBody>
      <dsp:txXfrm>
        <a:off x="0" y="623319"/>
        <a:ext cx="2475274" cy="1485165"/>
      </dsp:txXfrm>
    </dsp:sp>
    <dsp:sp modelId="{DE1FE547-E0F1-4879-ABBB-4F2B7144F374}">
      <dsp:nvSpPr>
        <dsp:cNvPr id="0" name=""/>
        <dsp:cNvSpPr/>
      </dsp:nvSpPr>
      <dsp:spPr>
        <a:xfrm>
          <a:off x="2722802" y="623319"/>
          <a:ext cx="2475274" cy="14851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0" kern="1200" noProof="0" dirty="0" smtClean="0"/>
            <a:t>provedba programa redovitog strukovnog obrazovanja, stručnog usavršavanja i cjeloživotnog učenja, kao i drugih oblika formalnog i neformalnog obrazovanja</a:t>
          </a:r>
          <a:endParaRPr lang="hr-HR" sz="1500" b="0" kern="1200" noProof="0" dirty="0"/>
        </a:p>
      </dsp:txBody>
      <dsp:txXfrm>
        <a:off x="2722802" y="623319"/>
        <a:ext cx="2475274" cy="1485165"/>
      </dsp:txXfrm>
    </dsp:sp>
    <dsp:sp modelId="{943C891D-E8DF-41C9-8D4C-51AFB68548CC}">
      <dsp:nvSpPr>
        <dsp:cNvPr id="0" name=""/>
        <dsp:cNvSpPr/>
      </dsp:nvSpPr>
      <dsp:spPr>
        <a:xfrm>
          <a:off x="5445604" y="623319"/>
          <a:ext cx="2475274" cy="14851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50" kern="1200" noProof="0" dirty="0" smtClean="0"/>
            <a:t>usmjerenost na učenike, odrasle polaznike, studente, nastavnike i mentore kod poslodavaca, zaposlene i nezaposlene, osobe s invaliditetom i učenike s teškoćama</a:t>
          </a:r>
          <a:endParaRPr lang="hr-HR" sz="1450" kern="1200" noProof="0" dirty="0"/>
        </a:p>
      </dsp:txBody>
      <dsp:txXfrm>
        <a:off x="5445604" y="623319"/>
        <a:ext cx="2475274" cy="1485165"/>
      </dsp:txXfrm>
    </dsp:sp>
    <dsp:sp modelId="{CE1A3D90-604A-4186-80CA-59B709071FAA}">
      <dsp:nvSpPr>
        <dsp:cNvPr id="0" name=""/>
        <dsp:cNvSpPr/>
      </dsp:nvSpPr>
      <dsp:spPr>
        <a:xfrm>
          <a:off x="1361401" y="2356011"/>
          <a:ext cx="2475274" cy="14851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noProof="0" dirty="0" smtClean="0"/>
            <a:t>utemeljenost na inovativnim modelima učenja, izvrsnosti nastavnika, predavača i mentora kod poslodavaca, visokokvalitetnoj infrastrukturi, suradnji sa socijalnim partnerima, javnim sektorom i gospodarskim subjektima</a:t>
          </a:r>
          <a:endParaRPr lang="hr-HR" sz="1300" kern="1200" noProof="0" dirty="0"/>
        </a:p>
      </dsp:txBody>
      <dsp:txXfrm>
        <a:off x="1361401" y="2356011"/>
        <a:ext cx="2475274" cy="1485165"/>
      </dsp:txXfrm>
    </dsp:sp>
    <dsp:sp modelId="{290CCFCB-9402-4D8C-A580-1C87976D3F17}">
      <dsp:nvSpPr>
        <dsp:cNvPr id="0" name=""/>
        <dsp:cNvSpPr/>
      </dsp:nvSpPr>
      <dsp:spPr>
        <a:xfrm>
          <a:off x="4084203" y="2356011"/>
          <a:ext cx="2475274" cy="14851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1400" kern="1200" noProof="0" dirty="0" smtClean="0"/>
            <a:t>usmjerenost na (pod)sektore: </a:t>
          </a:r>
          <a:endParaRPr lang="en-US" sz="1400" kern="1200" noProof="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noProof="0" dirty="0" smtClean="0"/>
            <a:t>- </a:t>
          </a:r>
          <a:r>
            <a:rPr lang="hr-HR" sz="1400" kern="1200" noProof="0" dirty="0" smtClean="0"/>
            <a:t>turizam i ugostiteljstvo, </a:t>
          </a:r>
          <a:endParaRPr lang="en-US" sz="1400" kern="1200" noProof="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noProof="0" dirty="0" smtClean="0"/>
            <a:t>- s</a:t>
          </a:r>
          <a:r>
            <a:rPr lang="hr-HR" sz="1400" kern="1200" noProof="0" dirty="0" err="1" smtClean="0"/>
            <a:t>trojarstvo</a:t>
          </a:r>
          <a:r>
            <a:rPr lang="en-US" sz="1400" kern="1200" noProof="0" dirty="0" smtClean="0"/>
            <a:t> i</a:t>
          </a:r>
          <a:r>
            <a:rPr lang="hr-HR" sz="1400" kern="1200" noProof="0" dirty="0" smtClean="0"/>
            <a:t> elektrotehnika </a:t>
          </a:r>
          <a:endParaRPr lang="en-US" sz="1400" kern="1200" noProof="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noProof="0" dirty="0" smtClean="0"/>
            <a:t>-  </a:t>
          </a:r>
          <a:r>
            <a:rPr lang="hr-HR" sz="1400" kern="1200" noProof="0" dirty="0" smtClean="0"/>
            <a:t>informacijske i komunikacijske</a:t>
          </a:r>
          <a:r>
            <a:rPr lang="en-US" sz="1400" kern="1200" noProof="0" dirty="0" smtClean="0"/>
            <a:t> </a:t>
          </a:r>
          <a:r>
            <a:rPr lang="hr-HR" sz="1400" kern="1200" noProof="0" dirty="0" smtClean="0"/>
            <a:t>tehnologije, </a:t>
          </a:r>
          <a:endParaRPr lang="en-US" sz="1400" kern="1200" noProof="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noProof="0" dirty="0" smtClean="0"/>
            <a:t>- </a:t>
          </a:r>
          <a:r>
            <a:rPr lang="hr-HR" sz="1400" kern="1200" noProof="0" dirty="0" smtClean="0"/>
            <a:t>poljoprivreda i zdravstvo</a:t>
          </a:r>
          <a:endParaRPr lang="hr-HR" sz="1400" kern="1200" noProof="0" dirty="0"/>
        </a:p>
      </dsp:txBody>
      <dsp:txXfrm>
        <a:off x="4084203" y="2356011"/>
        <a:ext cx="2475274" cy="148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7B11-6EDA-45DF-88DB-7B26E445147C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1B71-ACE8-4620-8A4E-EAA7284BE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5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F3E8C-BAD1-434A-9E62-1438E8179BA9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D2405-67EE-44D9-AD7C-E4F6FA718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9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 smtClean="0"/>
              <a:t>kroz projekt će se provesti aktivnosti pojednostavljenja i digitalizacije postupaka i procedura u davanju rješenja i dozvola za poslovanje u sektoru turizma i ugostiteljstva </a:t>
            </a:r>
          </a:p>
          <a:p>
            <a:r>
              <a:rPr lang="hr-HR" sz="1200" dirty="0" smtClean="0"/>
              <a:t>naglasak na uspostavi središnjeg turističkog registra, razvoj i nadogradnju sustava za prijavu i odjavu gostiju, razvoj e-usluge izdavanja rješenja o kategorizaciji ugostiteljskih i turističkih objekata i izdavanja rješenja pružateljima usluga u turizmu te na razvoju sveobuhvatnog turističko – informacijskog portal</a:t>
            </a:r>
            <a:endParaRPr lang="en-US" sz="1200" dirty="0" smtClean="0"/>
          </a:p>
          <a:p>
            <a:endParaRPr lang="hr-HR" sz="1200" dirty="0" smtClean="0"/>
          </a:p>
          <a:p>
            <a:r>
              <a:rPr lang="hr-HR" sz="1200" dirty="0" err="1" smtClean="0"/>
              <a:t>novorazvijene</a:t>
            </a:r>
            <a:r>
              <a:rPr lang="hr-HR" sz="1200" dirty="0" smtClean="0"/>
              <a:t> e - usluge će se povezati s e-uslugama ostalih državnih i javnih tijela u jedinstveni integrirani državni informacijski sustav te će se skratiti vrijeme i smanjiti troškovi za obradu zahtjeva građana i poduzetnika</a:t>
            </a:r>
          </a:p>
          <a:p>
            <a:r>
              <a:rPr lang="hr-HR" sz="1200" dirty="0" smtClean="0"/>
              <a:t>aktivnosti- razvoj mobilne aplikacije za praćenje statusa obrade zahtjeva temeljem upravnih postupaka, neupravnih postupaka te prijava i odjava gostiju, razvoj mobilne aplikacije za odabrane prioritetne oblike turizma te razvoj središnjeg  portala za razvoj turizma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49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8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10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76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0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1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4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Partneri: udruge, ustanove registrirane za obavljanje djelatnosti obrazovanja odraslih, poslodavci/gospodarska subjekti registrirani za obavljanje djelatnosti sektora turizma i/ili ugostiteljstva, regionalni ili područni uredi HZZ-a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Aktivnosti</a:t>
            </a:r>
            <a:r>
              <a:rPr lang="en-US" sz="1200" dirty="0" smtClean="0"/>
              <a:t>: i</a:t>
            </a:r>
            <a:r>
              <a:rPr lang="hr-HR" sz="1200" dirty="0" err="1" smtClean="0"/>
              <a:t>zrada</a:t>
            </a:r>
            <a:r>
              <a:rPr lang="hr-HR" sz="1200" dirty="0" smtClean="0"/>
              <a:t> i/ili prilagodba inovativnih programa osposobljavanja ranjivih skupina za veću </a:t>
            </a:r>
            <a:r>
              <a:rPr lang="hr-HR" sz="1200" dirty="0" err="1" smtClean="0"/>
              <a:t>zapošljivost</a:t>
            </a:r>
            <a:r>
              <a:rPr lang="hr-HR" sz="1200" dirty="0" smtClean="0"/>
              <a:t> u sektoru turizma i ugostiteljstva te poboljšanje stručnih i pedagoških znanja stručnjaka (predavača i mentora) iz turističko – ugostiteljskog sektora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5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najniži</a:t>
            </a:r>
            <a:r>
              <a:rPr lang="en-GB" dirty="0" smtClean="0"/>
              <a:t> i </a:t>
            </a:r>
            <a:r>
              <a:rPr lang="en-GB" dirty="0" err="1" smtClean="0"/>
              <a:t>najviši</a:t>
            </a:r>
            <a:r>
              <a:rPr lang="en-GB" dirty="0" smtClean="0"/>
              <a:t> </a:t>
            </a:r>
            <a:r>
              <a:rPr lang="en-GB" dirty="0" err="1" smtClean="0"/>
              <a:t>iznos</a:t>
            </a:r>
            <a:r>
              <a:rPr lang="en-GB" dirty="0" smtClean="0"/>
              <a:t> </a:t>
            </a:r>
            <a:r>
              <a:rPr lang="en-GB" dirty="0" err="1" smtClean="0"/>
              <a:t>bespovratni</a:t>
            </a:r>
            <a:r>
              <a:rPr lang="en-GB" dirty="0" smtClean="0"/>
              <a:t> </a:t>
            </a:r>
            <a:r>
              <a:rPr lang="en-GB" dirty="0" err="1" smtClean="0"/>
              <a:t>iznos</a:t>
            </a:r>
            <a:r>
              <a:rPr lang="en-GB" dirty="0" smtClean="0"/>
              <a:t> </a:t>
            </a:r>
            <a:r>
              <a:rPr lang="en-GB" dirty="0" err="1" smtClean="0"/>
              <a:t>bespovratnih</a:t>
            </a:r>
            <a:r>
              <a:rPr lang="en-GB" dirty="0" smtClean="0"/>
              <a:t> </a:t>
            </a:r>
            <a:r>
              <a:rPr lang="en-GB" dirty="0" err="1" smtClean="0"/>
              <a:t>sredstava</a:t>
            </a: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dirty="0" smtClean="0"/>
              <a:t>  </a:t>
            </a:r>
            <a:r>
              <a:rPr lang="en-GB" dirty="0" err="1" smtClean="0"/>
              <a:t>pojedinom</a:t>
            </a:r>
            <a:r>
              <a:rPr lang="en-GB" dirty="0" smtClean="0"/>
              <a:t> </a:t>
            </a:r>
            <a:r>
              <a:rPr lang="en-GB" dirty="0" err="1" smtClean="0"/>
              <a:t>projektu</a:t>
            </a:r>
            <a:r>
              <a:rPr lang="en-GB" dirty="0" smtClean="0"/>
              <a:t>: 500.000,00 – 2.000.000,00 </a:t>
            </a:r>
            <a:r>
              <a:rPr lang="en-GB" dirty="0" err="1" smtClean="0"/>
              <a:t>kn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04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specifičnog</a:t>
            </a:r>
            <a:r>
              <a:rPr lang="en-US" dirty="0" smtClean="0"/>
              <a:t> </a:t>
            </a:r>
            <a:r>
              <a:rPr lang="en-US" dirty="0" err="1" smtClean="0"/>
              <a:t>cilja</a:t>
            </a:r>
            <a:r>
              <a:rPr lang="en-US" dirty="0" smtClean="0"/>
              <a:t> 10.iv.1 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financira</a:t>
            </a:r>
            <a:r>
              <a:rPr lang="en-US" dirty="0" smtClean="0"/>
              <a:t> u </a:t>
            </a:r>
            <a:r>
              <a:rPr lang="en-US" dirty="0" err="1" smtClean="0"/>
              <a:t>okviru</a:t>
            </a:r>
            <a:r>
              <a:rPr lang="en-US" dirty="0" smtClean="0"/>
              <a:t> </a:t>
            </a:r>
            <a:r>
              <a:rPr lang="en-US" dirty="0" err="1" smtClean="0"/>
              <a:t>Prioritetne</a:t>
            </a:r>
            <a:r>
              <a:rPr lang="en-US" dirty="0" smtClean="0"/>
              <a:t> </a:t>
            </a:r>
            <a:r>
              <a:rPr lang="en-US" dirty="0" err="1" smtClean="0"/>
              <a:t>osi</a:t>
            </a:r>
            <a:r>
              <a:rPr lang="en-US" dirty="0" smtClean="0"/>
              <a:t> 3. </a:t>
            </a:r>
            <a:r>
              <a:rPr lang="en-US" dirty="0" err="1" smtClean="0"/>
              <a:t>Operativnog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Učinkoviti</a:t>
            </a:r>
            <a:r>
              <a:rPr lang="en-US" dirty="0" smtClean="0"/>
              <a:t> </a:t>
            </a:r>
            <a:r>
              <a:rPr lang="en-US" dirty="0" err="1" smtClean="0"/>
              <a:t>ljudski</a:t>
            </a:r>
            <a:r>
              <a:rPr lang="en-US" dirty="0" smtClean="0"/>
              <a:t> </a:t>
            </a:r>
            <a:r>
              <a:rPr lang="en-US" dirty="0" err="1" smtClean="0"/>
              <a:t>potencijali</a:t>
            </a:r>
            <a:r>
              <a:rPr lang="en-US" dirty="0" smtClean="0"/>
              <a:t> 2014.-2020. </a:t>
            </a:r>
          </a:p>
          <a:p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navedenog</a:t>
            </a:r>
            <a:r>
              <a:rPr lang="en-US" dirty="0" smtClean="0"/>
              <a:t> </a:t>
            </a:r>
            <a:r>
              <a:rPr lang="en-US" dirty="0" err="1" smtClean="0"/>
              <a:t>natječaja</a:t>
            </a:r>
            <a:r>
              <a:rPr lang="en-US" dirty="0" smtClean="0"/>
              <a:t>:</a:t>
            </a:r>
          </a:p>
          <a:p>
            <a:pPr lvl="1">
              <a:buAutoNum type="arabicPeriod"/>
            </a:pPr>
            <a:r>
              <a:rPr lang="en-US" dirty="0" err="1" smtClean="0"/>
              <a:t>Uspostava</a:t>
            </a:r>
            <a:r>
              <a:rPr lang="en-US" dirty="0" smtClean="0"/>
              <a:t> </a:t>
            </a:r>
            <a:r>
              <a:rPr lang="en-US" dirty="0" err="1" smtClean="0"/>
              <a:t>centara</a:t>
            </a:r>
            <a:r>
              <a:rPr lang="en-US" dirty="0" smtClean="0"/>
              <a:t> </a:t>
            </a:r>
            <a:r>
              <a:rPr lang="en-US" dirty="0" err="1" smtClean="0"/>
              <a:t>kompetentnosti</a:t>
            </a:r>
            <a:r>
              <a:rPr lang="en-US" dirty="0" smtClean="0"/>
              <a:t> u </a:t>
            </a:r>
            <a:r>
              <a:rPr lang="en-US" dirty="0" err="1" smtClean="0"/>
              <a:t>sektoru</a:t>
            </a:r>
            <a:r>
              <a:rPr lang="en-US" dirty="0" smtClean="0"/>
              <a:t> </a:t>
            </a:r>
            <a:r>
              <a:rPr lang="en-US" dirty="0" err="1" smtClean="0"/>
              <a:t>turizma</a:t>
            </a:r>
            <a:r>
              <a:rPr lang="en-US" dirty="0" smtClean="0"/>
              <a:t> i </a:t>
            </a:r>
            <a:r>
              <a:rPr lang="en-US" dirty="0" err="1" smtClean="0"/>
              <a:t>ugostiteljstva</a:t>
            </a:r>
            <a:r>
              <a:rPr lang="en-US" dirty="0" smtClean="0"/>
              <a:t> s </a:t>
            </a:r>
            <a:r>
              <a:rPr lang="en-US" dirty="0" err="1" smtClean="0"/>
              <a:t>ciljem</a:t>
            </a:r>
            <a:r>
              <a:rPr lang="en-US" dirty="0" smtClean="0"/>
              <a:t> </a:t>
            </a:r>
            <a:r>
              <a:rPr lang="en-US" dirty="0" err="1" smtClean="0"/>
              <a:t>jačanja</a:t>
            </a:r>
            <a:r>
              <a:rPr lang="en-US" dirty="0" smtClean="0"/>
              <a:t> </a:t>
            </a:r>
            <a:r>
              <a:rPr lang="en-US" dirty="0" err="1" smtClean="0"/>
              <a:t>institucionalnih</a:t>
            </a:r>
            <a:r>
              <a:rPr lang="en-US" dirty="0" smtClean="0"/>
              <a:t> i </a:t>
            </a:r>
            <a:r>
              <a:rPr lang="en-US" dirty="0" err="1" smtClean="0"/>
              <a:t>ljudskih</a:t>
            </a:r>
            <a:r>
              <a:rPr lang="en-US" dirty="0" smtClean="0"/>
              <a:t> </a:t>
            </a:r>
            <a:r>
              <a:rPr lang="en-US" dirty="0" err="1" smtClean="0"/>
              <a:t>resursa</a:t>
            </a:r>
            <a:r>
              <a:rPr lang="en-US" dirty="0" smtClean="0"/>
              <a:t> u </a:t>
            </a:r>
            <a:r>
              <a:rPr lang="en-US" dirty="0" err="1" smtClean="0"/>
              <a:t>sektoru</a:t>
            </a:r>
            <a:r>
              <a:rPr lang="en-US" dirty="0" smtClean="0"/>
              <a:t> </a:t>
            </a:r>
          </a:p>
          <a:p>
            <a:pPr lvl="1">
              <a:buAutoNum type="arabicPeriod"/>
            </a:pPr>
            <a:r>
              <a:rPr lang="en-US" dirty="0" err="1" smtClean="0"/>
              <a:t>Jačanje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r>
              <a:rPr lang="en-US" dirty="0" smtClean="0"/>
              <a:t> </a:t>
            </a:r>
            <a:r>
              <a:rPr lang="en-US" dirty="0" err="1" smtClean="0"/>
              <a:t>strukovnog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 u </a:t>
            </a:r>
            <a:r>
              <a:rPr lang="en-US" dirty="0" err="1" smtClean="0"/>
              <a:t>sektoru</a:t>
            </a:r>
            <a:r>
              <a:rPr lang="en-US" dirty="0" smtClean="0"/>
              <a:t> </a:t>
            </a:r>
            <a:r>
              <a:rPr lang="en-US" dirty="0" err="1" smtClean="0"/>
              <a:t>turizma</a:t>
            </a:r>
            <a:r>
              <a:rPr lang="en-US" dirty="0" smtClean="0"/>
              <a:t> i </a:t>
            </a:r>
            <a:r>
              <a:rPr lang="en-US" dirty="0" err="1" smtClean="0"/>
              <a:t>ugostiteljstva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uspostavu</a:t>
            </a:r>
            <a:r>
              <a:rPr lang="en-US" dirty="0" smtClean="0"/>
              <a:t> </a:t>
            </a:r>
            <a:r>
              <a:rPr lang="en-US" dirty="0" err="1" smtClean="0"/>
              <a:t>programskih</a:t>
            </a:r>
            <a:r>
              <a:rPr lang="en-US" dirty="0" smtClean="0"/>
              <a:t> i </a:t>
            </a:r>
            <a:r>
              <a:rPr lang="en-US" dirty="0" err="1" smtClean="0"/>
              <a:t>kadrovskih</a:t>
            </a:r>
            <a:r>
              <a:rPr lang="en-US" dirty="0" smtClean="0"/>
              <a:t> </a:t>
            </a:r>
            <a:r>
              <a:rPr lang="en-US" dirty="0" err="1" smtClean="0"/>
              <a:t>uvjeta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organizacijskog</a:t>
            </a:r>
            <a:r>
              <a:rPr lang="en-US" dirty="0" smtClean="0"/>
              <a:t> </a:t>
            </a:r>
            <a:r>
              <a:rPr lang="en-US" dirty="0" err="1" smtClean="0"/>
              <a:t>okvira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funkcioniranje</a:t>
            </a:r>
            <a:r>
              <a:rPr lang="en-US" dirty="0" smtClean="0"/>
              <a:t> </a:t>
            </a:r>
            <a:r>
              <a:rPr lang="en-US" dirty="0" err="1" smtClean="0"/>
              <a:t>centara</a:t>
            </a:r>
            <a:r>
              <a:rPr lang="en-US" dirty="0" smtClean="0"/>
              <a:t> </a:t>
            </a:r>
            <a:r>
              <a:rPr lang="en-US" dirty="0" err="1" smtClean="0"/>
              <a:t>kompetentnosti</a:t>
            </a:r>
            <a:r>
              <a:rPr lang="en-US" dirty="0" smtClean="0"/>
              <a:t> i </a:t>
            </a:r>
            <a:r>
              <a:rPr lang="en-US" dirty="0" err="1" smtClean="0"/>
              <a:t>poticanje</a:t>
            </a:r>
            <a:r>
              <a:rPr lang="en-US" dirty="0" smtClean="0"/>
              <a:t> </a:t>
            </a:r>
            <a:r>
              <a:rPr lang="en-US" dirty="0" err="1" smtClean="0"/>
              <a:t>suradnje</a:t>
            </a:r>
            <a:r>
              <a:rPr lang="en-US" dirty="0" smtClean="0"/>
              <a:t> </a:t>
            </a:r>
            <a:r>
              <a:rPr lang="en-US" dirty="0" err="1" smtClean="0"/>
              <a:t>obrazovnog</a:t>
            </a:r>
            <a:r>
              <a:rPr lang="en-US" dirty="0" smtClean="0"/>
              <a:t>, </a:t>
            </a:r>
            <a:r>
              <a:rPr lang="en-US" dirty="0" err="1" smtClean="0"/>
              <a:t>javnog</a:t>
            </a:r>
            <a:r>
              <a:rPr lang="en-US" dirty="0" smtClean="0"/>
              <a:t>, </a:t>
            </a:r>
            <a:r>
              <a:rPr lang="en-US" dirty="0" err="1" smtClean="0"/>
              <a:t>privatnog</a:t>
            </a:r>
            <a:r>
              <a:rPr lang="en-US" dirty="0" smtClean="0"/>
              <a:t> i </a:t>
            </a:r>
            <a:r>
              <a:rPr lang="en-US" dirty="0" err="1" smtClean="0"/>
              <a:t>civilnog</a:t>
            </a:r>
            <a:r>
              <a:rPr lang="en-US" dirty="0" smtClean="0"/>
              <a:t> </a:t>
            </a:r>
            <a:r>
              <a:rPr lang="en-US" dirty="0" err="1" smtClean="0"/>
              <a:t>sektora</a:t>
            </a:r>
            <a:endParaRPr lang="en-US" dirty="0" smtClean="0"/>
          </a:p>
          <a:p>
            <a:pPr lvl="1">
              <a:buAutoNum type="arabicPeriod"/>
            </a:pPr>
            <a:r>
              <a:rPr lang="en-US" dirty="0" err="1" smtClean="0"/>
              <a:t>Jačanje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r>
              <a:rPr lang="en-US" dirty="0" smtClean="0"/>
              <a:t> </a:t>
            </a:r>
            <a:r>
              <a:rPr lang="en-US" dirty="0" err="1" smtClean="0"/>
              <a:t>strukovnog</a:t>
            </a:r>
            <a:r>
              <a:rPr lang="en-US" dirty="0" smtClean="0"/>
              <a:t> </a:t>
            </a:r>
            <a:r>
              <a:rPr lang="en-US" dirty="0" err="1" smtClean="0"/>
              <a:t>obrazovanja</a:t>
            </a:r>
            <a:r>
              <a:rPr lang="en-US" dirty="0" smtClean="0"/>
              <a:t> u </a:t>
            </a:r>
            <a:r>
              <a:rPr lang="en-US" dirty="0" err="1" smtClean="0"/>
              <a:t>sektoru</a:t>
            </a:r>
            <a:r>
              <a:rPr lang="en-US" dirty="0" smtClean="0"/>
              <a:t> </a:t>
            </a:r>
            <a:r>
              <a:rPr lang="en-US" dirty="0" err="1" smtClean="0"/>
              <a:t>turizma</a:t>
            </a:r>
            <a:r>
              <a:rPr lang="en-US" dirty="0" smtClean="0"/>
              <a:t> i </a:t>
            </a:r>
            <a:r>
              <a:rPr lang="en-US" dirty="0" err="1" smtClean="0"/>
              <a:t>ugostiteljstva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/</a:t>
            </a:r>
            <a:r>
              <a:rPr lang="en-US" dirty="0" err="1" smtClean="0"/>
              <a:t>unaprjeđenje</a:t>
            </a:r>
            <a:r>
              <a:rPr lang="en-US" dirty="0" smtClean="0"/>
              <a:t> </a:t>
            </a:r>
            <a:r>
              <a:rPr lang="en-US" dirty="0" err="1" smtClean="0"/>
              <a:t>strukovnih</a:t>
            </a:r>
            <a:r>
              <a:rPr lang="en-US" dirty="0" smtClean="0"/>
              <a:t> </a:t>
            </a:r>
            <a:r>
              <a:rPr lang="en-US" dirty="0" err="1" smtClean="0"/>
              <a:t>kurikuluma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redovite</a:t>
            </a:r>
            <a:r>
              <a:rPr lang="en-US" dirty="0" smtClean="0"/>
              <a:t> </a:t>
            </a:r>
            <a:r>
              <a:rPr lang="en-US" dirty="0" err="1" smtClean="0"/>
              <a:t>učenike</a:t>
            </a:r>
            <a:r>
              <a:rPr lang="en-US" dirty="0" smtClean="0"/>
              <a:t> i </a:t>
            </a:r>
            <a:r>
              <a:rPr lang="en-US" dirty="0" err="1" smtClean="0"/>
              <a:t>učenike</a:t>
            </a:r>
            <a:r>
              <a:rPr lang="en-US" dirty="0" smtClean="0"/>
              <a:t> s </a:t>
            </a:r>
            <a:r>
              <a:rPr lang="en-US" dirty="0" err="1" smtClean="0"/>
              <a:t>teškoćama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kurikuluma</a:t>
            </a:r>
            <a:r>
              <a:rPr lang="en-US" dirty="0" smtClean="0"/>
              <a:t> </a:t>
            </a:r>
            <a:r>
              <a:rPr lang="en-US" dirty="0" err="1" smtClean="0"/>
              <a:t>ustanove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strukovno</a:t>
            </a:r>
            <a:r>
              <a:rPr lang="en-US" dirty="0" smtClean="0"/>
              <a:t> </a:t>
            </a:r>
            <a:r>
              <a:rPr lang="en-US" dirty="0" err="1" smtClean="0"/>
              <a:t>obrazovanje</a:t>
            </a:r>
            <a:r>
              <a:rPr lang="en-US" dirty="0" smtClean="0"/>
              <a:t> i </a:t>
            </a:r>
            <a:r>
              <a:rPr lang="en-US" dirty="0" err="1" smtClean="0"/>
              <a:t>obrazovnih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u </a:t>
            </a:r>
            <a:r>
              <a:rPr lang="en-US" dirty="0" err="1" smtClean="0"/>
              <a:t>obrazovanju</a:t>
            </a:r>
            <a:r>
              <a:rPr lang="en-US" dirty="0" smtClean="0"/>
              <a:t> </a:t>
            </a:r>
            <a:r>
              <a:rPr lang="en-US" dirty="0" err="1" smtClean="0"/>
              <a:t>odraslih</a:t>
            </a:r>
            <a:r>
              <a:rPr lang="en-US" dirty="0" smtClean="0"/>
              <a:t> i </a:t>
            </a:r>
            <a:r>
              <a:rPr lang="en-US" dirty="0" err="1" smtClean="0"/>
              <a:t>cjeloživotnom</a:t>
            </a:r>
            <a:r>
              <a:rPr lang="en-US" dirty="0" smtClean="0"/>
              <a:t> </a:t>
            </a:r>
            <a:r>
              <a:rPr lang="en-US" dirty="0" err="1" smtClean="0"/>
              <a:t>učenju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turističko-ugostiteljska</a:t>
            </a:r>
            <a:r>
              <a:rPr lang="en-US" dirty="0" smtClean="0"/>
              <a:t> </a:t>
            </a:r>
            <a:r>
              <a:rPr lang="en-US" dirty="0" err="1" smtClean="0"/>
              <a:t>zanimanja</a:t>
            </a:r>
            <a:endParaRPr lang="en-US" dirty="0" smtClean="0"/>
          </a:p>
          <a:p>
            <a:pPr lvl="1">
              <a:buAutoNum type="arabicPeriod"/>
            </a:pPr>
            <a:r>
              <a:rPr lang="en-US" dirty="0" err="1" smtClean="0"/>
              <a:t>Jačanje</a:t>
            </a:r>
            <a:r>
              <a:rPr lang="en-US" dirty="0" smtClean="0"/>
              <a:t> </a:t>
            </a:r>
            <a:r>
              <a:rPr lang="en-US" dirty="0" err="1" smtClean="0"/>
              <a:t>kapaciteta</a:t>
            </a:r>
            <a:r>
              <a:rPr lang="en-US" dirty="0" smtClean="0"/>
              <a:t> i </a:t>
            </a:r>
            <a:r>
              <a:rPr lang="en-US" dirty="0" err="1" smtClean="0"/>
              <a:t>stručnosti</a:t>
            </a:r>
            <a:r>
              <a:rPr lang="en-US" dirty="0" smtClean="0"/>
              <a:t> </a:t>
            </a:r>
            <a:r>
              <a:rPr lang="en-US" dirty="0" err="1" smtClean="0"/>
              <a:t>ljudskih</a:t>
            </a:r>
            <a:r>
              <a:rPr lang="en-US" dirty="0" smtClean="0"/>
              <a:t> </a:t>
            </a:r>
            <a:r>
              <a:rPr lang="en-US" dirty="0" err="1" smtClean="0"/>
              <a:t>resursa</a:t>
            </a:r>
            <a:r>
              <a:rPr lang="en-US" dirty="0" smtClean="0"/>
              <a:t> u </a:t>
            </a:r>
            <a:r>
              <a:rPr lang="en-US" dirty="0" err="1" smtClean="0"/>
              <a:t>sektoru</a:t>
            </a:r>
            <a:r>
              <a:rPr lang="en-US" dirty="0" smtClean="0"/>
              <a:t> </a:t>
            </a:r>
            <a:r>
              <a:rPr lang="en-US" dirty="0" err="1" smtClean="0"/>
              <a:t>turizma</a:t>
            </a:r>
            <a:r>
              <a:rPr lang="en-US" dirty="0" smtClean="0"/>
              <a:t> i </a:t>
            </a:r>
            <a:r>
              <a:rPr lang="en-US" dirty="0" err="1" smtClean="0"/>
              <a:t>ugostiteljstva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1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Primjeri</a:t>
            </a:r>
            <a:r>
              <a:rPr lang="en-GB" dirty="0" smtClean="0"/>
              <a:t> </a:t>
            </a:r>
            <a:r>
              <a:rPr lang="en-GB" dirty="0" err="1" smtClean="0"/>
              <a:t>prihvatljivih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r>
              <a:rPr lang="en-GB" dirty="0" smtClean="0"/>
              <a:t>: </a:t>
            </a:r>
          </a:p>
          <a:p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Umrežavanje</a:t>
            </a:r>
            <a:r>
              <a:rPr lang="en-GB" dirty="0" smtClean="0"/>
              <a:t> </a:t>
            </a:r>
            <a:r>
              <a:rPr lang="en-GB" dirty="0" err="1" smtClean="0"/>
              <a:t>ključnih</a:t>
            </a:r>
            <a:r>
              <a:rPr lang="en-GB" dirty="0" smtClean="0"/>
              <a:t> </a:t>
            </a:r>
            <a:r>
              <a:rPr lang="en-GB" dirty="0" err="1" smtClean="0"/>
              <a:t>dionika</a:t>
            </a:r>
            <a:r>
              <a:rPr lang="en-GB" dirty="0" smtClean="0"/>
              <a:t>  </a:t>
            </a:r>
            <a:r>
              <a:rPr lang="en-GB" dirty="0" err="1" smtClean="0"/>
              <a:t>obrazovnog</a:t>
            </a:r>
            <a:r>
              <a:rPr lang="en-GB" dirty="0" smtClean="0"/>
              <a:t>, </a:t>
            </a:r>
            <a:r>
              <a:rPr lang="en-GB" dirty="0" err="1" smtClean="0"/>
              <a:t>javnog</a:t>
            </a:r>
            <a:r>
              <a:rPr lang="en-GB" dirty="0" smtClean="0"/>
              <a:t>, </a:t>
            </a:r>
            <a:r>
              <a:rPr lang="en-GB" dirty="0" err="1" smtClean="0"/>
              <a:t>privatnog</a:t>
            </a:r>
            <a:r>
              <a:rPr lang="en-GB" dirty="0" smtClean="0"/>
              <a:t> i </a:t>
            </a:r>
            <a:r>
              <a:rPr lang="en-GB" dirty="0" err="1" smtClean="0"/>
              <a:t>civilnog</a:t>
            </a:r>
            <a:r>
              <a:rPr lang="en-GB" dirty="0" smtClean="0"/>
              <a:t> </a:t>
            </a:r>
            <a:r>
              <a:rPr lang="en-GB" dirty="0" err="1" smtClean="0"/>
              <a:t>sektora</a:t>
            </a:r>
            <a:r>
              <a:rPr lang="en-GB" dirty="0" smtClean="0"/>
              <a:t> u </a:t>
            </a:r>
            <a:r>
              <a:rPr lang="en-GB" dirty="0" err="1" smtClean="0"/>
              <a:t>regionalno</a:t>
            </a:r>
            <a:r>
              <a:rPr lang="en-GB" dirty="0" smtClean="0"/>
              <a:t> </a:t>
            </a:r>
            <a:r>
              <a:rPr lang="en-GB" dirty="0" err="1" smtClean="0"/>
              <a:t>partnerstvo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organizacija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i </a:t>
            </a:r>
            <a:r>
              <a:rPr lang="en-GB" dirty="0" err="1" smtClean="0"/>
              <a:t>razvoja</a:t>
            </a:r>
            <a:r>
              <a:rPr lang="en-GB" dirty="0" smtClean="0"/>
              <a:t> </a:t>
            </a:r>
            <a:r>
              <a:rPr lang="en-GB" dirty="0" err="1" smtClean="0"/>
              <a:t>centara</a:t>
            </a:r>
            <a:r>
              <a:rPr lang="en-GB" dirty="0" smtClean="0"/>
              <a:t> </a:t>
            </a:r>
            <a:r>
              <a:rPr lang="en-GB" dirty="0" err="1" smtClean="0"/>
              <a:t>kompetentnosti</a:t>
            </a:r>
            <a:r>
              <a:rPr lang="en-GB" dirty="0" smtClean="0"/>
              <a:t> u </a:t>
            </a:r>
            <a:r>
              <a:rPr lang="en-GB" dirty="0" err="1" smtClean="0"/>
              <a:t>turizmu</a:t>
            </a:r>
            <a:r>
              <a:rPr lang="en-GB" dirty="0" smtClean="0"/>
              <a:t> i </a:t>
            </a:r>
            <a:r>
              <a:rPr lang="en-GB" dirty="0" err="1" smtClean="0"/>
              <a:t>ugostiteljstvu</a:t>
            </a:r>
            <a:r>
              <a:rPr lang="en-GB" dirty="0" smtClean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Razvoj</a:t>
            </a:r>
            <a:r>
              <a:rPr lang="en-GB" dirty="0" smtClean="0"/>
              <a:t> i/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unaprjeđenje</a:t>
            </a:r>
            <a:r>
              <a:rPr lang="en-GB" dirty="0" smtClean="0"/>
              <a:t> </a:t>
            </a:r>
            <a:r>
              <a:rPr lang="en-GB" dirty="0" err="1" smtClean="0"/>
              <a:t>kurikuluma</a:t>
            </a:r>
            <a:r>
              <a:rPr lang="en-GB" dirty="0" smtClean="0"/>
              <a:t> </a:t>
            </a:r>
            <a:r>
              <a:rPr lang="en-GB" dirty="0" err="1" smtClean="0"/>
              <a:t>strukovnog</a:t>
            </a:r>
            <a:r>
              <a:rPr lang="en-GB" dirty="0" smtClean="0"/>
              <a:t> </a:t>
            </a:r>
            <a:r>
              <a:rPr lang="en-GB" dirty="0" err="1" smtClean="0"/>
              <a:t>obrazovanja</a:t>
            </a:r>
            <a:r>
              <a:rPr lang="en-GB" dirty="0" smtClean="0"/>
              <a:t>, </a:t>
            </a:r>
            <a:r>
              <a:rPr lang="en-GB" dirty="0" err="1" smtClean="0"/>
              <a:t>kurikuluma</a:t>
            </a:r>
            <a:r>
              <a:rPr lang="en-GB" dirty="0" smtClean="0"/>
              <a:t> </a:t>
            </a:r>
            <a:r>
              <a:rPr lang="en-GB" dirty="0" err="1" smtClean="0"/>
              <a:t>ustanove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strukovno</a:t>
            </a:r>
            <a:r>
              <a:rPr lang="en-GB" dirty="0" smtClean="0"/>
              <a:t> </a:t>
            </a:r>
            <a:r>
              <a:rPr lang="en-GB" dirty="0" err="1" smtClean="0"/>
              <a:t>obrazovanje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individualiziranih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(„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mjeri</a:t>
            </a:r>
            <a:r>
              <a:rPr lang="en-GB" dirty="0" smtClean="0"/>
              <a:t>“)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učenike</a:t>
            </a:r>
            <a:r>
              <a:rPr lang="en-GB" dirty="0" smtClean="0"/>
              <a:t> s </a:t>
            </a:r>
            <a:r>
              <a:rPr lang="en-GB" dirty="0" err="1" smtClean="0"/>
              <a:t>teškoćama</a:t>
            </a:r>
            <a:r>
              <a:rPr lang="en-GB" dirty="0" smtClean="0"/>
              <a:t> u </a:t>
            </a:r>
            <a:r>
              <a:rPr lang="en-GB" dirty="0" err="1" smtClean="0"/>
              <a:t>centrima</a:t>
            </a:r>
            <a:r>
              <a:rPr lang="en-GB" dirty="0" smtClean="0"/>
              <a:t> </a:t>
            </a:r>
            <a:r>
              <a:rPr lang="en-GB" dirty="0" err="1" smtClean="0"/>
              <a:t>kompetentnosti</a:t>
            </a:r>
            <a:r>
              <a:rPr lang="en-GB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Jačanje</a:t>
            </a:r>
            <a:r>
              <a:rPr lang="en-GB" dirty="0" smtClean="0"/>
              <a:t> </a:t>
            </a:r>
            <a:r>
              <a:rPr lang="en-GB" dirty="0" err="1" smtClean="0"/>
              <a:t>kompetencija</a:t>
            </a:r>
            <a:r>
              <a:rPr lang="en-GB" dirty="0" smtClean="0"/>
              <a:t> </a:t>
            </a:r>
            <a:r>
              <a:rPr lang="en-GB" dirty="0" err="1" smtClean="0"/>
              <a:t>učenika</a:t>
            </a:r>
            <a:r>
              <a:rPr lang="en-GB" dirty="0" smtClean="0"/>
              <a:t> i </a:t>
            </a:r>
            <a:r>
              <a:rPr lang="en-GB" dirty="0" err="1" smtClean="0"/>
              <a:t>nezaposlenih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(</a:t>
            </a:r>
            <a:r>
              <a:rPr lang="en-GB" dirty="0" err="1" smtClean="0"/>
              <a:t>uključujući</a:t>
            </a:r>
            <a:r>
              <a:rPr lang="en-GB" dirty="0" smtClean="0"/>
              <a:t> </a:t>
            </a:r>
            <a:r>
              <a:rPr lang="en-GB" dirty="0" err="1" smtClean="0"/>
              <a:t>učenike</a:t>
            </a:r>
            <a:r>
              <a:rPr lang="en-GB" dirty="0" smtClean="0"/>
              <a:t> s </a:t>
            </a:r>
            <a:r>
              <a:rPr lang="en-GB" dirty="0" err="1" smtClean="0"/>
              <a:t>teškoćama</a:t>
            </a:r>
            <a:r>
              <a:rPr lang="en-GB" dirty="0" smtClean="0"/>
              <a:t> i </a:t>
            </a:r>
            <a:r>
              <a:rPr lang="en-GB" dirty="0" err="1" smtClean="0"/>
              <a:t>osobe</a:t>
            </a:r>
            <a:r>
              <a:rPr lang="en-GB" dirty="0" smtClean="0"/>
              <a:t> s </a:t>
            </a:r>
            <a:r>
              <a:rPr lang="en-GB" dirty="0" err="1" smtClean="0"/>
              <a:t>invaliditetom</a:t>
            </a:r>
            <a:r>
              <a:rPr lang="en-GB" dirty="0" smtClean="0"/>
              <a:t>) </a:t>
            </a:r>
            <a:r>
              <a:rPr lang="en-GB" dirty="0" err="1" smtClean="0"/>
              <a:t>kroz</a:t>
            </a:r>
            <a:r>
              <a:rPr lang="en-GB" dirty="0" smtClean="0"/>
              <a:t> </a:t>
            </a:r>
            <a:r>
              <a:rPr lang="en-GB" dirty="0" err="1" smtClean="0"/>
              <a:t>učenje</a:t>
            </a:r>
            <a:r>
              <a:rPr lang="en-GB" dirty="0" smtClean="0"/>
              <a:t> </a:t>
            </a:r>
            <a:r>
              <a:rPr lang="en-GB" dirty="0" err="1" smtClean="0"/>
              <a:t>uz</a:t>
            </a:r>
            <a:r>
              <a:rPr lang="en-GB" dirty="0" smtClean="0"/>
              <a:t> rad i </a:t>
            </a:r>
            <a:r>
              <a:rPr lang="en-GB" dirty="0" err="1" smtClean="0"/>
              <a:t>profesionalno</a:t>
            </a:r>
            <a:r>
              <a:rPr lang="en-GB" dirty="0" smtClean="0"/>
              <a:t> </a:t>
            </a:r>
            <a:r>
              <a:rPr lang="en-GB" dirty="0" err="1" smtClean="0"/>
              <a:t>usmjeravanje</a:t>
            </a:r>
            <a:r>
              <a:rPr lang="en-GB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Promocija</a:t>
            </a:r>
            <a:r>
              <a:rPr lang="en-GB" dirty="0" smtClean="0"/>
              <a:t> </a:t>
            </a:r>
            <a:r>
              <a:rPr lang="en-GB" dirty="0" err="1" smtClean="0"/>
              <a:t>zanimanja</a:t>
            </a:r>
            <a:r>
              <a:rPr lang="en-GB" dirty="0" smtClean="0"/>
              <a:t> </a:t>
            </a:r>
            <a:r>
              <a:rPr lang="en-GB" dirty="0" err="1" smtClean="0"/>
              <a:t>potrebnih</a:t>
            </a:r>
            <a:r>
              <a:rPr lang="en-GB" dirty="0" smtClean="0"/>
              <a:t> </a:t>
            </a:r>
            <a:r>
              <a:rPr lang="en-GB" dirty="0" err="1" smtClean="0"/>
              <a:t>tržištu</a:t>
            </a:r>
            <a:r>
              <a:rPr lang="en-GB" dirty="0" smtClean="0"/>
              <a:t> </a:t>
            </a:r>
            <a:r>
              <a:rPr lang="en-GB" dirty="0" err="1" smtClean="0"/>
              <a:t>rada</a:t>
            </a:r>
            <a:r>
              <a:rPr lang="en-GB" dirty="0" smtClean="0"/>
              <a:t> i </a:t>
            </a:r>
            <a:r>
              <a:rPr lang="en-GB" dirty="0" err="1" smtClean="0"/>
              <a:t>suradnja</a:t>
            </a:r>
            <a:r>
              <a:rPr lang="en-GB" dirty="0" smtClean="0"/>
              <a:t> s </a:t>
            </a:r>
            <a:r>
              <a:rPr lang="en-GB" dirty="0" err="1" smtClean="0"/>
              <a:t>visokim</a:t>
            </a:r>
            <a:r>
              <a:rPr lang="en-GB" dirty="0" smtClean="0"/>
              <a:t> </a:t>
            </a:r>
            <a:r>
              <a:rPr lang="en-GB" dirty="0" err="1" smtClean="0"/>
              <a:t>učilištima</a:t>
            </a:r>
            <a:r>
              <a:rPr lang="en-GB" dirty="0" smtClean="0"/>
              <a:t> i </a:t>
            </a:r>
            <a:r>
              <a:rPr lang="en-GB" dirty="0" err="1" smtClean="0"/>
              <a:t>socijalnim</a:t>
            </a:r>
            <a:r>
              <a:rPr lang="en-GB" dirty="0" smtClean="0"/>
              <a:t> </a:t>
            </a:r>
            <a:r>
              <a:rPr lang="en-GB" dirty="0" err="1" smtClean="0"/>
              <a:t>partnerima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8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Ministarstvo</a:t>
            </a:r>
            <a:r>
              <a:rPr lang="en-US" sz="1200" dirty="0" smtClean="0"/>
              <a:t> </a:t>
            </a:r>
            <a:r>
              <a:rPr lang="en-US" sz="1200" dirty="0" err="1" smtClean="0"/>
              <a:t>znanosti</a:t>
            </a:r>
            <a:r>
              <a:rPr lang="en-US" sz="1200" dirty="0" smtClean="0"/>
              <a:t> i </a:t>
            </a:r>
            <a:r>
              <a:rPr lang="en-US" sz="1200" dirty="0" err="1" smtClean="0"/>
              <a:t>obrazovanja</a:t>
            </a:r>
            <a:r>
              <a:rPr lang="en-US" sz="1200" dirty="0" smtClean="0"/>
              <a:t> je </a:t>
            </a:r>
            <a:r>
              <a:rPr lang="en-US" sz="1200" dirty="0" err="1" smtClean="0"/>
              <a:t>objavilo</a:t>
            </a:r>
            <a:r>
              <a:rPr lang="en-US" sz="1200" dirty="0" smtClean="0"/>
              <a:t> </a:t>
            </a:r>
            <a:r>
              <a:rPr lang="hr-HR" sz="1200" dirty="0" smtClean="0"/>
              <a:t>Javni poziv osnivačima za kandidiranje ustanova za strukovno obrazovanje za imenovanje regionalnim centrima kompetentnosti</a:t>
            </a:r>
            <a:r>
              <a:rPr lang="en-US" sz="1200" dirty="0" smtClean="0"/>
              <a:t> </a:t>
            </a:r>
            <a:r>
              <a:rPr lang="en-US" sz="1200" dirty="0" err="1" smtClean="0"/>
              <a:t>koji</a:t>
            </a:r>
            <a:r>
              <a:rPr lang="en-US" sz="1200" dirty="0" smtClean="0"/>
              <a:t> je bio </a:t>
            </a:r>
            <a:r>
              <a:rPr lang="en-US" sz="1200" dirty="0" err="1" smtClean="0"/>
              <a:t>otvoren</a:t>
            </a:r>
            <a:r>
              <a:rPr lang="en-US" sz="1200" dirty="0" smtClean="0"/>
              <a:t> do 16. </a:t>
            </a:r>
            <a:r>
              <a:rPr lang="en-US" sz="1200" dirty="0" err="1" smtClean="0"/>
              <a:t>lipnja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/>
              <a:t>Komplementaran natječaj </a:t>
            </a:r>
            <a:r>
              <a:rPr lang="en-US" sz="1200" dirty="0" smtClean="0"/>
              <a:t>s </a:t>
            </a:r>
            <a:r>
              <a:rPr lang="en-US" sz="1200" dirty="0" err="1" smtClean="0"/>
              <a:t>natječajem</a:t>
            </a:r>
            <a:r>
              <a:rPr lang="en-US" sz="1200" dirty="0" smtClean="0"/>
              <a:t> </a:t>
            </a:r>
            <a:r>
              <a:rPr lang="hr-HR" sz="1200" i="1" dirty="0" smtClean="0"/>
              <a:t>Uspostava infrastrukture regionalnih centara kompetentnosti u strukovnom obrazovanju kao podrška procesu reforme strukovnog obrazovanja i osposobljavanja</a:t>
            </a:r>
            <a:r>
              <a:rPr lang="en-US" sz="1200" i="1" dirty="0" smtClean="0"/>
              <a:t> </a:t>
            </a:r>
            <a:r>
              <a:rPr lang="hr-HR" sz="1200" i="1" dirty="0" smtClean="0"/>
              <a:t> Ovaj Poziv se financira 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i="1" dirty="0" smtClean="0"/>
              <a:t>Europskog fonda za regionalni razvoj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80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7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3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2405-67EE-44D9-AD7C-E4F6FA7189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4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3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2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5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3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FCC9-E127-4B3B-9E53-126AF32F37E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8678-DA04-419C-AE0F-295104623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rukturnifondovi.hr/wp-content/uploads/2018/06/Indikativni-godi&#353;nji-plan-objav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ralnirazvoj.hr/natjecaj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u-obrazovanje@mint.hr" TargetMode="External"/><Relationship Id="rId2" Type="http://schemas.openxmlformats.org/officeDocument/2006/relationships/hyperlink" Target="http://www.esf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TURIZAM KROZ FONDOVE EUROPSKE UNIJE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21088"/>
            <a:ext cx="7990656" cy="2232248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hr-H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Organizacija događaja sufinancirana je sredstvima tehničke pomoći u okviru Operativnog programa „Konkurentnost i kohezija”, iz Europskog fonda za regionalni razvoj. 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200" dirty="0"/>
          </a:p>
        </p:txBody>
      </p:sp>
      <p:pic>
        <p:nvPicPr>
          <p:cNvPr id="1026" name="Picture 2" descr="cid:image001.png@01D39B3A.E21F8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306759"/>
            <a:ext cx="2592288" cy="62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16832"/>
            <a:ext cx="863959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845840"/>
            <a:ext cx="6573416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HRVATSKI DIGITALNI TURIZAM – E-TURIZAM </a:t>
            </a:r>
            <a:endParaRPr lang="en-GB" sz="2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16424"/>
          </a:xfrm>
        </p:spPr>
        <p:txBody>
          <a:bodyPr>
            <a:noAutofit/>
          </a:bodyPr>
          <a:lstStyle/>
          <a:p>
            <a:r>
              <a:rPr lang="en-US" sz="1700" dirty="0"/>
              <a:t>K</a:t>
            </a:r>
            <a:r>
              <a:rPr lang="hr-HR" sz="1700" dirty="0" err="1" smtClean="0"/>
              <a:t>roz</a:t>
            </a:r>
            <a:r>
              <a:rPr lang="hr-HR" sz="1700" dirty="0" smtClean="0"/>
              <a:t> projekt će se provesti aktivnosti pojednostavljenja i digitalizacije postupaka i procedura u davanju rješenja i dozvola za poslovanje u sektoru turizma i ugostiteljstva</a:t>
            </a:r>
            <a:endParaRPr lang="en-US" sz="1700" dirty="0" smtClean="0"/>
          </a:p>
          <a:p>
            <a:pPr marL="0" indent="0">
              <a:buNone/>
            </a:pPr>
            <a:r>
              <a:rPr lang="hr-HR" sz="1700" dirty="0" smtClean="0"/>
              <a:t> </a:t>
            </a:r>
          </a:p>
          <a:p>
            <a:r>
              <a:rPr lang="en-US" sz="1700" dirty="0"/>
              <a:t>N</a:t>
            </a:r>
            <a:r>
              <a:rPr lang="hr-HR" sz="1700" dirty="0" err="1" smtClean="0"/>
              <a:t>aglasak</a:t>
            </a:r>
            <a:r>
              <a:rPr lang="hr-HR" sz="1700" dirty="0" smtClean="0"/>
              <a:t> na uspostavi središnjeg turističkog registra, </a:t>
            </a:r>
            <a:endParaRPr lang="en-US" sz="1700" dirty="0" smtClean="0"/>
          </a:p>
          <a:p>
            <a:r>
              <a:rPr lang="en-US" sz="1700" dirty="0" smtClean="0"/>
              <a:t>R</a:t>
            </a:r>
            <a:r>
              <a:rPr lang="hr-HR" sz="1700" dirty="0" err="1" smtClean="0"/>
              <a:t>azvoj</a:t>
            </a:r>
            <a:r>
              <a:rPr lang="hr-HR" sz="1700" dirty="0" smtClean="0"/>
              <a:t> i nadogradnju sustava za prijavu i odjavu gostiju</a:t>
            </a:r>
            <a:r>
              <a:rPr lang="en-US" sz="1700" dirty="0" smtClean="0"/>
              <a:t> - </a:t>
            </a:r>
            <a:r>
              <a:rPr lang="en-US" sz="1700" dirty="0" err="1" smtClean="0"/>
              <a:t>eVisitor</a:t>
            </a:r>
            <a:endParaRPr lang="en-US" sz="1700" dirty="0" smtClean="0"/>
          </a:p>
          <a:p>
            <a:r>
              <a:rPr lang="en-US" sz="1700" dirty="0"/>
              <a:t>R</a:t>
            </a:r>
            <a:r>
              <a:rPr lang="hr-HR" sz="1700" dirty="0" err="1" smtClean="0"/>
              <a:t>azvoj</a:t>
            </a:r>
            <a:r>
              <a:rPr lang="hr-HR" sz="1700" dirty="0" smtClean="0"/>
              <a:t> e-usluge izdavanja rješenja o kategorizaciji ugostiteljskih i turističkih objekata i izdavanja rješenja pružateljima usluga u turizmu te na razvoju sveobuhvatnog turističko – informacijskog portal</a:t>
            </a:r>
            <a:endParaRPr lang="en-US" sz="1700" dirty="0" smtClean="0"/>
          </a:p>
          <a:p>
            <a:endParaRPr lang="hr-HR" sz="1700" dirty="0" smtClean="0"/>
          </a:p>
          <a:p>
            <a:r>
              <a:rPr lang="en-US" sz="1700" dirty="0"/>
              <a:t>N</a:t>
            </a:r>
            <a:r>
              <a:rPr lang="hr-HR" sz="1700" dirty="0" smtClean="0"/>
              <a:t>ovo</a:t>
            </a:r>
            <a:r>
              <a:rPr lang="en-US" sz="1700" dirty="0" smtClean="0"/>
              <a:t> </a:t>
            </a:r>
            <a:r>
              <a:rPr lang="hr-HR" sz="1700" dirty="0" smtClean="0"/>
              <a:t>razvijen</a:t>
            </a:r>
            <a:r>
              <a:rPr lang="en-US" sz="1700" dirty="0" err="1" smtClean="0"/>
              <a:t>im</a:t>
            </a:r>
            <a:r>
              <a:rPr lang="hr-HR" sz="1700" dirty="0" smtClean="0"/>
              <a:t> e - </a:t>
            </a:r>
            <a:r>
              <a:rPr lang="hr-HR" sz="1700" dirty="0" err="1" smtClean="0"/>
              <a:t>uslug</a:t>
            </a:r>
            <a:r>
              <a:rPr lang="en-US" sz="1700" dirty="0" err="1" smtClean="0"/>
              <a:t>ama</a:t>
            </a:r>
            <a:r>
              <a:rPr lang="hr-HR" sz="1700" dirty="0" smtClean="0"/>
              <a:t> će se skratiti vrijeme i smanjiti troškovi za obradu zahtjeva građana i poduzetnika</a:t>
            </a:r>
          </a:p>
          <a:p>
            <a:r>
              <a:rPr lang="hr-HR" sz="1700" dirty="0" smtClean="0"/>
              <a:t>Aktivnosti</a:t>
            </a:r>
            <a:r>
              <a:rPr lang="en-US" sz="1700" dirty="0" smtClean="0"/>
              <a:t> </a:t>
            </a:r>
            <a:r>
              <a:rPr lang="hr-HR" sz="1700" dirty="0" smtClean="0"/>
              <a:t>- razvoj mobilne aplikacije za praćenje statusa obrade zahtjeva, razvoj mobilne aplikacije za odabrane prioritetne oblike turizma te razvoj središnjeg  portala za razvoj turizma </a:t>
            </a: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9872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1052736"/>
            <a:ext cx="6573416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OPERATIVNI PROGRAM </a:t>
            </a:r>
            <a:r>
              <a:rPr lang="hr-HR" sz="2400" dirty="0">
                <a:solidFill>
                  <a:prstClr val="black"/>
                </a:solidFill>
              </a:rPr>
              <a:t>KONKURENTNOST I  KOHEZIJA </a:t>
            </a:r>
            <a:r>
              <a:rPr lang="en-US" sz="2400" dirty="0">
                <a:solidFill>
                  <a:prstClr val="black"/>
                </a:solidFill>
              </a:rPr>
              <a:t>2014.-2020.</a:t>
            </a:r>
            <a:endParaRPr lang="en-GB" sz="21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531470"/>
              </p:ext>
            </p:extLst>
          </p:nvPr>
        </p:nvGraphicFramePr>
        <p:xfrm>
          <a:off x="539552" y="2348881"/>
          <a:ext cx="7704857" cy="38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3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1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u="none" strike="noStrike" dirty="0" smtClean="0">
                          <a:effectLst/>
                        </a:rPr>
                        <a:t>Prioritetna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rtl="0" fontAlgn="ctr"/>
                      <a:r>
                        <a:rPr lang="hr-HR" sz="1600" u="none" strike="noStrike" dirty="0" smtClean="0">
                          <a:effectLst/>
                        </a:rPr>
                        <a:t>os 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u="none" strike="noStrike" dirty="0" smtClean="0">
                          <a:effectLst/>
                        </a:rPr>
                        <a:t>Naziv postupka dodjele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u="none" strike="noStrike" dirty="0" smtClean="0">
                          <a:effectLst/>
                        </a:rPr>
                        <a:t>Planirano vrijeme objave 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u="none" strike="noStrike" dirty="0" smtClean="0">
                          <a:effectLst/>
                        </a:rPr>
                        <a:t>Planirana alokacija Poziva HRK 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u="none" strike="noStrike" dirty="0" smtClean="0">
                          <a:effectLst/>
                        </a:rPr>
                        <a:t>Prihvatljivi prijavitelji 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600" u="none" strike="noStrike" dirty="0" smtClean="0">
                          <a:effectLst/>
                        </a:rPr>
                        <a:t>Nadležno tijelo</a:t>
                      </a:r>
                      <a:endParaRPr lang="hr-H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5" marR="8855" marT="885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 4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4.b.2.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Povećanje energetske učinkovitosti i korištenja obnovljivih izvora energije u uslužnom sektoru (turizam, trgovina)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OTVOREN </a:t>
                      </a:r>
                    </a:p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pl-P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 21. rujna 2018. </a:t>
                      </a:r>
                      <a:endParaRPr lang="hr-H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hr-H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.000.000 kn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otvoreni/mikro, mala, srednja i velika  100% privatna poduzeća registrirana za obavljanje djelatnosti iz područja uslužnog sektora (turizma, trgovine) u skladu s Nacionalnom klasifikacijom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MZOE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9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 9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10a3.1. Centri kompeten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tnosti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strukovnom obrazovanju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rujan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2018.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563.294.11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7,66</a:t>
                      </a:r>
                      <a:r>
                        <a:rPr lang="hr-H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kn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Regionalni centri </a:t>
                      </a:r>
                      <a:r>
                        <a:rPr lang="hr-H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kompeten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tnosti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strukovnom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obrazovanju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MRRFEU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9552" y="6146779"/>
            <a:ext cx="7704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err="1"/>
              <a:t>Izvor</a:t>
            </a:r>
            <a:r>
              <a:rPr lang="en-US" sz="1400" dirty="0"/>
              <a:t> : </a:t>
            </a:r>
            <a:r>
              <a:rPr lang="en-US" sz="1400" dirty="0">
                <a:hlinkClick r:id="rId3"/>
              </a:rPr>
              <a:t>https://strukturnifondovi.hr/wp-content/uploads/2018/06/Indikativni-godišnji-plan-objave.pdf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2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845840"/>
            <a:ext cx="6573416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OPERATIVNI PROGRAM </a:t>
            </a:r>
            <a:r>
              <a:rPr lang="hr-HR" sz="2400" dirty="0">
                <a:solidFill>
                  <a:prstClr val="black"/>
                </a:solidFill>
              </a:rPr>
              <a:t>KONKURENTNOST I  KOHEZIJA </a:t>
            </a:r>
            <a:r>
              <a:rPr lang="en-US" sz="2400" dirty="0">
                <a:solidFill>
                  <a:prstClr val="black"/>
                </a:solidFill>
              </a:rPr>
              <a:t>2014.-2020.</a:t>
            </a:r>
            <a:endParaRPr lang="en-GB" sz="215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98994"/>
              </p:ext>
            </p:extLst>
          </p:nvPr>
        </p:nvGraphicFramePr>
        <p:xfrm>
          <a:off x="467544" y="2060848"/>
          <a:ext cx="8352929" cy="4464495"/>
        </p:xfrm>
        <a:graphic>
          <a:graphicData uri="http://schemas.openxmlformats.org/drawingml/2006/table">
            <a:tbl>
              <a:tblPr firstRow="1" firstCol="1" bandRow="1"/>
              <a:tblGrid>
                <a:gridCol w="2219008">
                  <a:extLst>
                    <a:ext uri="{9D8B030D-6E8A-4147-A177-3AD203B41FA5}">
                      <a16:colId xmlns:a16="http://schemas.microsoft.com/office/drawing/2014/main" val="174847926"/>
                    </a:ext>
                  </a:extLst>
                </a:gridCol>
                <a:gridCol w="2219008">
                  <a:extLst>
                    <a:ext uri="{9D8B030D-6E8A-4147-A177-3AD203B41FA5}">
                      <a16:colId xmlns:a16="http://schemas.microsoft.com/office/drawing/2014/main" val="3010466389"/>
                    </a:ext>
                  </a:extLst>
                </a:gridCol>
                <a:gridCol w="1155256">
                  <a:extLst>
                    <a:ext uri="{9D8B030D-6E8A-4147-A177-3AD203B41FA5}">
                      <a16:colId xmlns:a16="http://schemas.microsoft.com/office/drawing/2014/main" val="3949179208"/>
                    </a:ext>
                  </a:extLst>
                </a:gridCol>
                <a:gridCol w="1109504">
                  <a:extLst>
                    <a:ext uri="{9D8B030D-6E8A-4147-A177-3AD203B41FA5}">
                      <a16:colId xmlns:a16="http://schemas.microsoft.com/office/drawing/2014/main" val="261056690"/>
                    </a:ext>
                  </a:extLst>
                </a:gridCol>
                <a:gridCol w="949369">
                  <a:extLst>
                    <a:ext uri="{9D8B030D-6E8A-4147-A177-3AD203B41FA5}">
                      <a16:colId xmlns:a16="http://schemas.microsoft.com/office/drawing/2014/main" val="621495529"/>
                    </a:ext>
                  </a:extLst>
                </a:gridCol>
                <a:gridCol w="674853">
                  <a:extLst>
                    <a:ext uri="{9D8B030D-6E8A-4147-A177-3AD203B41FA5}">
                      <a16:colId xmlns:a16="http://schemas.microsoft.com/office/drawing/2014/main" val="2515010124"/>
                    </a:ext>
                  </a:extLst>
                </a:gridCol>
                <a:gridCol w="25931">
                  <a:extLst>
                    <a:ext uri="{9D8B030D-6E8A-4147-A177-3AD203B41FA5}">
                      <a16:colId xmlns:a16="http://schemas.microsoft.com/office/drawing/2014/main" val="528128644"/>
                    </a:ext>
                  </a:extLst>
                </a:gridCol>
              </a:tblGrid>
              <a:tr h="627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Prioritetna os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Naziv postupka dodjele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Planirano vrijeme objave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Planirana alokacija Poziva HRK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Prihvatljivi prijavitelji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Nadležno tijelo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53395"/>
                  </a:ext>
                </a:extLst>
              </a:tr>
              <a:tr h="251116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3a2 2.Razvoj poslovne infrastrukture zona- Faza II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21.12.2018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76.000.000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poduzetničke zone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MGPO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965319"/>
                  </a:ext>
                </a:extLst>
              </a:tr>
              <a:tr h="3040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3a2.1.4 Razvoj mreže PPI putem HAMAG-BICRO -Faza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21.12.2018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34.200.000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HAMAG-BICRO - poduzetničke potporne institucije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MGPO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967691"/>
                  </a:ext>
                </a:extLst>
              </a:tr>
              <a:tr h="3040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3d1.2.3. Znakovi kvalitete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OTVOREN DO 29.6.2020.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7.500.000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mali i srednji poduzetnici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MGPO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695010"/>
                  </a:ext>
                </a:extLst>
              </a:tr>
              <a:tr h="5493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3d1. 5.3.Internacionalizacija poslovanja MSP-ova- Faza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31.7.2018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58.000.000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Mikro poduzetnici i  mali i srednji poduzetnici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MGPO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442614"/>
                  </a:ext>
                </a:extLst>
              </a:tr>
              <a:tr h="3040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3d1.4.2. Poboljšanje konkurentnosti i učinkovitosti MSP putem IKT - Faza II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OTVOREN DO 29.6.2020.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53.200.000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mali i srednji poduzetnici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MGPO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130074"/>
                  </a:ext>
                </a:extLst>
              </a:tr>
              <a:tr h="3040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3.d.1. 4.1.Jačanje međusobne povezanosti MSP (Klasteri)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30.11.2018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91.200.000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klasteri, zadruge i mreže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MGPO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6636"/>
                  </a:ext>
                </a:extLst>
              </a:tr>
              <a:tr h="3040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Inovacijski vaučeri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OTVOREN DO 29.6.2020.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50.000.000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mali i srednji poduzetnici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MGPO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636057"/>
                  </a:ext>
                </a:extLst>
              </a:tr>
              <a:tr h="5100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3d2 1.3.Inovacije novoosnovanih MSPova - Faza II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31.7.2018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150.000.000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Mikro poduzetnici i  mali i srednji poduzetnici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MGPO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143528"/>
                  </a:ext>
                </a:extLst>
              </a:tr>
              <a:tr h="287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3d2.1.GS Integrator 2018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12.11.2018.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150.000.000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mali i srednji poduzetnici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MGPO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943063"/>
                  </a:ext>
                </a:extLst>
              </a:tr>
              <a:tr h="287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275458"/>
                  </a:ext>
                </a:extLst>
              </a:tr>
              <a:tr h="43160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3.d.2. 2.Inovacije u područjima S3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21.12.2018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630.800.000 kn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mali i srednji poduzetnici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MGPO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930863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452" y="2060689"/>
            <a:ext cx="9335263" cy="47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1052736"/>
            <a:ext cx="6573416" cy="1143000"/>
          </a:xfrm>
        </p:spPr>
        <p:txBody>
          <a:bodyPr>
            <a:normAutofit/>
          </a:bodyPr>
          <a:lstStyle/>
          <a:p>
            <a:r>
              <a:rPr lang="en-US" sz="2400" dirty="0"/>
              <a:t>PROGRAM RURALNOG RAZVOJA  2014.-2020. </a:t>
            </a:r>
            <a:endParaRPr lang="en-GB" sz="2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16424"/>
          </a:xfrm>
        </p:spPr>
        <p:txBody>
          <a:bodyPr>
            <a:normAutofit fontScale="77500" lnSpcReduction="20000"/>
          </a:bodyPr>
          <a:lstStyle/>
          <a:p>
            <a:r>
              <a:rPr lang="hr-HR" u="sng" dirty="0"/>
              <a:t>Otvoreni natječaji 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300" dirty="0" err="1"/>
              <a:t>Natječaj</a:t>
            </a:r>
            <a:r>
              <a:rPr lang="en-US" sz="3300" dirty="0"/>
              <a:t> </a:t>
            </a:r>
            <a:r>
              <a:rPr lang="en-US" sz="3300" dirty="0" err="1"/>
              <a:t>za</a:t>
            </a:r>
            <a:r>
              <a:rPr lang="en-US" sz="3300" dirty="0"/>
              <a:t> tip </a:t>
            </a:r>
            <a:r>
              <a:rPr lang="en-US" sz="3300" dirty="0" err="1"/>
              <a:t>operacije</a:t>
            </a:r>
            <a:r>
              <a:rPr lang="en-US" sz="3300" dirty="0"/>
              <a:t> </a:t>
            </a:r>
            <a:r>
              <a:rPr lang="hr-HR" sz="3300" dirty="0"/>
              <a:t>6.4.1 </a:t>
            </a:r>
            <a:r>
              <a:rPr lang="en-US" sz="3300" dirty="0"/>
              <a:t>“ </a:t>
            </a:r>
            <a:r>
              <a:rPr lang="hr-HR" sz="3300" dirty="0"/>
              <a:t>Razvoj nepoljoprivrednih djelatnosti u ruralnim područjima</a:t>
            </a:r>
            <a:r>
              <a:rPr lang="en-US" sz="3300" dirty="0"/>
              <a:t> </a:t>
            </a:r>
            <a:r>
              <a:rPr lang="en-US" sz="3300" dirty="0" smtClean="0"/>
              <a:t>”</a:t>
            </a:r>
            <a:endParaRPr lang="en-US" dirty="0" smtClean="0"/>
          </a:p>
          <a:p>
            <a:pPr fontAlgn="t"/>
            <a:r>
              <a:rPr lang="en-US" dirty="0" err="1" smtClean="0"/>
              <a:t>Rok</a:t>
            </a:r>
            <a:r>
              <a:rPr lang="en-US" dirty="0" smtClean="0"/>
              <a:t> </a:t>
            </a:r>
            <a:r>
              <a:rPr lang="en-US" dirty="0" err="1" smtClean="0"/>
              <a:t>prijave</a:t>
            </a:r>
            <a:r>
              <a:rPr lang="en-US" dirty="0" smtClean="0"/>
              <a:t>: 18.7.2018. -28.9.2018.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fontAlgn="t">
              <a:buNone/>
            </a:pPr>
            <a:endParaRPr lang="en-US" dirty="0" smtClean="0"/>
          </a:p>
          <a:p>
            <a:pPr marL="0" indent="0" fontAlgn="t">
              <a:buNone/>
            </a:pPr>
            <a:endParaRPr lang="en-US" dirty="0"/>
          </a:p>
          <a:p>
            <a:pPr marL="0" indent="0" fontAlgn="t">
              <a:buNone/>
            </a:pPr>
            <a:r>
              <a:rPr lang="en-US" dirty="0" smtClean="0"/>
              <a:t>*</a:t>
            </a:r>
            <a:r>
              <a:rPr lang="en-US" dirty="0" err="1"/>
              <a:t>Izvor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https://ruralnirazvoj.hr/natjecaji/</a:t>
            </a:r>
            <a:r>
              <a:rPr lang="en-US" dirty="0"/>
              <a:t> </a:t>
            </a:r>
            <a:endParaRPr lang="hr-HR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814893"/>
            <a:ext cx="6573416" cy="1143000"/>
          </a:xfrm>
        </p:spPr>
        <p:txBody>
          <a:bodyPr>
            <a:normAutofit/>
          </a:bodyPr>
          <a:lstStyle/>
          <a:p>
            <a:r>
              <a:rPr lang="en-US" sz="2400" dirty="0"/>
              <a:t>OTVORENA MOGUĆNOST KORIŠTENJA ZAJMOVA </a:t>
            </a:r>
            <a:endParaRPr lang="en-GB" sz="2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Nadležna</a:t>
            </a:r>
            <a:r>
              <a:rPr lang="en-US" sz="2000" dirty="0"/>
              <a:t> </a:t>
            </a:r>
            <a:r>
              <a:rPr lang="en-US" sz="2000" dirty="0" err="1"/>
              <a:t>institucija</a:t>
            </a:r>
            <a:r>
              <a:rPr lang="en-US" sz="2000" dirty="0"/>
              <a:t>: HAMAG – BICRO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57" y="2204864"/>
            <a:ext cx="8102286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1052736"/>
            <a:ext cx="6573416" cy="1143000"/>
          </a:xfrm>
        </p:spPr>
        <p:txBody>
          <a:bodyPr>
            <a:normAutofit/>
          </a:bodyPr>
          <a:lstStyle/>
          <a:p>
            <a:r>
              <a:rPr lang="pl-PL" sz="2400" dirty="0"/>
              <a:t>JAMSTVA – MALI I SREDNJI PODUZETNICI</a:t>
            </a:r>
            <a:endParaRPr lang="en-GB" sz="2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16424"/>
          </a:xfrm>
        </p:spPr>
        <p:txBody>
          <a:bodyPr>
            <a:normAutofit/>
          </a:bodyPr>
          <a:lstStyle/>
          <a:p>
            <a:r>
              <a:rPr lang="hr-HR" sz="2200" dirty="0" smtClean="0"/>
              <a:t>Nadležna </a:t>
            </a:r>
            <a:r>
              <a:rPr lang="hr-HR" sz="2200" dirty="0"/>
              <a:t>institucija: HAMAG – BICRO </a:t>
            </a:r>
          </a:p>
          <a:p>
            <a:pPr marL="0" indent="0">
              <a:buNone/>
            </a:pPr>
            <a:endParaRPr lang="hr-HR" sz="2200" dirty="0"/>
          </a:p>
          <a:p>
            <a:r>
              <a:rPr lang="hr-HR" sz="2200" dirty="0"/>
              <a:t>Program ESIF Pojedinačna jamstva dijeli se na dvije mjere unutar programa:</a:t>
            </a:r>
          </a:p>
          <a:p>
            <a:endParaRPr lang="hr-HR" sz="2200" dirty="0"/>
          </a:p>
          <a:p>
            <a:r>
              <a:rPr lang="hr-HR" sz="2200" dirty="0"/>
              <a:t>Mjera A – ESIF Pojedinačna jamstva za investicijske kredite (uz mogućnost korištenja subvencije kamatne stope)</a:t>
            </a:r>
          </a:p>
          <a:p>
            <a:r>
              <a:rPr lang="hr-HR" sz="2200" dirty="0"/>
              <a:t>Mjera B – ESIF Pojedinačna jamstva za kredite za obrtna sredstva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1052736"/>
            <a:ext cx="6573416" cy="1143000"/>
          </a:xfrm>
        </p:spPr>
        <p:txBody>
          <a:bodyPr>
            <a:normAutofit/>
          </a:bodyPr>
          <a:lstStyle/>
          <a:p>
            <a:r>
              <a:rPr lang="pl-PL" sz="2400" dirty="0"/>
              <a:t>JAMSTVA – MALI I SREDNJI PODUZETNICI</a:t>
            </a:r>
            <a:endParaRPr lang="en-GB" sz="2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736"/>
            <a:ext cx="8229600" cy="360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dirty="0"/>
              <a:t>UVJETI DEFINIRANI PROGRAMOM ESIF POJEDINAČNA JAMSTVA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48511"/>
              </p:ext>
            </p:extLst>
          </p:nvPr>
        </p:nvGraphicFramePr>
        <p:xfrm>
          <a:off x="457200" y="2636912"/>
          <a:ext cx="8064897" cy="3960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716">
                  <a:extLst>
                    <a:ext uri="{9D8B030D-6E8A-4147-A177-3AD203B41FA5}">
                      <a16:colId xmlns:a16="http://schemas.microsoft.com/office/drawing/2014/main" val="3741548666"/>
                    </a:ext>
                  </a:extLst>
                </a:gridCol>
                <a:gridCol w="2994057">
                  <a:extLst>
                    <a:ext uri="{9D8B030D-6E8A-4147-A177-3AD203B41FA5}">
                      <a16:colId xmlns:a16="http://schemas.microsoft.com/office/drawing/2014/main" val="2048492825"/>
                    </a:ext>
                  </a:extLst>
                </a:gridCol>
                <a:gridCol w="3148124">
                  <a:extLst>
                    <a:ext uri="{9D8B030D-6E8A-4147-A177-3AD203B41FA5}">
                      <a16:colId xmlns:a16="http://schemas.microsoft.com/office/drawing/2014/main" val="3316481569"/>
                    </a:ext>
                  </a:extLst>
                </a:gridCol>
              </a:tblGrid>
              <a:tr h="483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Značajka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mjere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Mjera A – ESIF pojedinačna jamstva za investicijske kredite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Mjera B – ESIF pojedinačna jamstva za kredite za obrtna sredstva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796436659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Minimalni iznos jamstva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150.000,00 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150.000,00 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769016701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Maksimalni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iznos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jamstva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2.000.000,00 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1.000.000,00 EUR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062061040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Maksimalna stopa jamstva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485402884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Minimalno trajanje jamstva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godina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godina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102965782"/>
                  </a:ext>
                </a:extLst>
              </a:tr>
              <a:tr h="483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Maksimalno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trajanje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jamstva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 </a:t>
                      </a:r>
                      <a:r>
                        <a:rPr lang="en-US" sz="900" dirty="0" err="1">
                          <a:effectLst/>
                        </a:rPr>
                        <a:t>godina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osim</a:t>
                      </a:r>
                      <a:r>
                        <a:rPr lang="en-US" sz="900" dirty="0">
                          <a:effectLst/>
                        </a:rPr>
                        <a:t> u </a:t>
                      </a:r>
                      <a:r>
                        <a:rPr lang="en-US" sz="900" dirty="0" err="1">
                          <a:effectLst/>
                        </a:rPr>
                        <a:t>pojedinim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slučajevima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ovisno</a:t>
                      </a:r>
                      <a:r>
                        <a:rPr lang="en-US" sz="900" dirty="0">
                          <a:effectLst/>
                        </a:rPr>
                        <a:t> o </a:t>
                      </a:r>
                      <a:r>
                        <a:rPr lang="en-US" sz="900" dirty="0" err="1">
                          <a:effectLst/>
                        </a:rPr>
                        <a:t>predmetu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ulaganja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investiciji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 </a:t>
                      </a:r>
                      <a:r>
                        <a:rPr lang="en-US" sz="900" dirty="0" err="1">
                          <a:effectLst/>
                        </a:rPr>
                        <a:t>godina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145332402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Udio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obrtnih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sredstava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najviše 30% od iznosa kredita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965375031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Premija rizika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Od 0,25% do 0,5% iznosa odobrenog jamstva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Od 0,5% do 1% iznosa odobrenog jamstva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969392791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Obuhvat jamstva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Glavnica kredita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Glavnica kredita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983448899"/>
                  </a:ext>
                </a:extLst>
              </a:tr>
              <a:tr h="63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n-US" sz="900" dirty="0" err="1">
                          <a:effectLst/>
                        </a:rPr>
                        <a:t>Subvencija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kamatne</a:t>
                      </a:r>
                      <a:r>
                        <a:rPr lang="en-US" sz="900" dirty="0">
                          <a:effectLst/>
                        </a:rPr>
                        <a:t> stope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Određenim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ciljnim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skupinama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poduzetnika</a:t>
                      </a:r>
                      <a:r>
                        <a:rPr lang="en-US" sz="900" dirty="0">
                          <a:effectLst/>
                        </a:rPr>
                        <a:t> do </a:t>
                      </a:r>
                      <a:r>
                        <a:rPr lang="en-US" sz="900" dirty="0" err="1">
                          <a:effectLst/>
                        </a:rPr>
                        <a:t>maksimalno</a:t>
                      </a:r>
                      <a:r>
                        <a:rPr lang="en-US" sz="900" dirty="0">
                          <a:effectLst/>
                        </a:rPr>
                        <a:t> 3 puta u </a:t>
                      </a:r>
                      <a:r>
                        <a:rPr lang="en-US" sz="900" dirty="0" err="1">
                          <a:effectLst/>
                        </a:rPr>
                        <a:t>odnosu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na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umanjenje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kamatne</a:t>
                      </a:r>
                      <a:r>
                        <a:rPr lang="en-US" sz="900" dirty="0">
                          <a:effectLst/>
                        </a:rPr>
                        <a:t> stope od </a:t>
                      </a:r>
                      <a:r>
                        <a:rPr lang="en-US" sz="900" dirty="0" err="1">
                          <a:effectLst/>
                        </a:rPr>
                        <a:t>strane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financijske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institucije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Nije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primjenjivo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00381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908720"/>
            <a:ext cx="6116216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PROGRAM KREDITIRANJA – ESIF KREDITI ZA RAST I RAZVOJ</a:t>
            </a:r>
            <a:endParaRPr lang="en-GB" sz="2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299"/>
            <a:ext cx="8229600" cy="447362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/>
              <a:t>Nadležna</a:t>
            </a:r>
            <a:r>
              <a:rPr lang="en-US" sz="2200" dirty="0"/>
              <a:t> </a:t>
            </a:r>
            <a:r>
              <a:rPr lang="en-US" sz="2200" dirty="0" err="1"/>
              <a:t>institucija</a:t>
            </a:r>
            <a:r>
              <a:rPr lang="en-US" sz="2200" dirty="0"/>
              <a:t>: </a:t>
            </a:r>
            <a:r>
              <a:rPr lang="en-US" sz="2200" dirty="0" err="1"/>
              <a:t>Hrvatska</a:t>
            </a:r>
            <a:r>
              <a:rPr lang="en-US" sz="2200" dirty="0"/>
              <a:t> </a:t>
            </a:r>
            <a:r>
              <a:rPr lang="en-US" sz="2200" dirty="0" err="1"/>
              <a:t>banka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obnovu</a:t>
            </a:r>
            <a:r>
              <a:rPr lang="en-US" sz="2200" dirty="0"/>
              <a:t> i </a:t>
            </a:r>
            <a:r>
              <a:rPr lang="en-US" sz="2200" dirty="0" err="1"/>
              <a:t>razvoj</a:t>
            </a:r>
            <a:r>
              <a:rPr lang="en-US" sz="2200" dirty="0"/>
              <a:t> </a:t>
            </a:r>
          </a:p>
          <a:p>
            <a:r>
              <a:rPr lang="en-US" sz="2200" dirty="0"/>
              <a:t>KRAJNJI KORISNICI: Mali i </a:t>
            </a:r>
            <a:r>
              <a:rPr lang="en-US" sz="2200" dirty="0" err="1"/>
              <a:t>srednji</a:t>
            </a:r>
            <a:r>
              <a:rPr lang="en-US" sz="2200" dirty="0"/>
              <a:t> </a:t>
            </a:r>
            <a:r>
              <a:rPr lang="en-US" sz="2200" dirty="0" err="1"/>
              <a:t>poduzetnici</a:t>
            </a:r>
            <a:r>
              <a:rPr lang="en-US" sz="2200" dirty="0"/>
              <a:t> u </a:t>
            </a:r>
            <a:r>
              <a:rPr lang="en-US" sz="2200" dirty="0" err="1"/>
              <a:t>fazi</a:t>
            </a:r>
            <a:r>
              <a:rPr lang="en-US" sz="2200" dirty="0"/>
              <a:t> </a:t>
            </a:r>
            <a:r>
              <a:rPr lang="en-US" sz="2200" dirty="0" err="1"/>
              <a:t>rasta</a:t>
            </a:r>
            <a:r>
              <a:rPr lang="en-US" sz="2200" dirty="0"/>
              <a:t> i </a:t>
            </a:r>
            <a:r>
              <a:rPr lang="en-US" sz="2200" dirty="0" err="1" smtClean="0"/>
              <a:t>razvoja</a:t>
            </a:r>
            <a:endParaRPr lang="en-US" sz="2200" dirty="0"/>
          </a:p>
          <a:p>
            <a:r>
              <a:rPr lang="en-US" sz="2200" dirty="0"/>
              <a:t>UKUPNO RASPOLOŽIVA SREDSTVA: 220 mil EUR - </a:t>
            </a:r>
            <a:r>
              <a:rPr lang="en-US" sz="2200" dirty="0" err="1"/>
              <a:t>Pojedinačni</a:t>
            </a:r>
            <a:r>
              <a:rPr lang="en-US" sz="2200" dirty="0"/>
              <a:t> </a:t>
            </a:r>
            <a:r>
              <a:rPr lang="en-US" sz="2200" dirty="0" err="1"/>
              <a:t>krediti</a:t>
            </a:r>
            <a:r>
              <a:rPr lang="en-US" sz="2200" dirty="0"/>
              <a:t> </a:t>
            </a:r>
            <a:r>
              <a:rPr lang="en-US" sz="2200" dirty="0" err="1"/>
              <a:t>krajnjim</a:t>
            </a:r>
            <a:r>
              <a:rPr lang="en-US" sz="2200" dirty="0"/>
              <a:t> </a:t>
            </a:r>
            <a:r>
              <a:rPr lang="en-US" sz="2200" dirty="0" err="1"/>
              <a:t>primateljima</a:t>
            </a:r>
            <a:r>
              <a:rPr lang="en-US" sz="2200" dirty="0"/>
              <a:t> </a:t>
            </a:r>
            <a:r>
              <a:rPr lang="en-US" sz="2200" dirty="0" err="1"/>
              <a:t>ugovaraju</a:t>
            </a:r>
            <a:r>
              <a:rPr lang="en-US" sz="2200" dirty="0"/>
              <a:t> se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sredstava</a:t>
            </a:r>
            <a:r>
              <a:rPr lang="en-US" sz="2200" dirty="0"/>
              <a:t> </a:t>
            </a:r>
            <a:r>
              <a:rPr lang="en-US" sz="2200" dirty="0" err="1"/>
              <a:t>izvora</a:t>
            </a:r>
            <a:r>
              <a:rPr lang="en-US" sz="2200" dirty="0"/>
              <a:t> ESIF-a i </a:t>
            </a:r>
            <a:r>
              <a:rPr lang="en-US" sz="2200" dirty="0" err="1"/>
              <a:t>sredstava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izvora</a:t>
            </a:r>
            <a:r>
              <a:rPr lang="en-US" sz="2200" dirty="0"/>
              <a:t> </a:t>
            </a:r>
            <a:r>
              <a:rPr lang="en-US" sz="2200" dirty="0" err="1"/>
              <a:t>poslovnih</a:t>
            </a:r>
            <a:r>
              <a:rPr lang="en-US" sz="2200" dirty="0"/>
              <a:t> </a:t>
            </a:r>
            <a:r>
              <a:rPr lang="en-US" sz="2200" dirty="0" err="1"/>
              <a:t>banaka</a:t>
            </a:r>
            <a:r>
              <a:rPr lang="en-US" sz="2200" dirty="0"/>
              <a:t> u </a:t>
            </a:r>
            <a:r>
              <a:rPr lang="en-US" sz="2200" dirty="0" err="1"/>
              <a:t>omjerima</a:t>
            </a:r>
            <a:r>
              <a:rPr lang="en-US" sz="2200" dirty="0"/>
              <a:t> 50:50.</a:t>
            </a:r>
          </a:p>
          <a:p>
            <a:endParaRPr lang="en-US" sz="2200" dirty="0"/>
          </a:p>
          <a:p>
            <a:r>
              <a:rPr lang="en-US" sz="2200" dirty="0" err="1" smtClean="0"/>
              <a:t>Prihvatljiva</a:t>
            </a:r>
            <a:r>
              <a:rPr lang="en-US" sz="2200" dirty="0" smtClean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financiranje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ulaganja</a:t>
            </a:r>
            <a:r>
              <a:rPr lang="en-US" sz="2200" dirty="0"/>
              <a:t> (</a:t>
            </a:r>
            <a:r>
              <a:rPr lang="en-US" sz="2200" dirty="0" err="1"/>
              <a:t>investicije</a:t>
            </a:r>
            <a:r>
              <a:rPr lang="en-US" sz="2200" dirty="0"/>
              <a:t>) u</a:t>
            </a:r>
            <a:r>
              <a:rPr lang="en-US" sz="2200" dirty="0" smtClean="0"/>
              <a:t>: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	a</a:t>
            </a:r>
            <a:r>
              <a:rPr lang="en-US" sz="2200" dirty="0"/>
              <a:t>) </a:t>
            </a:r>
            <a:r>
              <a:rPr lang="en-US" sz="2200" dirty="0" err="1"/>
              <a:t>dugotrajnu</a:t>
            </a:r>
            <a:r>
              <a:rPr lang="en-US" sz="2200" dirty="0"/>
              <a:t> </a:t>
            </a:r>
            <a:r>
              <a:rPr lang="en-US" sz="2200" dirty="0" err="1"/>
              <a:t>materijalnu</a:t>
            </a:r>
            <a:r>
              <a:rPr lang="en-US" sz="2200" dirty="0"/>
              <a:t> </a:t>
            </a:r>
            <a:r>
              <a:rPr lang="en-US" sz="2200" dirty="0" err="1"/>
              <a:t>imovinu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prijenos</a:t>
            </a:r>
            <a:r>
              <a:rPr lang="en-US" sz="2200" dirty="0"/>
              <a:t> </a:t>
            </a:r>
            <a:r>
              <a:rPr lang="en-US" sz="2200" dirty="0" err="1"/>
              <a:t>poslovanja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između</a:t>
            </a:r>
            <a:r>
              <a:rPr lang="en-US" sz="2200" dirty="0" smtClean="0"/>
              <a:t> </a:t>
            </a:r>
            <a:r>
              <a:rPr lang="en-US" sz="2200" dirty="0" err="1" smtClean="0"/>
              <a:t>osoba</a:t>
            </a:r>
            <a:r>
              <a:rPr lang="en-US" sz="2200" dirty="0" smtClean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nisu</a:t>
            </a:r>
            <a:r>
              <a:rPr lang="en-US" sz="2200" dirty="0"/>
              <a:t> </a:t>
            </a:r>
            <a:r>
              <a:rPr lang="en-US" sz="2200" dirty="0" err="1" smtClean="0"/>
              <a:t>obiteljski</a:t>
            </a:r>
            <a:r>
              <a:rPr lang="en-US" sz="2200" dirty="0" smtClean="0"/>
              <a:t> </a:t>
            </a:r>
            <a:r>
              <a:rPr lang="en-US" sz="2200" dirty="0" err="1" smtClean="0"/>
              <a:t>povezane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/>
              <a:t>kada</a:t>
            </a:r>
            <a:r>
              <a:rPr lang="en-US" sz="2200" dirty="0"/>
              <a:t> je </a:t>
            </a:r>
            <a:r>
              <a:rPr lang="en-US" sz="2200" dirty="0" err="1"/>
              <a:t>isti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popraćen</a:t>
            </a:r>
            <a:r>
              <a:rPr lang="en-US" sz="2200" dirty="0" smtClean="0"/>
              <a:t> </a:t>
            </a:r>
            <a:r>
              <a:rPr lang="en-US" sz="2200" dirty="0"/>
              <a:t>i </a:t>
            </a:r>
            <a:r>
              <a:rPr lang="en-US" sz="2200" dirty="0" err="1" smtClean="0"/>
              <a:t>investicijskim</a:t>
            </a:r>
            <a:r>
              <a:rPr lang="en-US" sz="2200" dirty="0" smtClean="0"/>
              <a:t> </a:t>
            </a:r>
            <a:r>
              <a:rPr lang="en-US" sz="2200" dirty="0" err="1"/>
              <a:t>ulaganjem</a:t>
            </a:r>
            <a:r>
              <a:rPr lang="en-US" sz="2200" dirty="0"/>
              <a:t>, i to:</a:t>
            </a:r>
          </a:p>
          <a:p>
            <a:pPr marL="0" lvl="1" indent="0">
              <a:buNone/>
            </a:pPr>
            <a:r>
              <a:rPr lang="en-US" sz="2200" dirty="0"/>
              <a:t>	b) </a:t>
            </a:r>
            <a:r>
              <a:rPr lang="en-US" sz="2200" dirty="0" err="1"/>
              <a:t>dugotrajnu</a:t>
            </a:r>
            <a:r>
              <a:rPr lang="en-US" sz="2200" dirty="0"/>
              <a:t> </a:t>
            </a:r>
            <a:r>
              <a:rPr lang="en-US" sz="2200" dirty="0" err="1"/>
              <a:t>nematerijalnu</a:t>
            </a:r>
            <a:r>
              <a:rPr lang="en-US" sz="2200" dirty="0"/>
              <a:t> </a:t>
            </a:r>
            <a:r>
              <a:rPr lang="en-US" sz="2200" dirty="0" err="1"/>
              <a:t>imovinu</a:t>
            </a:r>
            <a:r>
              <a:rPr lang="en-US" sz="2200" dirty="0"/>
              <a:t> </a:t>
            </a:r>
            <a:r>
              <a:rPr lang="en-US" sz="2200" dirty="0" err="1"/>
              <a:t>ukoliko</a:t>
            </a:r>
            <a:r>
              <a:rPr lang="en-US" sz="2200" dirty="0"/>
              <a:t> se</a:t>
            </a:r>
            <a:r>
              <a:rPr lang="en-US" sz="2200" dirty="0" smtClean="0"/>
              <a:t>: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	c</a:t>
            </a:r>
            <a:r>
              <a:rPr lang="en-US" sz="2200" dirty="0"/>
              <a:t>) </a:t>
            </a:r>
            <a:r>
              <a:rPr lang="en-US" sz="2200" dirty="0" err="1"/>
              <a:t>obrtna</a:t>
            </a:r>
            <a:r>
              <a:rPr lang="en-US" sz="2200" dirty="0"/>
              <a:t> </a:t>
            </a:r>
            <a:r>
              <a:rPr lang="en-US" sz="2200" dirty="0" err="1"/>
              <a:t>sredstva</a:t>
            </a:r>
            <a:r>
              <a:rPr lang="en-US" sz="2200" dirty="0"/>
              <a:t> </a:t>
            </a:r>
            <a:r>
              <a:rPr lang="en-US" sz="2200" dirty="0" err="1"/>
              <a:t>vezana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predmetno</a:t>
            </a:r>
            <a:r>
              <a:rPr lang="en-US" sz="2200" dirty="0"/>
              <a:t> </a:t>
            </a:r>
            <a:r>
              <a:rPr lang="en-US" sz="2200" dirty="0" err="1"/>
              <a:t>ulaganje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err="1"/>
              <a:t>investiciju</a:t>
            </a:r>
            <a:r>
              <a:rPr lang="en-US" sz="2200" dirty="0"/>
              <a:t>) do </a:t>
            </a:r>
            <a:r>
              <a:rPr lang="en-US" sz="2200" dirty="0" smtClean="0"/>
              <a:t>	</a:t>
            </a:r>
            <a:r>
              <a:rPr lang="en-US" sz="2200" dirty="0" err="1" smtClean="0"/>
              <a:t>najviše</a:t>
            </a:r>
            <a:r>
              <a:rPr lang="en-US" sz="2200" dirty="0" smtClean="0"/>
              <a:t> </a:t>
            </a:r>
            <a:r>
              <a:rPr lang="en-US" sz="2200" dirty="0"/>
              <a:t>30% </a:t>
            </a:r>
            <a:r>
              <a:rPr lang="en-US" sz="2200" dirty="0" err="1"/>
              <a:t>iznosa</a:t>
            </a:r>
            <a:r>
              <a:rPr lang="en-US" sz="2200" dirty="0"/>
              <a:t> </a:t>
            </a:r>
            <a:r>
              <a:rPr lang="en-US" sz="2200" dirty="0" err="1" smtClean="0"/>
              <a:t>ukupnog</a:t>
            </a:r>
            <a:r>
              <a:rPr lang="en-US" sz="2200" dirty="0" smtClean="0"/>
              <a:t> </a:t>
            </a:r>
            <a:r>
              <a:rPr lang="en-US" sz="2200" dirty="0" err="1" smtClean="0"/>
              <a:t>kredita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908720"/>
            <a:ext cx="6116216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PROGRAM KREDITIRANJA – ESIF KREDITI ZA RAST I RAZVOJ</a:t>
            </a:r>
            <a:endParaRPr lang="en-GB" sz="2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736"/>
            <a:ext cx="8229600" cy="4473624"/>
          </a:xfrm>
        </p:spPr>
        <p:txBody>
          <a:bodyPr>
            <a:noAutofit/>
          </a:bodyPr>
          <a:lstStyle/>
          <a:p>
            <a:r>
              <a:rPr lang="en-US" sz="1700" dirty="0"/>
              <a:t>VLASTITO </a:t>
            </a:r>
            <a:r>
              <a:rPr lang="en-US" sz="1700" dirty="0" smtClean="0"/>
              <a:t>UČEŠĆE: </a:t>
            </a:r>
            <a:r>
              <a:rPr lang="en-US" sz="1700" dirty="0" err="1" smtClean="0"/>
              <a:t>Poduzetnik</a:t>
            </a:r>
            <a:r>
              <a:rPr lang="en-US" sz="1700" dirty="0" smtClean="0"/>
              <a:t> </a:t>
            </a:r>
            <a:r>
              <a:rPr lang="en-US" sz="1700" dirty="0"/>
              <a:t>mora </a:t>
            </a:r>
            <a:r>
              <a:rPr lang="en-US" sz="1700" dirty="0" err="1"/>
              <a:t>osigurati</a:t>
            </a:r>
            <a:r>
              <a:rPr lang="en-US" sz="1700" dirty="0"/>
              <a:t> </a:t>
            </a:r>
            <a:r>
              <a:rPr lang="en-US" sz="1700" dirty="0" err="1"/>
              <a:t>vlastito</a:t>
            </a:r>
            <a:r>
              <a:rPr lang="en-US" sz="1700" dirty="0"/>
              <a:t> </a:t>
            </a:r>
            <a:r>
              <a:rPr lang="en-US" sz="1700" dirty="0" err="1"/>
              <a:t>učešće</a:t>
            </a:r>
            <a:r>
              <a:rPr lang="en-US" sz="1700" dirty="0"/>
              <a:t> od </a:t>
            </a:r>
            <a:r>
              <a:rPr lang="en-US" sz="1700" dirty="0" err="1"/>
              <a:t>najmanje</a:t>
            </a:r>
            <a:r>
              <a:rPr lang="en-US" sz="1700" dirty="0"/>
              <a:t> 15% </a:t>
            </a:r>
            <a:r>
              <a:rPr lang="en-US" sz="1700" dirty="0" err="1"/>
              <a:t>iznosa</a:t>
            </a:r>
            <a:r>
              <a:rPr lang="en-US" sz="1700" dirty="0"/>
              <a:t> </a:t>
            </a:r>
            <a:r>
              <a:rPr lang="en-US" sz="1700" dirty="0" err="1"/>
              <a:t>investicije</a:t>
            </a:r>
            <a:r>
              <a:rPr lang="en-US" sz="1700" dirty="0"/>
              <a:t> bez PDV-a.</a:t>
            </a:r>
          </a:p>
          <a:p>
            <a:endParaRPr lang="en-US" sz="1700" dirty="0"/>
          </a:p>
          <a:p>
            <a:r>
              <a:rPr lang="hr-HR" sz="1700" dirty="0"/>
              <a:t>NAJNIŽI IZNOS KREDITA:</a:t>
            </a:r>
            <a:r>
              <a:rPr lang="en-US" sz="1700" dirty="0"/>
              <a:t> </a:t>
            </a:r>
            <a:r>
              <a:rPr lang="hr-HR" sz="1700" dirty="0"/>
              <a:t>100.000 EUR u kunskoj protuvrijednosti.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r>
              <a:rPr lang="hr-HR" sz="1700" dirty="0"/>
              <a:t>NAJVIŠI IZNOS KREDITA</a:t>
            </a:r>
            <a:r>
              <a:rPr lang="en-US" sz="1700" dirty="0"/>
              <a:t>: </a:t>
            </a:r>
            <a:r>
              <a:rPr lang="hr-HR" sz="1700" dirty="0"/>
              <a:t>3.000.000 EUR u kunskoj protuvrijednosti, a za </a:t>
            </a:r>
            <a:r>
              <a:rPr lang="hr-HR" sz="1700" u="sng" dirty="0"/>
              <a:t>sektor turizma najviši iznos kredita može iznositi do 10.000.000 EUR u kunskoj protuvrijednosti</a:t>
            </a:r>
            <a:r>
              <a:rPr lang="hr-HR" sz="1700" dirty="0"/>
              <a:t>.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r>
              <a:rPr lang="hr-HR" sz="1700" dirty="0"/>
              <a:t>ROKOVI OTPLATE:</a:t>
            </a:r>
            <a:r>
              <a:rPr lang="en-US" sz="1700" dirty="0"/>
              <a:t> d</a:t>
            </a:r>
            <a:r>
              <a:rPr lang="hr-HR" sz="1700" dirty="0"/>
              <a:t>o 12 godina, uključivši do 2 godine počeka, a za sektor turizma može se razmotriti odobrenje kredita sa rokom otplate do 17 godina, uključivši do 4 godine počeka.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ODABRANE POSLOVNE BANKE: PBZ (40 mil EUR), ERSTE (35 mil EUR), ZABA (30 mil EUR</a:t>
            </a:r>
            <a:r>
              <a:rPr lang="en-US" sz="1700" dirty="0" smtClean="0"/>
              <a:t>).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19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8322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813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/>
              <a:t>Dodatne informacije</a:t>
            </a:r>
            <a:r>
              <a:rPr lang="hr-HR" sz="2800" dirty="0" smtClean="0"/>
              <a:t>:</a:t>
            </a:r>
            <a:r>
              <a:rPr lang="en-US" sz="2800" dirty="0" smtClean="0"/>
              <a:t> 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en-US" sz="2800" dirty="0" smtClean="0">
                <a:hlinkClick r:id="rId2"/>
              </a:rPr>
              <a:t>www.esf.hr</a:t>
            </a:r>
            <a:r>
              <a:rPr lang="en-US" sz="2800" dirty="0" smtClean="0"/>
              <a:t>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err="1">
                <a:hlinkClick r:id="rId3"/>
              </a:rPr>
              <a:t>eu</a:t>
            </a:r>
            <a:r>
              <a:rPr lang="en-US" sz="2800" dirty="0">
                <a:hlinkClick r:id="rId3"/>
              </a:rPr>
              <a:t>-</a:t>
            </a:r>
            <a:r>
              <a:rPr lang="en-US" sz="2800" dirty="0" err="1">
                <a:hlinkClick r:id="rId3"/>
              </a:rPr>
              <a:t>obrazovanje</a:t>
            </a:r>
            <a:r>
              <a:rPr lang="hr-HR" sz="2800" dirty="0" smtClean="0">
                <a:hlinkClick r:id="rId3"/>
              </a:rPr>
              <a:t>@mint.hr</a:t>
            </a:r>
            <a:r>
              <a:rPr lang="en-US" sz="2800" dirty="0" smtClean="0"/>
              <a:t> 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800" dirty="0" smtClean="0"/>
              <a:t>HVALA NA PAŽNJI!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Organizacija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događaja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sufinancirana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sredstvima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tehničke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pomoći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okviru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Operativnog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„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Konkurentnost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kohezija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”,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Europskog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fonda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regionalni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razvoj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2" descr="cid:image001.png@01D39B3A.E21F8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94" y="4437112"/>
            <a:ext cx="2047700" cy="4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PRIORITETNA OS 2. </a:t>
            </a:r>
            <a:br>
              <a:rPr lang="en-US" sz="3000" dirty="0"/>
            </a:br>
            <a:r>
              <a:rPr lang="en-US" sz="3000" dirty="0"/>
              <a:t>SOCIJALNO UKLJUČIVANJE</a:t>
            </a:r>
            <a:endParaRPr lang="en-GB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248472"/>
          </a:xfrm>
        </p:spPr>
        <p:txBody>
          <a:bodyPr>
            <a:noAutofit/>
          </a:bodyPr>
          <a:lstStyle/>
          <a:p>
            <a:r>
              <a:rPr lang="hr-HR" sz="2000" dirty="0" smtClean="0"/>
              <a:t>Javni poziv “Poboljšanje pristupa ranjivih skupina tržištu rada u sektoru turizma i  ugostiteljstva” </a:t>
            </a:r>
          </a:p>
          <a:p>
            <a:r>
              <a:rPr lang="en-US" sz="2000" dirty="0"/>
              <a:t>O</a:t>
            </a:r>
            <a:r>
              <a:rPr lang="hr-HR" sz="2000" dirty="0" smtClean="0"/>
              <a:t>tvoren</a:t>
            </a:r>
            <a:r>
              <a:rPr lang="en-US" sz="2000" dirty="0" smtClean="0"/>
              <a:t>:</a:t>
            </a:r>
            <a:r>
              <a:rPr lang="hr-HR" sz="2000" dirty="0" smtClean="0"/>
              <a:t> 1.3.</a:t>
            </a:r>
            <a:r>
              <a:rPr lang="en-US" sz="2000" dirty="0" smtClean="0"/>
              <a:t>2017. </a:t>
            </a:r>
            <a:r>
              <a:rPr lang="hr-HR" sz="2000" dirty="0" smtClean="0"/>
              <a:t>– 2.6.2017.</a:t>
            </a:r>
          </a:p>
          <a:p>
            <a:r>
              <a:rPr lang="hr-HR" sz="2000" dirty="0" smtClean="0"/>
              <a:t>Prijavitelji: </a:t>
            </a:r>
            <a:endParaRPr lang="en-US" sz="2000" dirty="0" smtClean="0"/>
          </a:p>
          <a:p>
            <a:pPr lvl="1"/>
            <a:r>
              <a:rPr lang="hr-HR" sz="1600" dirty="0" smtClean="0"/>
              <a:t>ustanove za obrazovanje odraslih </a:t>
            </a:r>
            <a:endParaRPr lang="en-US" sz="1600" dirty="0"/>
          </a:p>
          <a:p>
            <a:pPr lvl="1"/>
            <a:r>
              <a:rPr lang="hr-HR" sz="1600" dirty="0" smtClean="0"/>
              <a:t>udruge koje djeluju u sektoru turizma i/ili ugostiteljstva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C</a:t>
            </a:r>
            <a:r>
              <a:rPr lang="hr-HR" sz="2000" dirty="0" err="1"/>
              <a:t>iljne</a:t>
            </a:r>
            <a:r>
              <a:rPr lang="hr-HR" sz="2000" dirty="0"/>
              <a:t> skupine: </a:t>
            </a:r>
          </a:p>
          <a:p>
            <a:pPr lvl="1"/>
            <a:r>
              <a:rPr lang="hr-HR" sz="1600" dirty="0"/>
              <a:t>nezaposleni (mlađi od 25 godina i/ili), stariji od 54 godine i/ili osobe s invaliditetom</a:t>
            </a:r>
          </a:p>
          <a:p>
            <a:pPr lvl="1"/>
            <a:r>
              <a:rPr lang="hr-HR" sz="1600" dirty="0"/>
              <a:t>stručnjaci iz turističko – ugostiteljskog sektora (predavači i mentori)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667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052736"/>
            <a:ext cx="6501408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POBOLJŠANJE PRISTUPA RANJIVIH SKUPINA TRŽIŠTU RADA U SEKTORU TURIZMA I  UGOSTITELJSTVA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Potpisano 20 ugovora ukupne vrijednosti 30,6 milijuna kn</a:t>
            </a:r>
          </a:p>
          <a:p>
            <a:r>
              <a:rPr lang="hr-HR" sz="2000" dirty="0" smtClean="0"/>
              <a:t>Financirani projekti obuhvatit će 967 osoba: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/>
              <a:t>647 osoba mlađih od 25 godina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/>
              <a:t>251 osobu stariju od 54 godine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dirty="0" smtClean="0"/>
              <a:t>69 osoba s invaliditetom.</a:t>
            </a:r>
          </a:p>
          <a:p>
            <a:endParaRPr lang="hr-HR" sz="2000" dirty="0" smtClean="0"/>
          </a:p>
          <a:p>
            <a:r>
              <a:rPr lang="hr-HR" sz="2000" dirty="0" smtClean="0"/>
              <a:t>Odobrena alokacija za 25 projekata s rezervne liste </a:t>
            </a:r>
          </a:p>
          <a:p>
            <a:r>
              <a:rPr lang="hr-HR" sz="2000" dirty="0" smtClean="0"/>
              <a:t>Ponovno otvaranje Javnog poziva planirano u 1. kvartalu 2019.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4973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2870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PRIORITETNA OS 3. </a:t>
            </a:r>
            <a:br>
              <a:rPr lang="en-US" sz="2900" dirty="0"/>
            </a:br>
            <a:r>
              <a:rPr lang="en-US" sz="2900" dirty="0"/>
              <a:t>OBRAZOVANJE I CJELOŽIVOTNO UČENJE </a:t>
            </a:r>
            <a:endParaRPr lang="en-GB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97359"/>
            <a:ext cx="8229600" cy="4248472"/>
          </a:xfrm>
        </p:spPr>
        <p:txBody>
          <a:bodyPr>
            <a:noAutofit/>
          </a:bodyPr>
          <a:lstStyle/>
          <a:p>
            <a:r>
              <a:rPr lang="en-US" sz="1900" dirty="0" err="1"/>
              <a:t>N</a:t>
            </a:r>
            <a:r>
              <a:rPr lang="en-US" sz="1900" dirty="0" err="1" smtClean="0"/>
              <a:t>atječaj</a:t>
            </a:r>
            <a:r>
              <a:rPr lang="en-US" sz="1900" dirty="0" smtClean="0"/>
              <a:t>  - </a:t>
            </a:r>
            <a:r>
              <a:rPr lang="en-US" sz="1900" dirty="0" err="1" smtClean="0"/>
              <a:t>Uspostava</a:t>
            </a:r>
            <a:r>
              <a:rPr lang="en-US" sz="1900" dirty="0" smtClean="0"/>
              <a:t> </a:t>
            </a:r>
            <a:r>
              <a:rPr lang="en-US" sz="1900" dirty="0" err="1" smtClean="0"/>
              <a:t>regionalnih</a:t>
            </a:r>
            <a:r>
              <a:rPr lang="en-US" sz="1900" dirty="0" smtClean="0"/>
              <a:t> </a:t>
            </a:r>
            <a:r>
              <a:rPr lang="en-US" sz="1900" dirty="0" err="1" smtClean="0"/>
              <a:t>centara</a:t>
            </a:r>
            <a:r>
              <a:rPr lang="en-US" sz="1900" dirty="0" smtClean="0"/>
              <a:t> </a:t>
            </a:r>
            <a:r>
              <a:rPr lang="en-US" sz="1900" dirty="0" err="1"/>
              <a:t>kompetentnosti</a:t>
            </a:r>
            <a:r>
              <a:rPr lang="en-US" sz="1900" dirty="0"/>
              <a:t> u </a:t>
            </a:r>
            <a:r>
              <a:rPr lang="en-US" sz="1900" dirty="0" err="1" smtClean="0"/>
              <a:t>sektoru</a:t>
            </a:r>
            <a:r>
              <a:rPr lang="en-US" sz="1900" dirty="0" smtClean="0"/>
              <a:t> </a:t>
            </a:r>
            <a:r>
              <a:rPr lang="en-US" sz="1900" dirty="0" err="1" smtClean="0"/>
              <a:t>turizma</a:t>
            </a:r>
            <a:r>
              <a:rPr lang="en-US" sz="1900" dirty="0" smtClean="0"/>
              <a:t> i </a:t>
            </a:r>
            <a:r>
              <a:rPr lang="en-US" sz="1900" dirty="0" err="1" smtClean="0"/>
              <a:t>ugostiteljstva</a:t>
            </a: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 err="1"/>
              <a:t>Ciljevi</a:t>
            </a:r>
            <a:r>
              <a:rPr lang="en-US" sz="1900" dirty="0"/>
              <a:t> </a:t>
            </a:r>
            <a:r>
              <a:rPr lang="en-US" sz="1900" dirty="0" err="1"/>
              <a:t>navedenog</a:t>
            </a:r>
            <a:r>
              <a:rPr lang="en-US" sz="1900" dirty="0"/>
              <a:t> </a:t>
            </a:r>
            <a:r>
              <a:rPr lang="en-US" sz="1900" dirty="0" err="1"/>
              <a:t>natječaja</a:t>
            </a:r>
            <a:r>
              <a:rPr lang="en-US" sz="1900" dirty="0"/>
              <a:t>:</a:t>
            </a:r>
          </a:p>
          <a:p>
            <a:pPr lvl="1">
              <a:buAutoNum type="arabicPeriod"/>
            </a:pPr>
            <a:r>
              <a:rPr lang="en-US" sz="1900" dirty="0" err="1" smtClean="0"/>
              <a:t>Uspostava</a:t>
            </a:r>
            <a:r>
              <a:rPr lang="en-US" sz="1900" dirty="0" smtClean="0"/>
              <a:t> </a:t>
            </a:r>
            <a:r>
              <a:rPr lang="en-US" sz="1900" dirty="0" err="1"/>
              <a:t>programskih</a:t>
            </a:r>
            <a:r>
              <a:rPr lang="en-US" sz="1900" dirty="0"/>
              <a:t> i </a:t>
            </a:r>
            <a:r>
              <a:rPr lang="en-US" sz="1900" dirty="0" err="1"/>
              <a:t>kadrovskih</a:t>
            </a:r>
            <a:r>
              <a:rPr lang="en-US" sz="1900" dirty="0"/>
              <a:t> </a:t>
            </a:r>
            <a:r>
              <a:rPr lang="en-US" sz="1900" dirty="0" err="1" smtClean="0"/>
              <a:t>uvjeta</a:t>
            </a:r>
            <a:r>
              <a:rPr lang="en-US" sz="1900" dirty="0" smtClean="0"/>
              <a:t> i </a:t>
            </a:r>
            <a:r>
              <a:rPr lang="en-US" sz="1900" dirty="0" err="1"/>
              <a:t>poticanje</a:t>
            </a:r>
            <a:r>
              <a:rPr lang="en-US" sz="1900" dirty="0"/>
              <a:t> </a:t>
            </a:r>
            <a:r>
              <a:rPr lang="en-US" sz="1900" dirty="0" err="1"/>
              <a:t>suradnje</a:t>
            </a:r>
            <a:r>
              <a:rPr lang="en-US" sz="1900" dirty="0"/>
              <a:t> </a:t>
            </a:r>
            <a:r>
              <a:rPr lang="en-US" sz="1900" dirty="0" err="1"/>
              <a:t>obrazovnog</a:t>
            </a:r>
            <a:r>
              <a:rPr lang="en-US" sz="1900" dirty="0"/>
              <a:t>, </a:t>
            </a:r>
            <a:r>
              <a:rPr lang="en-US" sz="1900" dirty="0" err="1"/>
              <a:t>javnog</a:t>
            </a:r>
            <a:r>
              <a:rPr lang="en-US" sz="1900" dirty="0"/>
              <a:t>, </a:t>
            </a:r>
            <a:r>
              <a:rPr lang="en-US" sz="1900" dirty="0" err="1"/>
              <a:t>privatnog</a:t>
            </a:r>
            <a:r>
              <a:rPr lang="en-US" sz="1900" dirty="0"/>
              <a:t> i </a:t>
            </a:r>
            <a:r>
              <a:rPr lang="en-US" sz="1900" dirty="0" err="1"/>
              <a:t>civilnog</a:t>
            </a:r>
            <a:r>
              <a:rPr lang="en-US" sz="1900" dirty="0"/>
              <a:t> </a:t>
            </a:r>
            <a:r>
              <a:rPr lang="en-US" sz="1900" dirty="0" err="1"/>
              <a:t>sektora</a:t>
            </a:r>
            <a:endParaRPr lang="en-US" sz="1900" dirty="0"/>
          </a:p>
          <a:p>
            <a:pPr lvl="1">
              <a:buAutoNum type="arabicPeriod"/>
            </a:pPr>
            <a:r>
              <a:rPr lang="en-US" sz="1900" dirty="0" err="1" smtClean="0"/>
              <a:t>Razvoj</a:t>
            </a:r>
            <a:r>
              <a:rPr lang="en-US" sz="1900" dirty="0" smtClean="0"/>
              <a:t>/</a:t>
            </a:r>
            <a:r>
              <a:rPr lang="en-US" sz="1900" dirty="0" err="1" smtClean="0"/>
              <a:t>unaprjeđenje</a:t>
            </a:r>
            <a:r>
              <a:rPr lang="en-US" sz="1900" dirty="0" smtClean="0"/>
              <a:t> </a:t>
            </a:r>
            <a:r>
              <a:rPr lang="en-US" sz="1900" dirty="0" err="1"/>
              <a:t>strukovnih</a:t>
            </a:r>
            <a:r>
              <a:rPr lang="en-US" sz="1900" dirty="0"/>
              <a:t> </a:t>
            </a:r>
            <a:r>
              <a:rPr lang="en-US" sz="1900" dirty="0" err="1"/>
              <a:t>kurikuluma</a:t>
            </a:r>
            <a:r>
              <a:rPr lang="en-US" sz="1900" dirty="0"/>
              <a:t> </a:t>
            </a:r>
            <a:r>
              <a:rPr lang="en-US" sz="1900" dirty="0" err="1"/>
              <a:t>za</a:t>
            </a:r>
            <a:r>
              <a:rPr lang="en-US" sz="1900" dirty="0"/>
              <a:t> </a:t>
            </a:r>
            <a:r>
              <a:rPr lang="en-US" sz="1900" dirty="0" err="1"/>
              <a:t>redovite</a:t>
            </a:r>
            <a:r>
              <a:rPr lang="en-US" sz="1900" dirty="0"/>
              <a:t> </a:t>
            </a:r>
            <a:r>
              <a:rPr lang="en-US" sz="1900" dirty="0" err="1"/>
              <a:t>učenike</a:t>
            </a:r>
            <a:r>
              <a:rPr lang="en-US" sz="1900" dirty="0"/>
              <a:t> i </a:t>
            </a:r>
            <a:r>
              <a:rPr lang="en-US" sz="1900" dirty="0" err="1"/>
              <a:t>učenike</a:t>
            </a:r>
            <a:r>
              <a:rPr lang="en-US" sz="1900" dirty="0"/>
              <a:t> s </a:t>
            </a:r>
            <a:r>
              <a:rPr lang="en-US" sz="1900" dirty="0" err="1"/>
              <a:t>teškoćama</a:t>
            </a:r>
            <a:r>
              <a:rPr lang="en-US" sz="1900" dirty="0"/>
              <a:t> </a:t>
            </a:r>
            <a:r>
              <a:rPr lang="en-US" sz="1900" dirty="0" err="1"/>
              <a:t>te</a:t>
            </a:r>
            <a:r>
              <a:rPr lang="en-US" sz="1900" dirty="0"/>
              <a:t> </a:t>
            </a:r>
            <a:r>
              <a:rPr lang="en-US" sz="1900" dirty="0" err="1" smtClean="0"/>
              <a:t>obrazovanje</a:t>
            </a:r>
            <a:r>
              <a:rPr lang="en-US" sz="1900" dirty="0" smtClean="0"/>
              <a:t> </a:t>
            </a:r>
            <a:r>
              <a:rPr lang="en-US" sz="1900" dirty="0" err="1"/>
              <a:t>odraslih</a:t>
            </a:r>
            <a:r>
              <a:rPr lang="en-US" sz="1900" dirty="0"/>
              <a:t> i </a:t>
            </a:r>
            <a:r>
              <a:rPr lang="en-US" sz="1900" dirty="0" err="1" smtClean="0"/>
              <a:t>cjeloživotno</a:t>
            </a:r>
            <a:r>
              <a:rPr lang="en-US" sz="1900" dirty="0" smtClean="0"/>
              <a:t> </a:t>
            </a:r>
            <a:r>
              <a:rPr lang="en-US" sz="1900" dirty="0" err="1" smtClean="0"/>
              <a:t>učenje</a:t>
            </a:r>
            <a:r>
              <a:rPr lang="en-US" sz="1900" dirty="0" smtClean="0"/>
              <a:t> </a:t>
            </a:r>
            <a:r>
              <a:rPr lang="en-US" sz="1900" dirty="0" err="1" smtClean="0"/>
              <a:t>za</a:t>
            </a:r>
            <a:r>
              <a:rPr lang="en-US" sz="1900" dirty="0" smtClean="0"/>
              <a:t> </a:t>
            </a:r>
            <a:r>
              <a:rPr lang="en-US" sz="1900" dirty="0" err="1"/>
              <a:t>turističko-ugostiteljska</a:t>
            </a:r>
            <a:r>
              <a:rPr lang="en-US" sz="1900" dirty="0"/>
              <a:t> </a:t>
            </a:r>
            <a:r>
              <a:rPr lang="en-US" sz="1900" dirty="0" err="1"/>
              <a:t>zanimanja</a:t>
            </a:r>
            <a:endParaRPr lang="en-US" sz="1900" dirty="0"/>
          </a:p>
          <a:p>
            <a:pPr lvl="1">
              <a:buAutoNum type="arabicPeriod"/>
            </a:pPr>
            <a:r>
              <a:rPr lang="en-US" sz="1900" dirty="0" err="1"/>
              <a:t>Jačanje</a:t>
            </a:r>
            <a:r>
              <a:rPr lang="en-US" sz="1900" dirty="0"/>
              <a:t> </a:t>
            </a:r>
            <a:r>
              <a:rPr lang="en-US" sz="1900" dirty="0" err="1"/>
              <a:t>kapaciteta</a:t>
            </a:r>
            <a:r>
              <a:rPr lang="en-US" sz="1900" dirty="0"/>
              <a:t> i </a:t>
            </a:r>
            <a:r>
              <a:rPr lang="en-US" sz="1900" dirty="0" err="1"/>
              <a:t>stručnosti</a:t>
            </a:r>
            <a:r>
              <a:rPr lang="en-US" sz="1900" dirty="0"/>
              <a:t> </a:t>
            </a:r>
            <a:r>
              <a:rPr lang="en-US" sz="1900" dirty="0" err="1"/>
              <a:t>ljudskih</a:t>
            </a:r>
            <a:r>
              <a:rPr lang="en-US" sz="1900" dirty="0"/>
              <a:t> </a:t>
            </a:r>
            <a:r>
              <a:rPr lang="en-US" sz="1900" dirty="0" err="1"/>
              <a:t>resursa</a:t>
            </a:r>
            <a:r>
              <a:rPr lang="en-US" sz="1900" dirty="0"/>
              <a:t> u </a:t>
            </a:r>
            <a:r>
              <a:rPr lang="en-US" sz="1900" dirty="0" err="1"/>
              <a:t>sektoru</a:t>
            </a:r>
            <a:r>
              <a:rPr lang="en-US" sz="1900" dirty="0"/>
              <a:t> </a:t>
            </a:r>
            <a:r>
              <a:rPr lang="en-US" sz="1900" dirty="0" err="1"/>
              <a:t>turizma</a:t>
            </a:r>
            <a:r>
              <a:rPr lang="en-US" sz="1900" dirty="0"/>
              <a:t> i </a:t>
            </a:r>
            <a:r>
              <a:rPr lang="en-US" sz="1900" dirty="0" err="1"/>
              <a:t>ugostiteljstva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375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6552728" cy="114300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KONCEPT REGIONALNIH CENTARA KOMPETENTNOSTI:</a:t>
            </a:r>
            <a:endParaRPr lang="hr-HR" sz="24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6572774"/>
              </p:ext>
            </p:extLst>
          </p:nvPr>
        </p:nvGraphicFramePr>
        <p:xfrm>
          <a:off x="683568" y="1979712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78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124744"/>
            <a:ext cx="4176464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USPOSTAVA REGIONALNIH CENTARA KOMPETENTNOSTI </a:t>
            </a:r>
            <a:br>
              <a:rPr lang="en-US" sz="2000" dirty="0" smtClean="0"/>
            </a:br>
            <a:r>
              <a:rPr lang="en-US" sz="2000" dirty="0" smtClean="0"/>
              <a:t>U TURIZMU I UGOSTITELJSTVU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2852936"/>
            <a:ext cx="8229600" cy="3816424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err="1" smtClean="0"/>
              <a:t>Donesena</a:t>
            </a:r>
            <a:r>
              <a:rPr lang="en-US" sz="2000" dirty="0" smtClean="0"/>
              <a:t> </a:t>
            </a:r>
            <a:r>
              <a:rPr lang="en-US" sz="2000" dirty="0" err="1" smtClean="0"/>
              <a:t>Odluka</a:t>
            </a:r>
            <a:r>
              <a:rPr lang="en-US" sz="2000" dirty="0" smtClean="0"/>
              <a:t> o </a:t>
            </a:r>
            <a:r>
              <a:rPr lang="en-US" sz="2000" dirty="0" err="1" smtClean="0"/>
              <a:t>imenovanju</a:t>
            </a:r>
            <a:r>
              <a:rPr lang="en-US" sz="2000" dirty="0" smtClean="0"/>
              <a:t> </a:t>
            </a:r>
            <a:r>
              <a:rPr lang="en-US" sz="2000" dirty="0" err="1" smtClean="0"/>
              <a:t>regionalnih</a:t>
            </a:r>
            <a:r>
              <a:rPr lang="en-US" sz="2000" dirty="0" smtClean="0"/>
              <a:t> </a:t>
            </a:r>
            <a:r>
              <a:rPr lang="en-US" sz="2000" dirty="0" err="1" smtClean="0"/>
              <a:t>centara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kompetentnosti</a:t>
            </a:r>
            <a:r>
              <a:rPr lang="en-US" sz="2000" dirty="0" smtClean="0"/>
              <a:t> – 25 </a:t>
            </a:r>
            <a:r>
              <a:rPr lang="en-US" sz="2000" dirty="0" err="1" smtClean="0"/>
              <a:t>centara</a:t>
            </a:r>
            <a:endParaRPr lang="en-US" sz="2000" dirty="0" smtClean="0"/>
          </a:p>
          <a:p>
            <a:r>
              <a:rPr lang="en-US" sz="2000" dirty="0" err="1" smtClean="0"/>
              <a:t>Regionalnim</a:t>
            </a:r>
            <a:r>
              <a:rPr lang="en-US" sz="2000" dirty="0" smtClean="0"/>
              <a:t> </a:t>
            </a:r>
            <a:r>
              <a:rPr lang="en-US" sz="2000" dirty="0" err="1" smtClean="0"/>
              <a:t>centrom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kompetentnosti</a:t>
            </a:r>
            <a:r>
              <a:rPr lang="en-US" sz="2000" dirty="0" smtClean="0"/>
              <a:t> u </a:t>
            </a:r>
            <a:r>
              <a:rPr lang="en-US" sz="2000" dirty="0" err="1" smtClean="0"/>
              <a:t>sektoru</a:t>
            </a:r>
            <a:r>
              <a:rPr lang="en-US" sz="2000" dirty="0" smtClean="0"/>
              <a:t> </a:t>
            </a:r>
            <a:r>
              <a:rPr lang="en-US" sz="2000" dirty="0" err="1" smtClean="0"/>
              <a:t>turizma</a:t>
            </a:r>
            <a:r>
              <a:rPr lang="en-US" sz="2000" dirty="0" smtClean="0"/>
              <a:t> i </a:t>
            </a:r>
            <a:r>
              <a:rPr lang="en-US" sz="2000" dirty="0" err="1" smtClean="0"/>
              <a:t>ugostiteljstva</a:t>
            </a:r>
            <a:r>
              <a:rPr lang="en-US" sz="2000" dirty="0" smtClean="0"/>
              <a:t> </a:t>
            </a:r>
            <a:r>
              <a:rPr lang="en-US" sz="2000" dirty="0" err="1" smtClean="0"/>
              <a:t>proglašene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smtClean="0"/>
              <a:t>1. Srednja škola Zabok</a:t>
            </a:r>
          </a:p>
          <a:p>
            <a:pPr marL="0" indent="0">
              <a:buNone/>
            </a:pPr>
            <a:r>
              <a:rPr lang="en-US" sz="2000" b="1" dirty="0" smtClean="0"/>
              <a:t>	2. </a:t>
            </a:r>
            <a:r>
              <a:rPr lang="en-US" sz="2000" b="1" dirty="0" err="1" smtClean="0"/>
              <a:t>Turističko-ugostiteljska</a:t>
            </a:r>
            <a:r>
              <a:rPr lang="en-US" sz="2000" b="1" dirty="0" smtClean="0"/>
              <a:t> škola Split </a:t>
            </a:r>
          </a:p>
          <a:p>
            <a:pPr marL="0" indent="0">
              <a:buNone/>
            </a:pPr>
            <a:r>
              <a:rPr lang="en-US" sz="2000" b="1" dirty="0" smtClean="0"/>
              <a:t>	3. </a:t>
            </a:r>
            <a:r>
              <a:rPr lang="en-US" sz="2000" b="1" dirty="0" err="1" smtClean="0"/>
              <a:t>Ugostiteljsko-turistička</a:t>
            </a:r>
            <a:r>
              <a:rPr lang="en-US" sz="2000" b="1" dirty="0" smtClean="0"/>
              <a:t> škola Osijek </a:t>
            </a:r>
          </a:p>
          <a:p>
            <a:pPr marL="0" indent="0">
              <a:buNone/>
            </a:pPr>
            <a:r>
              <a:rPr lang="en-US" sz="2000" b="1" dirty="0" smtClean="0"/>
              <a:t>	4. </a:t>
            </a:r>
            <a:r>
              <a:rPr lang="en-US" sz="2000" b="1" dirty="0" err="1" smtClean="0"/>
              <a:t>Ugostiteljska</a:t>
            </a:r>
            <a:r>
              <a:rPr lang="en-US" sz="2000" b="1" dirty="0" smtClean="0"/>
              <a:t> škola, </a:t>
            </a:r>
            <a:r>
              <a:rPr lang="en-US" sz="2000" b="1" dirty="0" err="1" smtClean="0"/>
              <a:t>Opatija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	5. Škola za turizam, </a:t>
            </a:r>
            <a:r>
              <a:rPr lang="en-US" sz="2000" b="1" dirty="0" err="1" smtClean="0"/>
              <a:t>ugostiteljstvo</a:t>
            </a:r>
            <a:r>
              <a:rPr lang="en-US" sz="2000" b="1" dirty="0" smtClean="0"/>
              <a:t>, turizam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trgovinu</a:t>
            </a:r>
            <a:r>
              <a:rPr lang="en-US" sz="2000" b="1" dirty="0" smtClean="0"/>
              <a:t>, Pula 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6. </a:t>
            </a:r>
            <a:r>
              <a:rPr lang="en-US" sz="2000" b="1" dirty="0" err="1" smtClean="0"/>
              <a:t>Turistička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ugostiteljska</a:t>
            </a:r>
            <a:r>
              <a:rPr lang="en-US" sz="2000" b="1" dirty="0" smtClean="0"/>
              <a:t> škola Dubrovnik </a:t>
            </a:r>
          </a:p>
          <a:p>
            <a:pPr marL="0" indent="0">
              <a:buNone/>
            </a:pPr>
            <a:endParaRPr lang="hr-HR" sz="1600" dirty="0" smtClean="0"/>
          </a:p>
          <a:p>
            <a:endParaRPr lang="hr-HR" sz="1000" dirty="0" smtClean="0"/>
          </a:p>
          <a:p>
            <a:r>
              <a:rPr lang="hr-HR" sz="2000" dirty="0" smtClean="0"/>
              <a:t>Komplementaran </a:t>
            </a:r>
            <a:r>
              <a:rPr lang="hr-HR" sz="2000" dirty="0"/>
              <a:t>natječaj </a:t>
            </a:r>
            <a:r>
              <a:rPr lang="en-US" sz="2000" dirty="0" smtClean="0"/>
              <a:t>s </a:t>
            </a:r>
            <a:r>
              <a:rPr lang="en-US" sz="2000" dirty="0" err="1" smtClean="0"/>
              <a:t>natječajem</a:t>
            </a:r>
            <a:r>
              <a:rPr lang="en-US" sz="2000" dirty="0" smtClean="0"/>
              <a:t> ˝</a:t>
            </a:r>
            <a:r>
              <a:rPr lang="hr-HR" sz="2000" i="1" dirty="0" smtClean="0"/>
              <a:t>Uspostava </a:t>
            </a:r>
            <a:r>
              <a:rPr lang="hr-HR" sz="2000" i="1" dirty="0"/>
              <a:t>infrastrukture regionalnih centara kompetentnosti u strukovnom obrazovanju kao podrška procesu reforme strukovnog obrazovanja i </a:t>
            </a:r>
            <a:r>
              <a:rPr lang="hr-HR" sz="2000" i="1" dirty="0" smtClean="0"/>
              <a:t>osposobljavanja</a:t>
            </a:r>
            <a:r>
              <a:rPr lang="en-US" sz="2000" i="1" dirty="0" smtClean="0"/>
              <a:t>˝ </a:t>
            </a:r>
            <a:r>
              <a:rPr lang="hr-HR" sz="2000" i="1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980728"/>
            <a:ext cx="1457175" cy="16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2870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PRIORITETNA OS 3. </a:t>
            </a:r>
            <a:br>
              <a:rPr lang="en-US" sz="2900" dirty="0"/>
            </a:br>
            <a:r>
              <a:rPr lang="en-US" sz="2900" dirty="0"/>
              <a:t>OBRAZOVANJE I CJELOŽIVOTNO UČENJE </a:t>
            </a:r>
            <a:endParaRPr lang="en-GB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69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900" dirty="0" err="1"/>
              <a:t>Natječaj</a:t>
            </a:r>
            <a:r>
              <a:rPr lang="en-US" sz="1900" dirty="0"/>
              <a:t>  - </a:t>
            </a:r>
            <a:r>
              <a:rPr lang="hr-HR" sz="1900" dirty="0"/>
              <a:t>Jačanje izvrsnosti i privlačnosti strukovnog obrazovanja i osposobljavanja u sektoru turizma i ugostiteljstva</a:t>
            </a:r>
            <a:endParaRPr lang="en-US" sz="1900" dirty="0"/>
          </a:p>
          <a:p>
            <a:endParaRPr lang="en-US" sz="1900" dirty="0"/>
          </a:p>
          <a:p>
            <a:r>
              <a:rPr lang="en-US" sz="1900" dirty="0" err="1"/>
              <a:t>Ciljevi</a:t>
            </a:r>
            <a:r>
              <a:rPr lang="en-US" sz="1900" dirty="0"/>
              <a:t> </a:t>
            </a:r>
            <a:r>
              <a:rPr lang="en-US" sz="1900" dirty="0" err="1"/>
              <a:t>navedenog</a:t>
            </a:r>
            <a:r>
              <a:rPr lang="en-US" sz="1900" dirty="0"/>
              <a:t> </a:t>
            </a:r>
            <a:r>
              <a:rPr lang="en-US" sz="1900" dirty="0" err="1"/>
              <a:t>natječaja</a:t>
            </a:r>
            <a:r>
              <a:rPr lang="en-US" sz="1900" dirty="0"/>
              <a:t>:</a:t>
            </a:r>
          </a:p>
          <a:p>
            <a:pPr marL="0" indent="0">
              <a:buNone/>
            </a:pPr>
            <a:r>
              <a:rPr lang="en-US" sz="1900" dirty="0"/>
              <a:t>	1. </a:t>
            </a:r>
            <a:r>
              <a:rPr lang="en-US" sz="1900" dirty="0" err="1"/>
              <a:t>Povećanje</a:t>
            </a:r>
            <a:r>
              <a:rPr lang="en-US" sz="1900" dirty="0"/>
              <a:t> </a:t>
            </a:r>
            <a:r>
              <a:rPr lang="en-US" sz="1900" dirty="0" err="1"/>
              <a:t>privlačnosti</a:t>
            </a:r>
            <a:r>
              <a:rPr lang="en-US" sz="1900" dirty="0"/>
              <a:t> </a:t>
            </a:r>
            <a:r>
              <a:rPr lang="en-US" sz="1900" dirty="0" err="1"/>
              <a:t>strukovnog</a:t>
            </a:r>
            <a:r>
              <a:rPr lang="en-US" sz="1900" dirty="0"/>
              <a:t> </a:t>
            </a:r>
            <a:r>
              <a:rPr lang="en-US" sz="1900" dirty="0" err="1"/>
              <a:t>obrazovanja</a:t>
            </a:r>
            <a:r>
              <a:rPr lang="en-US" sz="1900" dirty="0"/>
              <a:t> u </a:t>
            </a:r>
            <a:r>
              <a:rPr lang="en-US" sz="1900" dirty="0" err="1"/>
              <a:t>turizmu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	</a:t>
            </a:r>
            <a:r>
              <a:rPr lang="en-US" sz="1900" dirty="0" err="1"/>
              <a:t>ugostiteljstvu</a:t>
            </a:r>
            <a:endParaRPr lang="en-US" sz="1900" dirty="0"/>
          </a:p>
          <a:p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	2</a:t>
            </a:r>
            <a:r>
              <a:rPr lang="en-US" sz="1900" dirty="0"/>
              <a:t>. </a:t>
            </a:r>
            <a:r>
              <a:rPr lang="en-US" sz="1900" dirty="0" err="1"/>
              <a:t>Poticanje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motiviranje</a:t>
            </a:r>
            <a:r>
              <a:rPr lang="en-US" sz="1900" dirty="0"/>
              <a:t> </a:t>
            </a:r>
            <a:r>
              <a:rPr lang="en-US" sz="1900" dirty="0" err="1"/>
              <a:t>učenika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nezaposlenih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obrazovanje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	</a:t>
            </a:r>
            <a:r>
              <a:rPr lang="en-US" sz="1900" dirty="0" err="1"/>
              <a:t>zapošljavanje</a:t>
            </a:r>
            <a:r>
              <a:rPr lang="en-US" sz="1900" dirty="0"/>
              <a:t> u </a:t>
            </a:r>
            <a:r>
              <a:rPr lang="en-US" sz="1900" dirty="0" err="1"/>
              <a:t>sektoru</a:t>
            </a:r>
            <a:r>
              <a:rPr lang="en-US" sz="1900" dirty="0"/>
              <a:t> </a:t>
            </a:r>
            <a:r>
              <a:rPr lang="en-US" sz="1900" dirty="0" err="1"/>
              <a:t>turizma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ugostiteljstva</a:t>
            </a:r>
            <a:r>
              <a:rPr lang="en-US" sz="1900" dirty="0"/>
              <a:t> </a:t>
            </a:r>
            <a:r>
              <a:rPr lang="en-US" sz="1900" dirty="0" err="1"/>
              <a:t>kroz</a:t>
            </a:r>
            <a:r>
              <a:rPr lang="en-US" sz="1900" dirty="0"/>
              <a:t> </a:t>
            </a:r>
            <a:r>
              <a:rPr lang="en-US" sz="1900" dirty="0" err="1"/>
              <a:t>promociju</a:t>
            </a:r>
            <a:r>
              <a:rPr lang="en-US" sz="1900" dirty="0"/>
              <a:t> 	</a:t>
            </a:r>
            <a:r>
              <a:rPr lang="en-US" sz="1900" dirty="0" err="1"/>
              <a:t>strukovnog</a:t>
            </a:r>
            <a:r>
              <a:rPr lang="en-US" sz="1900" dirty="0"/>
              <a:t> </a:t>
            </a:r>
            <a:r>
              <a:rPr lang="en-US" sz="1900" dirty="0" err="1"/>
              <a:t>obrazovanja</a:t>
            </a:r>
            <a:r>
              <a:rPr lang="en-US" sz="1900" dirty="0"/>
              <a:t> u </a:t>
            </a:r>
            <a:r>
              <a:rPr lang="en-US" sz="1900" dirty="0" err="1"/>
              <a:t>turizmu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ugostiteljstvu</a:t>
            </a:r>
            <a:r>
              <a:rPr lang="en-US" sz="1900" dirty="0"/>
              <a:t> 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1900" dirty="0" err="1"/>
              <a:t>Ukupni</a:t>
            </a:r>
            <a:r>
              <a:rPr lang="en-US" sz="1900" dirty="0"/>
              <a:t> </a:t>
            </a:r>
            <a:r>
              <a:rPr lang="en-US" sz="1900" dirty="0" err="1" smtClean="0"/>
              <a:t>iznos</a:t>
            </a:r>
            <a:r>
              <a:rPr lang="en-US" sz="1900" dirty="0" smtClean="0"/>
              <a:t> </a:t>
            </a:r>
            <a:r>
              <a:rPr lang="en-US" sz="1900" dirty="0" err="1" smtClean="0"/>
              <a:t>operacije</a:t>
            </a:r>
            <a:r>
              <a:rPr lang="en-US" sz="1900" dirty="0" smtClean="0"/>
              <a:t>: </a:t>
            </a:r>
            <a:r>
              <a:rPr lang="hr-HR" sz="1900" dirty="0"/>
              <a:t>15.000.000,00 HRK 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EU </a:t>
            </a:r>
            <a:r>
              <a:rPr lang="en-US" sz="1900" dirty="0" err="1"/>
              <a:t>sufinanciranje</a:t>
            </a:r>
            <a:r>
              <a:rPr lang="en-US" sz="1900" dirty="0"/>
              <a:t> (85%): </a:t>
            </a:r>
            <a:r>
              <a:rPr lang="hr-HR" sz="1900" dirty="0"/>
              <a:t>12.750.000,00 HRK 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 err="1" smtClean="0"/>
              <a:t>Nacionalno</a:t>
            </a:r>
            <a:r>
              <a:rPr lang="en-US" sz="1900" dirty="0" smtClean="0"/>
              <a:t> </a:t>
            </a:r>
            <a:r>
              <a:rPr lang="en-US" sz="1900" dirty="0" err="1" smtClean="0"/>
              <a:t>sufinanciranje</a:t>
            </a:r>
            <a:r>
              <a:rPr lang="en-US" sz="1900" dirty="0" smtClean="0"/>
              <a:t> (15%): </a:t>
            </a:r>
            <a:r>
              <a:rPr lang="hr-HR" sz="1900" dirty="0" smtClean="0"/>
              <a:t>2.250.000,00 </a:t>
            </a:r>
            <a:r>
              <a:rPr lang="hr-HR" sz="1900" dirty="0"/>
              <a:t>HRK 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39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584" y="908720"/>
            <a:ext cx="6573416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HRVATSKI DIGITALNI TURIZAM – E-TURIZAM </a:t>
            </a:r>
            <a:endParaRPr lang="en-GB" sz="2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16424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Nositelj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: </a:t>
            </a:r>
            <a:r>
              <a:rPr lang="en-US" dirty="0" err="1"/>
              <a:t>Ministarstvo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</a:p>
          <a:p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: 54,5 </a:t>
            </a:r>
            <a:r>
              <a:rPr lang="en-US" dirty="0" err="1"/>
              <a:t>milijuna</a:t>
            </a:r>
            <a:r>
              <a:rPr lang="en-US" dirty="0"/>
              <a:t> </a:t>
            </a:r>
            <a:r>
              <a:rPr lang="en-US" dirty="0" err="1"/>
              <a:t>kuna</a:t>
            </a:r>
            <a:r>
              <a:rPr lang="en-US" dirty="0"/>
              <a:t> </a:t>
            </a:r>
          </a:p>
          <a:p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financiranja</a:t>
            </a:r>
            <a:r>
              <a:rPr lang="en-US" dirty="0"/>
              <a:t>: </a:t>
            </a:r>
            <a:r>
              <a:rPr lang="en-US" dirty="0" err="1"/>
              <a:t>Europski</a:t>
            </a:r>
            <a:r>
              <a:rPr lang="en-US" dirty="0"/>
              <a:t> fond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regionalni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, </a:t>
            </a:r>
            <a:r>
              <a:rPr lang="en-US" dirty="0" err="1"/>
              <a:t>Europski</a:t>
            </a:r>
            <a:r>
              <a:rPr lang="en-US" dirty="0"/>
              <a:t> </a:t>
            </a:r>
            <a:r>
              <a:rPr lang="en-US" dirty="0" err="1"/>
              <a:t>socijalni</a:t>
            </a:r>
            <a:r>
              <a:rPr lang="en-US" dirty="0"/>
              <a:t> fond i </a:t>
            </a:r>
            <a:r>
              <a:rPr lang="en-US" dirty="0" err="1"/>
              <a:t>Državni</a:t>
            </a:r>
            <a:r>
              <a:rPr lang="en-US" dirty="0"/>
              <a:t> </a:t>
            </a:r>
            <a:r>
              <a:rPr lang="en-US" dirty="0" err="1"/>
              <a:t>proračun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Razdoblje</a:t>
            </a:r>
            <a:r>
              <a:rPr lang="en-US" dirty="0" smtClean="0"/>
              <a:t> </a:t>
            </a:r>
            <a:r>
              <a:rPr lang="en-US" dirty="0" err="1"/>
              <a:t>provedbe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: 74 </a:t>
            </a:r>
            <a:r>
              <a:rPr lang="en-US" dirty="0" err="1"/>
              <a:t>mjeseci</a:t>
            </a:r>
            <a:r>
              <a:rPr lang="en-US" dirty="0"/>
              <a:t> </a:t>
            </a:r>
            <a:r>
              <a:rPr lang="en-US" sz="2700" dirty="0"/>
              <a:t>(1. </a:t>
            </a:r>
            <a:r>
              <a:rPr lang="en-US" sz="2700" dirty="0" err="1"/>
              <a:t>rujna</a:t>
            </a:r>
            <a:r>
              <a:rPr lang="en-US" sz="2700" dirty="0"/>
              <a:t> 2014. – 1. </a:t>
            </a:r>
            <a:r>
              <a:rPr lang="en-US" sz="2700" dirty="0" err="1"/>
              <a:t>studenog</a:t>
            </a:r>
            <a:r>
              <a:rPr lang="en-US" sz="2700" dirty="0"/>
              <a:t> 2020.)</a:t>
            </a:r>
          </a:p>
          <a:p>
            <a:r>
              <a:rPr lang="en-US" dirty="0" err="1"/>
              <a:t>Projektni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: </a:t>
            </a:r>
            <a:r>
              <a:rPr lang="en-US" sz="2700" dirty="0" err="1"/>
              <a:t>Hrvatska</a:t>
            </a:r>
            <a:r>
              <a:rPr lang="en-US" sz="2700" dirty="0"/>
              <a:t> </a:t>
            </a:r>
            <a:r>
              <a:rPr lang="en-US" sz="2700" dirty="0" err="1"/>
              <a:t>turistička</a:t>
            </a:r>
            <a:r>
              <a:rPr lang="en-US" sz="2700" dirty="0"/>
              <a:t> </a:t>
            </a:r>
            <a:r>
              <a:rPr lang="en-US" sz="2700" dirty="0" err="1"/>
              <a:t>zajednica</a:t>
            </a:r>
            <a:r>
              <a:rPr lang="en-US" sz="2700" dirty="0"/>
              <a:t>, </a:t>
            </a:r>
            <a:r>
              <a:rPr lang="en-US" sz="2700" dirty="0" err="1"/>
              <a:t>Turistička</a:t>
            </a:r>
            <a:r>
              <a:rPr lang="en-US" sz="2700" dirty="0"/>
              <a:t> </a:t>
            </a:r>
            <a:r>
              <a:rPr lang="en-US" sz="2700" dirty="0" err="1"/>
              <a:t>zajednica</a:t>
            </a:r>
            <a:r>
              <a:rPr lang="en-US" sz="2700" dirty="0"/>
              <a:t> </a:t>
            </a:r>
            <a:r>
              <a:rPr lang="en-US" sz="2700" dirty="0" err="1"/>
              <a:t>Splitsko</a:t>
            </a:r>
            <a:r>
              <a:rPr lang="en-US" sz="2700" dirty="0"/>
              <a:t> – </a:t>
            </a:r>
            <a:r>
              <a:rPr lang="en-US" sz="2700" dirty="0" err="1"/>
              <a:t>dalmatinske</a:t>
            </a:r>
            <a:r>
              <a:rPr lang="en-US" sz="2700" dirty="0"/>
              <a:t> </a:t>
            </a:r>
            <a:r>
              <a:rPr lang="en-US" sz="2700" dirty="0" err="1"/>
              <a:t>županije</a:t>
            </a:r>
            <a:r>
              <a:rPr lang="en-US" sz="2700" dirty="0"/>
              <a:t> i </a:t>
            </a:r>
            <a:r>
              <a:rPr lang="en-US" sz="2700" dirty="0" err="1"/>
              <a:t>Ured</a:t>
            </a:r>
            <a:r>
              <a:rPr lang="en-US" sz="2700" dirty="0"/>
              <a:t> </a:t>
            </a:r>
            <a:r>
              <a:rPr lang="en-US" sz="2700" dirty="0" err="1"/>
              <a:t>Državne</a:t>
            </a:r>
            <a:r>
              <a:rPr lang="en-US" sz="2700" dirty="0"/>
              <a:t> </a:t>
            </a:r>
            <a:r>
              <a:rPr lang="en-US" sz="2700" dirty="0" err="1"/>
              <a:t>uprave</a:t>
            </a:r>
            <a:r>
              <a:rPr lang="en-US" sz="2700" dirty="0"/>
              <a:t> u </a:t>
            </a:r>
            <a:r>
              <a:rPr lang="en-US" sz="2700" dirty="0" err="1"/>
              <a:t>Splitsko-dalmatinskoj</a:t>
            </a:r>
            <a:r>
              <a:rPr lang="en-US" sz="2700" dirty="0"/>
              <a:t> </a:t>
            </a:r>
            <a:r>
              <a:rPr lang="en-US" sz="2700" dirty="0" err="1"/>
              <a:t>županiji</a:t>
            </a:r>
            <a:endParaRPr lang="en-US" sz="2700" dirty="0"/>
          </a:p>
          <a:p>
            <a:endParaRPr lang="en-US" dirty="0"/>
          </a:p>
          <a:p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omogućiti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  <a:r>
              <a:rPr lang="en-US" dirty="0" err="1"/>
              <a:t>kvalitetnu</a:t>
            </a:r>
            <a:r>
              <a:rPr lang="en-US" dirty="0"/>
              <a:t>, </a:t>
            </a:r>
            <a:r>
              <a:rPr lang="en-US" dirty="0" err="1"/>
              <a:t>brzu</a:t>
            </a:r>
            <a:r>
              <a:rPr lang="en-US" dirty="0"/>
              <a:t> i </a:t>
            </a:r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orjentiranu</a:t>
            </a:r>
            <a:r>
              <a:rPr lang="en-US" dirty="0"/>
              <a:t> </a:t>
            </a:r>
            <a:r>
              <a:rPr lang="en-US" dirty="0" err="1"/>
              <a:t>uslugu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višim</a:t>
            </a:r>
            <a:r>
              <a:rPr lang="en-US" dirty="0"/>
              <a:t> </a:t>
            </a:r>
            <a:r>
              <a:rPr lang="en-US" dirty="0" err="1"/>
              <a:t>razinama</a:t>
            </a:r>
            <a:r>
              <a:rPr lang="en-US" dirty="0"/>
              <a:t> </a:t>
            </a:r>
            <a:r>
              <a:rPr lang="en-US" dirty="0" err="1"/>
              <a:t>informatiziranosti</a:t>
            </a:r>
            <a:r>
              <a:rPr lang="en-US" dirty="0"/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transparentnost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učinkovitost</a:t>
            </a:r>
            <a:r>
              <a:rPr lang="en-US" dirty="0"/>
              <a:t> i </a:t>
            </a:r>
            <a:r>
              <a:rPr lang="en-US" dirty="0" err="1"/>
              <a:t>brzinu</a:t>
            </a:r>
            <a:r>
              <a:rPr lang="en-US" dirty="0"/>
              <a:t> </a:t>
            </a:r>
            <a:r>
              <a:rPr lang="en-US" dirty="0" err="1"/>
              <a:t>pružanja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6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1762</Words>
  <Application>Microsoft Office PowerPoint</Application>
  <PresentationFormat>On-screen Show (4:3)</PresentationFormat>
  <Paragraphs>289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TURIZAM KROZ FONDOVE EUROPSKE UNIJE</vt:lpstr>
      <vt:lpstr>PowerPoint Presentation</vt:lpstr>
      <vt:lpstr>PRIORITETNA OS 2.  SOCIJALNO UKLJUČIVANJE</vt:lpstr>
      <vt:lpstr>POBOLJŠANJE PRISTUPA RANJIVIH SKUPINA TRŽIŠTU RADA U SEKTORU TURIZMA I  UGOSTITELJSTVA</vt:lpstr>
      <vt:lpstr>PRIORITETNA OS 3.  OBRAZOVANJE I CJELOŽIVOTNO UČENJE </vt:lpstr>
      <vt:lpstr>KONCEPT REGIONALNIH CENTARA KOMPETENTNOSTI:</vt:lpstr>
      <vt:lpstr>USPOSTAVA REGIONALNIH CENTARA KOMPETENTNOSTI  U TURIZMU I UGOSTITELJSTVU</vt:lpstr>
      <vt:lpstr>PRIORITETNA OS 3.  OBRAZOVANJE I CJELOŽIVOTNO UČENJE </vt:lpstr>
      <vt:lpstr>HRVATSKI DIGITALNI TURIZAM – E-TURIZAM </vt:lpstr>
      <vt:lpstr>PowerPoint Presentation</vt:lpstr>
      <vt:lpstr>HRVATSKI DIGITALNI TURIZAM – E-TURIZAM </vt:lpstr>
      <vt:lpstr>OPERATIVNI PROGRAM KONKURENTNOST I  KOHEZIJA 2014.-2020.</vt:lpstr>
      <vt:lpstr>OPERATIVNI PROGRAM KONKURENTNOST I  KOHEZIJA 2014.-2020.</vt:lpstr>
      <vt:lpstr>PROGRAM RURALNOG RAZVOJA  2014.-2020. </vt:lpstr>
      <vt:lpstr>OTVORENA MOGUĆNOST KORIŠTENJA ZAJMOVA </vt:lpstr>
      <vt:lpstr>JAMSTVA – MALI I SREDNJI PODUZETNICI</vt:lpstr>
      <vt:lpstr>JAMSTVA – MALI I SREDNJI PODUZETNICI</vt:lpstr>
      <vt:lpstr>PROGRAM KREDITIRANJA – ESIF KREDITI ZA RAST I RAZVOJ</vt:lpstr>
      <vt:lpstr>PROGRAM KREDITIRANJA – ESIF KREDITI ZA RAST I RAZVOJ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Nikolina Bracko</dc:creator>
  <cp:lastModifiedBy>Marija Krpan</cp:lastModifiedBy>
  <cp:revision>44</cp:revision>
  <cp:lastPrinted>2018-06-19T14:29:10Z</cp:lastPrinted>
  <dcterms:created xsi:type="dcterms:W3CDTF">2018-05-29T10:27:22Z</dcterms:created>
  <dcterms:modified xsi:type="dcterms:W3CDTF">2018-09-03T08:08:04Z</dcterms:modified>
</cp:coreProperties>
</file>