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60" r:id="rId4"/>
    <p:sldId id="261" r:id="rId5"/>
    <p:sldId id="262" r:id="rId6"/>
    <p:sldId id="263" r:id="rId7"/>
    <p:sldId id="275" r:id="rId8"/>
    <p:sldId id="276" r:id="rId9"/>
    <p:sldId id="264" r:id="rId10"/>
    <p:sldId id="277" r:id="rId11"/>
    <p:sldId id="278" r:id="rId12"/>
    <p:sldId id="279" r:id="rId13"/>
    <p:sldId id="280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0460" autoAdjust="0"/>
  </p:normalViewPr>
  <p:slideViewPr>
    <p:cSldViewPr>
      <p:cViewPr varScale="1">
        <p:scale>
          <a:sx n="104" d="100"/>
          <a:sy n="104" d="100"/>
        </p:scale>
        <p:origin x="-17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DE39D0-1C6D-4E54-8F94-FE013128ADCE}" type="doc">
      <dgm:prSet loTypeId="urn:microsoft.com/office/officeart/2005/8/layout/hList7#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DE25343-D977-4989-AAF4-C7D479DE06D6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0070C0"/>
        </a:solidFill>
        <a:ln/>
      </dgm:spPr>
      <dgm:t>
        <a:bodyPr/>
        <a:lstStyle/>
        <a:p>
          <a:pPr rtl="0"/>
          <a:r>
            <a:rPr lang="hr-HR" sz="1200" b="1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Poboljšanje inovativnosti MSP</a:t>
          </a:r>
        </a:p>
      </dgm:t>
    </dgm:pt>
    <dgm:pt modelId="{C0B84309-32D8-431D-BD38-925681194B46}" type="parTrans" cxnId="{54FA3DB3-B688-4152-A4E7-2F0CB57A7197}">
      <dgm:prSet/>
      <dgm:spPr/>
      <dgm:t>
        <a:bodyPr/>
        <a:lstStyle/>
        <a:p>
          <a:endParaRPr lang="hr-HR">
            <a:latin typeface="+mj-lt"/>
          </a:endParaRPr>
        </a:p>
      </dgm:t>
    </dgm:pt>
    <dgm:pt modelId="{1CF35031-953D-4730-AF96-F4A7579DD022}" type="sibTrans" cxnId="{54FA3DB3-B688-4152-A4E7-2F0CB57A7197}">
      <dgm:prSet/>
      <dgm:spPr/>
      <dgm:t>
        <a:bodyPr/>
        <a:lstStyle/>
        <a:p>
          <a:endParaRPr lang="hr-HR">
            <a:latin typeface="+mj-lt"/>
          </a:endParaRPr>
        </a:p>
      </dgm:t>
    </dgm:pt>
    <dgm:pt modelId="{EDE861EB-329C-4E99-91EF-B21AD8208E5E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rgbClr val="0070C0"/>
        </a:solidFill>
        <a:ln/>
      </dgm:spPr>
      <dgm:t>
        <a:bodyPr/>
        <a:lstStyle/>
        <a:p>
          <a:pPr rtl="0"/>
          <a:r>
            <a:rPr lang="hr-HR" sz="1200" b="1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Povećanje učinkovitosti i rasta MSP</a:t>
          </a:r>
        </a:p>
      </dgm:t>
    </dgm:pt>
    <dgm:pt modelId="{DDEB1FF9-D617-4397-8B25-2122CCD079D8}" type="parTrans" cxnId="{6DE12E06-3D0F-471B-8E21-43F22219372D}">
      <dgm:prSet/>
      <dgm:spPr/>
      <dgm:t>
        <a:bodyPr/>
        <a:lstStyle/>
        <a:p>
          <a:endParaRPr lang="hr-HR">
            <a:latin typeface="+mj-lt"/>
          </a:endParaRPr>
        </a:p>
      </dgm:t>
    </dgm:pt>
    <dgm:pt modelId="{7EFF90B2-35D5-4F87-B355-65E1AC9D37A5}" type="sibTrans" cxnId="{6DE12E06-3D0F-471B-8E21-43F22219372D}">
      <dgm:prSet/>
      <dgm:spPr/>
      <dgm:t>
        <a:bodyPr/>
        <a:lstStyle/>
        <a:p>
          <a:endParaRPr lang="hr-HR">
            <a:latin typeface="+mj-lt"/>
          </a:endParaRPr>
        </a:p>
      </dgm:t>
    </dgm:pt>
    <dgm:pt modelId="{D41F3665-9408-4B98-8D1C-C25F67673D65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0070C0"/>
        </a:solidFill>
        <a:ln/>
      </dgm:spPr>
      <dgm:t>
        <a:bodyPr/>
        <a:lstStyle/>
        <a:p>
          <a:pPr rtl="0"/>
          <a:r>
            <a:rPr lang="hr-HR" sz="1200" b="1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Bolji pristup izvorima financiranja za male i srednje poduzetnike</a:t>
          </a:r>
        </a:p>
      </dgm:t>
    </dgm:pt>
    <dgm:pt modelId="{1A16C32B-89E5-4599-962B-41FD8110E659}" type="parTrans" cxnId="{700FA499-2198-4A71-B06D-9F44E3FB6D52}">
      <dgm:prSet/>
      <dgm:spPr/>
      <dgm:t>
        <a:bodyPr/>
        <a:lstStyle/>
        <a:p>
          <a:endParaRPr lang="hr-HR">
            <a:latin typeface="+mj-lt"/>
          </a:endParaRPr>
        </a:p>
      </dgm:t>
    </dgm:pt>
    <dgm:pt modelId="{82CB96A9-AFB5-46E8-A5C0-A42D01855DEA}" type="sibTrans" cxnId="{700FA499-2198-4A71-B06D-9F44E3FB6D52}">
      <dgm:prSet/>
      <dgm:spPr/>
      <dgm:t>
        <a:bodyPr/>
        <a:lstStyle/>
        <a:p>
          <a:endParaRPr lang="hr-HR">
            <a:latin typeface="+mj-lt"/>
          </a:endParaRPr>
        </a:p>
      </dgm:t>
    </dgm:pt>
    <dgm:pt modelId="{F2386F5B-6DA6-4873-B904-57A388B228BD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0070C0"/>
        </a:solidFill>
        <a:ln/>
      </dgm:spPr>
      <dgm:t>
        <a:bodyPr/>
        <a:lstStyle/>
        <a:p>
          <a:pPr rtl="0"/>
          <a:r>
            <a:rPr lang="hr-HR" sz="1200" b="1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Stvaranje povoljnog okruženja za razvoj poduzetništva </a:t>
          </a:r>
        </a:p>
      </dgm:t>
    </dgm:pt>
    <dgm:pt modelId="{473AD7EC-F51D-418F-82B7-403D9A0017B6}" type="parTrans" cxnId="{7044D5F8-1862-4608-A295-FA6B2D5E8F7A}">
      <dgm:prSet/>
      <dgm:spPr/>
      <dgm:t>
        <a:bodyPr/>
        <a:lstStyle/>
        <a:p>
          <a:endParaRPr lang="hr-HR">
            <a:latin typeface="+mj-lt"/>
          </a:endParaRPr>
        </a:p>
      </dgm:t>
    </dgm:pt>
    <dgm:pt modelId="{50F60139-4EEE-4E7D-AF3A-A2D385A5615F}" type="sibTrans" cxnId="{7044D5F8-1862-4608-A295-FA6B2D5E8F7A}">
      <dgm:prSet/>
      <dgm:spPr/>
      <dgm:t>
        <a:bodyPr/>
        <a:lstStyle/>
        <a:p>
          <a:endParaRPr lang="hr-HR">
            <a:latin typeface="+mj-lt"/>
          </a:endParaRPr>
        </a:p>
      </dgm:t>
    </dgm:pt>
    <dgm:pt modelId="{9E685BE0-D1E7-41FF-8F87-99F04AB8D200}" type="pres">
      <dgm:prSet presAssocID="{A1DE39D0-1C6D-4E54-8F94-FE013128ADC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FE6092B-1A90-46C9-A678-5CCA587DD6C5}" type="pres">
      <dgm:prSet presAssocID="{A1DE39D0-1C6D-4E54-8F94-FE013128ADCE}" presName="fgShape" presStyleLbl="fgShp" presStyleIdx="0" presStyleCn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AC1AB41D-5DF9-45F0-92E4-8488F8017026}" type="pres">
      <dgm:prSet presAssocID="{A1DE39D0-1C6D-4E54-8F94-FE013128ADCE}" presName="linComp" presStyleCnt="0"/>
      <dgm:spPr/>
    </dgm:pt>
    <dgm:pt modelId="{4E04E347-D0EF-4FB9-8C4B-43A1064517B0}" type="pres">
      <dgm:prSet presAssocID="{DDE25343-D977-4989-AAF4-C7D479DE06D6}" presName="compNode" presStyleCnt="0"/>
      <dgm:spPr/>
    </dgm:pt>
    <dgm:pt modelId="{87AEA3A3-D629-412C-8F52-19BA193CE102}" type="pres">
      <dgm:prSet presAssocID="{DDE25343-D977-4989-AAF4-C7D479DE06D6}" presName="bkgdShape" presStyleLbl="node1" presStyleIdx="0" presStyleCnt="4"/>
      <dgm:spPr/>
      <dgm:t>
        <a:bodyPr/>
        <a:lstStyle/>
        <a:p>
          <a:endParaRPr lang="hr-HR"/>
        </a:p>
      </dgm:t>
    </dgm:pt>
    <dgm:pt modelId="{FA2A7729-3AC5-4DD4-9FBA-4155DF831B20}" type="pres">
      <dgm:prSet presAssocID="{DDE25343-D977-4989-AAF4-C7D479DE06D6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048EFF7-A38B-4B4C-A7E8-C6962C90C780}" type="pres">
      <dgm:prSet presAssocID="{DDE25343-D977-4989-AAF4-C7D479DE06D6}" presName="invisiNode" presStyleLbl="node1" presStyleIdx="0" presStyleCnt="4"/>
      <dgm:spPr/>
    </dgm:pt>
    <dgm:pt modelId="{9CB89B45-06B5-4B21-B34A-3A1E8C7BBBD1}" type="pres">
      <dgm:prSet presAssocID="{DDE25343-D977-4989-AAF4-C7D479DE06D6}" presName="imagNode" presStyleLbl="fgImgPlace1" presStyleIdx="0" presStyleCnt="4" custLinFactNeighborX="5532" custLinFactNeighborY="184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65513BA6-B5CE-4D6B-9722-314E63990057}" type="pres">
      <dgm:prSet presAssocID="{1CF35031-953D-4730-AF96-F4A7579DD022}" presName="sibTrans" presStyleLbl="sibTrans2D1" presStyleIdx="0" presStyleCnt="0"/>
      <dgm:spPr/>
      <dgm:t>
        <a:bodyPr/>
        <a:lstStyle/>
        <a:p>
          <a:endParaRPr lang="hr-HR"/>
        </a:p>
      </dgm:t>
    </dgm:pt>
    <dgm:pt modelId="{AAA92F8A-E36D-424C-A370-DEBBBCA64BAD}" type="pres">
      <dgm:prSet presAssocID="{EDE861EB-329C-4E99-91EF-B21AD8208E5E}" presName="compNode" presStyleCnt="0"/>
      <dgm:spPr/>
    </dgm:pt>
    <dgm:pt modelId="{341A8E3E-1E04-4C54-AA03-F9429253B356}" type="pres">
      <dgm:prSet presAssocID="{EDE861EB-329C-4E99-91EF-B21AD8208E5E}" presName="bkgdShape" presStyleLbl="node1" presStyleIdx="1" presStyleCnt="4"/>
      <dgm:spPr/>
      <dgm:t>
        <a:bodyPr/>
        <a:lstStyle/>
        <a:p>
          <a:endParaRPr lang="hr-HR"/>
        </a:p>
      </dgm:t>
    </dgm:pt>
    <dgm:pt modelId="{5C52ACEC-3FC6-4C19-93EC-78B7E4A77222}" type="pres">
      <dgm:prSet presAssocID="{EDE861EB-329C-4E99-91EF-B21AD8208E5E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5213D13-A14C-480D-BCEC-41A6C278CE5A}" type="pres">
      <dgm:prSet presAssocID="{EDE861EB-329C-4E99-91EF-B21AD8208E5E}" presName="invisiNode" presStyleLbl="node1" presStyleIdx="1" presStyleCnt="4"/>
      <dgm:spPr/>
    </dgm:pt>
    <dgm:pt modelId="{F7721208-3DE9-4879-85BE-A45CD58D2427}" type="pres">
      <dgm:prSet presAssocID="{EDE861EB-329C-4E99-91EF-B21AD8208E5E}" presName="imagNode" presStyleLbl="fgImgPlace1" presStyleIdx="1" presStyleCnt="4" custLinFactNeighborX="5532" custLinFactNeighborY="184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3D7CE583-ECFF-4B0E-8F9D-E1C45A950EEB}" type="pres">
      <dgm:prSet presAssocID="{7EFF90B2-35D5-4F87-B355-65E1AC9D37A5}" presName="sibTrans" presStyleLbl="sibTrans2D1" presStyleIdx="0" presStyleCnt="0"/>
      <dgm:spPr/>
      <dgm:t>
        <a:bodyPr/>
        <a:lstStyle/>
        <a:p>
          <a:endParaRPr lang="hr-HR"/>
        </a:p>
      </dgm:t>
    </dgm:pt>
    <dgm:pt modelId="{FEE9EE6F-94CD-49FF-99F0-15D50CD51190}" type="pres">
      <dgm:prSet presAssocID="{D41F3665-9408-4B98-8D1C-C25F67673D65}" presName="compNode" presStyleCnt="0"/>
      <dgm:spPr/>
    </dgm:pt>
    <dgm:pt modelId="{F9A7C14B-9035-4004-8F85-8C08CF2F11B1}" type="pres">
      <dgm:prSet presAssocID="{D41F3665-9408-4B98-8D1C-C25F67673D65}" presName="bkgdShape" presStyleLbl="node1" presStyleIdx="2" presStyleCnt="4"/>
      <dgm:spPr/>
      <dgm:t>
        <a:bodyPr/>
        <a:lstStyle/>
        <a:p>
          <a:endParaRPr lang="hr-HR"/>
        </a:p>
      </dgm:t>
    </dgm:pt>
    <dgm:pt modelId="{CFAEBA67-7201-473B-89C2-01EDF4AD3A98}" type="pres">
      <dgm:prSet presAssocID="{D41F3665-9408-4B98-8D1C-C25F67673D65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DAF9193-85FD-4343-98C2-6A0F11EE5F4E}" type="pres">
      <dgm:prSet presAssocID="{D41F3665-9408-4B98-8D1C-C25F67673D65}" presName="invisiNode" presStyleLbl="node1" presStyleIdx="2" presStyleCnt="4"/>
      <dgm:spPr/>
    </dgm:pt>
    <dgm:pt modelId="{F88FEFB0-5DD2-4619-8DB4-E1D13208896B}" type="pres">
      <dgm:prSet presAssocID="{D41F3665-9408-4B98-8D1C-C25F67673D65}" presName="imagNode" presStyleLbl="fgImgPlace1" presStyleIdx="2" presStyleCnt="4" custLinFactNeighborX="5532" custLinFactNeighborY="184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1000" r="-41000"/>
          </a:stretch>
        </a:blipFill>
      </dgm:spPr>
    </dgm:pt>
    <dgm:pt modelId="{25E63CA9-314C-49D9-B9B4-C3D464DE2C0B}" type="pres">
      <dgm:prSet presAssocID="{82CB96A9-AFB5-46E8-A5C0-A42D01855DEA}" presName="sibTrans" presStyleLbl="sibTrans2D1" presStyleIdx="0" presStyleCnt="0"/>
      <dgm:spPr/>
      <dgm:t>
        <a:bodyPr/>
        <a:lstStyle/>
        <a:p>
          <a:endParaRPr lang="hr-HR"/>
        </a:p>
      </dgm:t>
    </dgm:pt>
    <dgm:pt modelId="{2AD8D256-7618-42AF-A8D5-E63E4B9BAE1C}" type="pres">
      <dgm:prSet presAssocID="{F2386F5B-6DA6-4873-B904-57A388B228BD}" presName="compNode" presStyleCnt="0"/>
      <dgm:spPr/>
    </dgm:pt>
    <dgm:pt modelId="{8EF75C7C-F48C-4419-9FEA-AB08AC98DA05}" type="pres">
      <dgm:prSet presAssocID="{F2386F5B-6DA6-4873-B904-57A388B228BD}" presName="bkgdShape" presStyleLbl="node1" presStyleIdx="3" presStyleCnt="4"/>
      <dgm:spPr/>
      <dgm:t>
        <a:bodyPr/>
        <a:lstStyle/>
        <a:p>
          <a:endParaRPr lang="hr-HR"/>
        </a:p>
      </dgm:t>
    </dgm:pt>
    <dgm:pt modelId="{DF6ABE71-AC19-4F71-80CD-0D588FBB10DA}" type="pres">
      <dgm:prSet presAssocID="{F2386F5B-6DA6-4873-B904-57A388B228BD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1EA190D-71AB-4281-8C1C-2C37E27FB393}" type="pres">
      <dgm:prSet presAssocID="{F2386F5B-6DA6-4873-B904-57A388B228BD}" presName="invisiNode" presStyleLbl="node1" presStyleIdx="3" presStyleCnt="4"/>
      <dgm:spPr/>
    </dgm:pt>
    <dgm:pt modelId="{2008CF73-5353-4706-9989-E5F94FFF63B3}" type="pres">
      <dgm:prSet presAssocID="{F2386F5B-6DA6-4873-B904-57A388B228BD}" presName="imagNode" presStyleLbl="fgImgPlace1" presStyleIdx="3" presStyleCnt="4" custLinFactNeighborX="5532" custLinFactNeighborY="184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</dgm:ptLst>
  <dgm:cxnLst>
    <dgm:cxn modelId="{A52925E4-64A0-4EB5-B0AA-FF48CFA6F75A}" type="presOf" srcId="{F2386F5B-6DA6-4873-B904-57A388B228BD}" destId="{DF6ABE71-AC19-4F71-80CD-0D588FBB10DA}" srcOrd="1" destOrd="0" presId="urn:microsoft.com/office/officeart/2005/8/layout/hList7#1"/>
    <dgm:cxn modelId="{76340075-170D-42CB-804E-90AEEBDAF292}" type="presOf" srcId="{F2386F5B-6DA6-4873-B904-57A388B228BD}" destId="{8EF75C7C-F48C-4419-9FEA-AB08AC98DA05}" srcOrd="0" destOrd="0" presId="urn:microsoft.com/office/officeart/2005/8/layout/hList7#1"/>
    <dgm:cxn modelId="{BB0578B8-0D1A-4837-9CEC-867EFE71D13D}" type="presOf" srcId="{EDE861EB-329C-4E99-91EF-B21AD8208E5E}" destId="{341A8E3E-1E04-4C54-AA03-F9429253B356}" srcOrd="0" destOrd="0" presId="urn:microsoft.com/office/officeart/2005/8/layout/hList7#1"/>
    <dgm:cxn modelId="{17795E26-D26A-4B24-9547-F24AB04D242F}" type="presOf" srcId="{D41F3665-9408-4B98-8D1C-C25F67673D65}" destId="{CFAEBA67-7201-473B-89C2-01EDF4AD3A98}" srcOrd="1" destOrd="0" presId="urn:microsoft.com/office/officeart/2005/8/layout/hList7#1"/>
    <dgm:cxn modelId="{966E9ACF-8E9A-45F1-A9BB-757E93FE426B}" type="presOf" srcId="{7EFF90B2-35D5-4F87-B355-65E1AC9D37A5}" destId="{3D7CE583-ECFF-4B0E-8F9D-E1C45A950EEB}" srcOrd="0" destOrd="0" presId="urn:microsoft.com/office/officeart/2005/8/layout/hList7#1"/>
    <dgm:cxn modelId="{8CA99036-7787-47D4-B8D8-2C55F5B2361B}" type="presOf" srcId="{EDE861EB-329C-4E99-91EF-B21AD8208E5E}" destId="{5C52ACEC-3FC6-4C19-93EC-78B7E4A77222}" srcOrd="1" destOrd="0" presId="urn:microsoft.com/office/officeart/2005/8/layout/hList7#1"/>
    <dgm:cxn modelId="{6DE12E06-3D0F-471B-8E21-43F22219372D}" srcId="{A1DE39D0-1C6D-4E54-8F94-FE013128ADCE}" destId="{EDE861EB-329C-4E99-91EF-B21AD8208E5E}" srcOrd="1" destOrd="0" parTransId="{DDEB1FF9-D617-4397-8B25-2122CCD079D8}" sibTransId="{7EFF90B2-35D5-4F87-B355-65E1AC9D37A5}"/>
    <dgm:cxn modelId="{700FA499-2198-4A71-B06D-9F44E3FB6D52}" srcId="{A1DE39D0-1C6D-4E54-8F94-FE013128ADCE}" destId="{D41F3665-9408-4B98-8D1C-C25F67673D65}" srcOrd="2" destOrd="0" parTransId="{1A16C32B-89E5-4599-962B-41FD8110E659}" sibTransId="{82CB96A9-AFB5-46E8-A5C0-A42D01855DEA}"/>
    <dgm:cxn modelId="{54FA3DB3-B688-4152-A4E7-2F0CB57A7197}" srcId="{A1DE39D0-1C6D-4E54-8F94-FE013128ADCE}" destId="{DDE25343-D977-4989-AAF4-C7D479DE06D6}" srcOrd="0" destOrd="0" parTransId="{C0B84309-32D8-431D-BD38-925681194B46}" sibTransId="{1CF35031-953D-4730-AF96-F4A7579DD022}"/>
    <dgm:cxn modelId="{9E869347-472B-4D3A-AABA-B7214C6FE0D5}" type="presOf" srcId="{DDE25343-D977-4989-AAF4-C7D479DE06D6}" destId="{FA2A7729-3AC5-4DD4-9FBA-4155DF831B20}" srcOrd="1" destOrd="0" presId="urn:microsoft.com/office/officeart/2005/8/layout/hList7#1"/>
    <dgm:cxn modelId="{8BBFE686-8AEE-45CD-9CA7-97E8A1164782}" type="presOf" srcId="{DDE25343-D977-4989-AAF4-C7D479DE06D6}" destId="{87AEA3A3-D629-412C-8F52-19BA193CE102}" srcOrd="0" destOrd="0" presId="urn:microsoft.com/office/officeart/2005/8/layout/hList7#1"/>
    <dgm:cxn modelId="{02991B1B-8341-410A-B093-75DF421B5298}" type="presOf" srcId="{1CF35031-953D-4730-AF96-F4A7579DD022}" destId="{65513BA6-B5CE-4D6B-9722-314E63990057}" srcOrd="0" destOrd="0" presId="urn:microsoft.com/office/officeart/2005/8/layout/hList7#1"/>
    <dgm:cxn modelId="{7044D5F8-1862-4608-A295-FA6B2D5E8F7A}" srcId="{A1DE39D0-1C6D-4E54-8F94-FE013128ADCE}" destId="{F2386F5B-6DA6-4873-B904-57A388B228BD}" srcOrd="3" destOrd="0" parTransId="{473AD7EC-F51D-418F-82B7-403D9A0017B6}" sibTransId="{50F60139-4EEE-4E7D-AF3A-A2D385A5615F}"/>
    <dgm:cxn modelId="{7794B276-25BE-4C4F-AAE7-48D7F43964B4}" type="presOf" srcId="{82CB96A9-AFB5-46E8-A5C0-A42D01855DEA}" destId="{25E63CA9-314C-49D9-B9B4-C3D464DE2C0B}" srcOrd="0" destOrd="0" presId="urn:microsoft.com/office/officeart/2005/8/layout/hList7#1"/>
    <dgm:cxn modelId="{E7421F31-7392-462D-A57E-591D99A62015}" type="presOf" srcId="{D41F3665-9408-4B98-8D1C-C25F67673D65}" destId="{F9A7C14B-9035-4004-8F85-8C08CF2F11B1}" srcOrd="0" destOrd="0" presId="urn:microsoft.com/office/officeart/2005/8/layout/hList7#1"/>
    <dgm:cxn modelId="{E73E049F-8706-4395-983B-442D97112C82}" type="presOf" srcId="{A1DE39D0-1C6D-4E54-8F94-FE013128ADCE}" destId="{9E685BE0-D1E7-41FF-8F87-99F04AB8D200}" srcOrd="0" destOrd="0" presId="urn:microsoft.com/office/officeart/2005/8/layout/hList7#1"/>
    <dgm:cxn modelId="{00CCA07C-D039-4C10-B703-B93485D83587}" type="presParOf" srcId="{9E685BE0-D1E7-41FF-8F87-99F04AB8D200}" destId="{8FE6092B-1A90-46C9-A678-5CCA587DD6C5}" srcOrd="0" destOrd="0" presId="urn:microsoft.com/office/officeart/2005/8/layout/hList7#1"/>
    <dgm:cxn modelId="{0C529EE1-43AA-4882-BDC0-A606304ED476}" type="presParOf" srcId="{9E685BE0-D1E7-41FF-8F87-99F04AB8D200}" destId="{AC1AB41D-5DF9-45F0-92E4-8488F8017026}" srcOrd="1" destOrd="0" presId="urn:microsoft.com/office/officeart/2005/8/layout/hList7#1"/>
    <dgm:cxn modelId="{9220E03A-B485-4C63-B44A-E6C2197C316B}" type="presParOf" srcId="{AC1AB41D-5DF9-45F0-92E4-8488F8017026}" destId="{4E04E347-D0EF-4FB9-8C4B-43A1064517B0}" srcOrd="0" destOrd="0" presId="urn:microsoft.com/office/officeart/2005/8/layout/hList7#1"/>
    <dgm:cxn modelId="{393FABA4-CB87-4E3A-B744-B741C991B82A}" type="presParOf" srcId="{4E04E347-D0EF-4FB9-8C4B-43A1064517B0}" destId="{87AEA3A3-D629-412C-8F52-19BA193CE102}" srcOrd="0" destOrd="0" presId="urn:microsoft.com/office/officeart/2005/8/layout/hList7#1"/>
    <dgm:cxn modelId="{042D54BA-D39B-4F18-A9A1-441F73CC1040}" type="presParOf" srcId="{4E04E347-D0EF-4FB9-8C4B-43A1064517B0}" destId="{FA2A7729-3AC5-4DD4-9FBA-4155DF831B20}" srcOrd="1" destOrd="0" presId="urn:microsoft.com/office/officeart/2005/8/layout/hList7#1"/>
    <dgm:cxn modelId="{007AC208-65BA-446F-BF2B-B74AD7DA91D5}" type="presParOf" srcId="{4E04E347-D0EF-4FB9-8C4B-43A1064517B0}" destId="{B048EFF7-A38B-4B4C-A7E8-C6962C90C780}" srcOrd="2" destOrd="0" presId="urn:microsoft.com/office/officeart/2005/8/layout/hList7#1"/>
    <dgm:cxn modelId="{0D8124BF-FAD9-480A-BFF5-EA7491EB2F59}" type="presParOf" srcId="{4E04E347-D0EF-4FB9-8C4B-43A1064517B0}" destId="{9CB89B45-06B5-4B21-B34A-3A1E8C7BBBD1}" srcOrd="3" destOrd="0" presId="urn:microsoft.com/office/officeart/2005/8/layout/hList7#1"/>
    <dgm:cxn modelId="{4DAA287F-72A2-4716-97C3-FD6110E31018}" type="presParOf" srcId="{AC1AB41D-5DF9-45F0-92E4-8488F8017026}" destId="{65513BA6-B5CE-4D6B-9722-314E63990057}" srcOrd="1" destOrd="0" presId="urn:microsoft.com/office/officeart/2005/8/layout/hList7#1"/>
    <dgm:cxn modelId="{77AFCBDF-B304-41AA-979E-B555DB48FDEB}" type="presParOf" srcId="{AC1AB41D-5DF9-45F0-92E4-8488F8017026}" destId="{AAA92F8A-E36D-424C-A370-DEBBBCA64BAD}" srcOrd="2" destOrd="0" presId="urn:microsoft.com/office/officeart/2005/8/layout/hList7#1"/>
    <dgm:cxn modelId="{DCDA7141-1336-4204-8D28-B3965A8836CF}" type="presParOf" srcId="{AAA92F8A-E36D-424C-A370-DEBBBCA64BAD}" destId="{341A8E3E-1E04-4C54-AA03-F9429253B356}" srcOrd="0" destOrd="0" presId="urn:microsoft.com/office/officeart/2005/8/layout/hList7#1"/>
    <dgm:cxn modelId="{A1AA2A29-9CF6-451C-9BA3-0CD8719FB3B0}" type="presParOf" srcId="{AAA92F8A-E36D-424C-A370-DEBBBCA64BAD}" destId="{5C52ACEC-3FC6-4C19-93EC-78B7E4A77222}" srcOrd="1" destOrd="0" presId="urn:microsoft.com/office/officeart/2005/8/layout/hList7#1"/>
    <dgm:cxn modelId="{51082672-D40D-4134-92E8-D677B00F060B}" type="presParOf" srcId="{AAA92F8A-E36D-424C-A370-DEBBBCA64BAD}" destId="{E5213D13-A14C-480D-BCEC-41A6C278CE5A}" srcOrd="2" destOrd="0" presId="urn:microsoft.com/office/officeart/2005/8/layout/hList7#1"/>
    <dgm:cxn modelId="{532609B6-D663-44AF-B58B-058AAF8708AA}" type="presParOf" srcId="{AAA92F8A-E36D-424C-A370-DEBBBCA64BAD}" destId="{F7721208-3DE9-4879-85BE-A45CD58D2427}" srcOrd="3" destOrd="0" presId="urn:microsoft.com/office/officeart/2005/8/layout/hList7#1"/>
    <dgm:cxn modelId="{13F629E9-D42C-4D19-8C68-03799BC2F5C9}" type="presParOf" srcId="{AC1AB41D-5DF9-45F0-92E4-8488F8017026}" destId="{3D7CE583-ECFF-4B0E-8F9D-E1C45A950EEB}" srcOrd="3" destOrd="0" presId="urn:microsoft.com/office/officeart/2005/8/layout/hList7#1"/>
    <dgm:cxn modelId="{02326FE2-D10F-466F-97CF-9754BF3707E5}" type="presParOf" srcId="{AC1AB41D-5DF9-45F0-92E4-8488F8017026}" destId="{FEE9EE6F-94CD-49FF-99F0-15D50CD51190}" srcOrd="4" destOrd="0" presId="urn:microsoft.com/office/officeart/2005/8/layout/hList7#1"/>
    <dgm:cxn modelId="{941FEDF8-F2DA-4D61-BFCC-470A191D6AF6}" type="presParOf" srcId="{FEE9EE6F-94CD-49FF-99F0-15D50CD51190}" destId="{F9A7C14B-9035-4004-8F85-8C08CF2F11B1}" srcOrd="0" destOrd="0" presId="urn:microsoft.com/office/officeart/2005/8/layout/hList7#1"/>
    <dgm:cxn modelId="{ACF6759D-FE36-4465-8629-D0EEDBF3C524}" type="presParOf" srcId="{FEE9EE6F-94CD-49FF-99F0-15D50CD51190}" destId="{CFAEBA67-7201-473B-89C2-01EDF4AD3A98}" srcOrd="1" destOrd="0" presId="urn:microsoft.com/office/officeart/2005/8/layout/hList7#1"/>
    <dgm:cxn modelId="{741DD0DF-20C9-43DB-A656-AD55BB648C13}" type="presParOf" srcId="{FEE9EE6F-94CD-49FF-99F0-15D50CD51190}" destId="{1DAF9193-85FD-4343-98C2-6A0F11EE5F4E}" srcOrd="2" destOrd="0" presId="urn:microsoft.com/office/officeart/2005/8/layout/hList7#1"/>
    <dgm:cxn modelId="{BFB81A0A-6EA2-4483-B57B-2C73605014E9}" type="presParOf" srcId="{FEE9EE6F-94CD-49FF-99F0-15D50CD51190}" destId="{F88FEFB0-5DD2-4619-8DB4-E1D13208896B}" srcOrd="3" destOrd="0" presId="urn:microsoft.com/office/officeart/2005/8/layout/hList7#1"/>
    <dgm:cxn modelId="{C7DA750C-D23A-4272-B5E6-9300314D8BB9}" type="presParOf" srcId="{AC1AB41D-5DF9-45F0-92E4-8488F8017026}" destId="{25E63CA9-314C-49D9-B9B4-C3D464DE2C0B}" srcOrd="5" destOrd="0" presId="urn:microsoft.com/office/officeart/2005/8/layout/hList7#1"/>
    <dgm:cxn modelId="{10F40B1D-3D8A-449D-9168-771CA327EFC0}" type="presParOf" srcId="{AC1AB41D-5DF9-45F0-92E4-8488F8017026}" destId="{2AD8D256-7618-42AF-A8D5-E63E4B9BAE1C}" srcOrd="6" destOrd="0" presId="urn:microsoft.com/office/officeart/2005/8/layout/hList7#1"/>
    <dgm:cxn modelId="{27975F6E-E166-4F62-913F-D4975321D6F2}" type="presParOf" srcId="{2AD8D256-7618-42AF-A8D5-E63E4B9BAE1C}" destId="{8EF75C7C-F48C-4419-9FEA-AB08AC98DA05}" srcOrd="0" destOrd="0" presId="urn:microsoft.com/office/officeart/2005/8/layout/hList7#1"/>
    <dgm:cxn modelId="{32DF9D23-F9DC-4C2D-96C8-ABF4FF9C7D9A}" type="presParOf" srcId="{2AD8D256-7618-42AF-A8D5-E63E4B9BAE1C}" destId="{DF6ABE71-AC19-4F71-80CD-0D588FBB10DA}" srcOrd="1" destOrd="0" presId="urn:microsoft.com/office/officeart/2005/8/layout/hList7#1"/>
    <dgm:cxn modelId="{A79C76E6-5E21-4A1D-A507-AFC047723F92}" type="presParOf" srcId="{2AD8D256-7618-42AF-A8D5-E63E4B9BAE1C}" destId="{C1EA190D-71AB-4281-8C1C-2C37E27FB393}" srcOrd="2" destOrd="0" presId="urn:microsoft.com/office/officeart/2005/8/layout/hList7#1"/>
    <dgm:cxn modelId="{453CE6A3-5B5F-4D36-B066-65B183A87BD4}" type="presParOf" srcId="{2AD8D256-7618-42AF-A8D5-E63E4B9BAE1C}" destId="{2008CF73-5353-4706-9989-E5F94FFF63B3}" srcOrd="3" destOrd="0" presId="urn:microsoft.com/office/officeart/2005/8/layout/hList7#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AEA3A3-D629-412C-8F52-19BA193CE102}">
      <dsp:nvSpPr>
        <dsp:cNvPr id="0" name=""/>
        <dsp:cNvSpPr/>
      </dsp:nvSpPr>
      <dsp:spPr>
        <a:xfrm>
          <a:off x="1519" y="0"/>
          <a:ext cx="1592967" cy="2070301"/>
        </a:xfrm>
        <a:prstGeom prst="roundRect">
          <a:avLst>
            <a:gd name="adj" fmla="val 10000"/>
          </a:avLst>
        </a:prstGeom>
        <a:solidFill>
          <a:srgbClr val="0070C0"/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Poboljšanje inovativnosti MSP</a:t>
          </a:r>
        </a:p>
      </dsp:txBody>
      <dsp:txXfrm>
        <a:off x="1519" y="828120"/>
        <a:ext cx="1592967" cy="828120"/>
      </dsp:txXfrm>
    </dsp:sp>
    <dsp:sp modelId="{9CB89B45-06B5-4B21-B34A-3A1E8C7BBBD1}">
      <dsp:nvSpPr>
        <dsp:cNvPr id="0" name=""/>
        <dsp:cNvSpPr/>
      </dsp:nvSpPr>
      <dsp:spPr>
        <a:xfrm>
          <a:off x="491436" y="136930"/>
          <a:ext cx="689410" cy="68941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41A8E3E-1E04-4C54-AA03-F9429253B356}">
      <dsp:nvSpPr>
        <dsp:cNvPr id="0" name=""/>
        <dsp:cNvSpPr/>
      </dsp:nvSpPr>
      <dsp:spPr>
        <a:xfrm>
          <a:off x="1642276" y="0"/>
          <a:ext cx="1592967" cy="2070301"/>
        </a:xfrm>
        <a:prstGeom prst="roundRect">
          <a:avLst>
            <a:gd name="adj" fmla="val 10000"/>
          </a:avLst>
        </a:prstGeom>
        <a:solidFill>
          <a:srgbClr val="0070C0"/>
        </a:soli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Povećanje učinkovitosti i rasta MSP</a:t>
          </a:r>
        </a:p>
      </dsp:txBody>
      <dsp:txXfrm>
        <a:off x="1642276" y="828120"/>
        <a:ext cx="1592967" cy="828120"/>
      </dsp:txXfrm>
    </dsp:sp>
    <dsp:sp modelId="{F7721208-3DE9-4879-85BE-A45CD58D2427}">
      <dsp:nvSpPr>
        <dsp:cNvPr id="0" name=""/>
        <dsp:cNvSpPr/>
      </dsp:nvSpPr>
      <dsp:spPr>
        <a:xfrm>
          <a:off x="2132193" y="136930"/>
          <a:ext cx="689410" cy="689410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9A7C14B-9035-4004-8F85-8C08CF2F11B1}">
      <dsp:nvSpPr>
        <dsp:cNvPr id="0" name=""/>
        <dsp:cNvSpPr/>
      </dsp:nvSpPr>
      <dsp:spPr>
        <a:xfrm>
          <a:off x="3283033" y="0"/>
          <a:ext cx="1592967" cy="2070301"/>
        </a:xfrm>
        <a:prstGeom prst="roundRect">
          <a:avLst>
            <a:gd name="adj" fmla="val 10000"/>
          </a:avLst>
        </a:prstGeom>
        <a:solidFill>
          <a:srgbClr val="0070C0"/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Bolji pristup izvorima financiranja za male i srednje poduzetnike</a:t>
          </a:r>
        </a:p>
      </dsp:txBody>
      <dsp:txXfrm>
        <a:off x="3283033" y="828120"/>
        <a:ext cx="1592967" cy="828120"/>
      </dsp:txXfrm>
    </dsp:sp>
    <dsp:sp modelId="{F88FEFB0-5DD2-4619-8DB4-E1D13208896B}">
      <dsp:nvSpPr>
        <dsp:cNvPr id="0" name=""/>
        <dsp:cNvSpPr/>
      </dsp:nvSpPr>
      <dsp:spPr>
        <a:xfrm>
          <a:off x="3772950" y="136930"/>
          <a:ext cx="689410" cy="689410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1000" r="-41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EF75C7C-F48C-4419-9FEA-AB08AC98DA05}">
      <dsp:nvSpPr>
        <dsp:cNvPr id="0" name=""/>
        <dsp:cNvSpPr/>
      </dsp:nvSpPr>
      <dsp:spPr>
        <a:xfrm>
          <a:off x="4923790" y="0"/>
          <a:ext cx="1592967" cy="2070301"/>
        </a:xfrm>
        <a:prstGeom prst="roundRect">
          <a:avLst>
            <a:gd name="adj" fmla="val 10000"/>
          </a:avLst>
        </a:prstGeom>
        <a:solidFill>
          <a:srgbClr val="0070C0"/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Stvaranje povoljnog okruženja za razvoj poduzetništva </a:t>
          </a:r>
        </a:p>
      </dsp:txBody>
      <dsp:txXfrm>
        <a:off x="4923790" y="828120"/>
        <a:ext cx="1592967" cy="828120"/>
      </dsp:txXfrm>
    </dsp:sp>
    <dsp:sp modelId="{2008CF73-5353-4706-9989-E5F94FFF63B3}">
      <dsp:nvSpPr>
        <dsp:cNvPr id="0" name=""/>
        <dsp:cNvSpPr/>
      </dsp:nvSpPr>
      <dsp:spPr>
        <a:xfrm>
          <a:off x="5413707" y="136930"/>
          <a:ext cx="689410" cy="689410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FE6092B-1A90-46C9-A678-5CCA587DD6C5}">
      <dsp:nvSpPr>
        <dsp:cNvPr id="0" name=""/>
        <dsp:cNvSpPr/>
      </dsp:nvSpPr>
      <dsp:spPr>
        <a:xfrm>
          <a:off x="260731" y="1656240"/>
          <a:ext cx="5996815" cy="310545"/>
        </a:xfrm>
        <a:prstGeom prst="leftRightArrow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D2E07-475C-4E0C-9DDD-6E9EAAD55212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50A07-B425-4CCF-A476-AF2DB86D1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10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9E3-CC63-4236-98D3-781B9940304B}" type="slidenum">
              <a:rPr lang="hr-BA" smtClean="0"/>
              <a:pPr/>
              <a:t>9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039913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9E3-CC63-4236-98D3-781B9940304B}" type="slidenum">
              <a:rPr lang="hr-BA" smtClean="0"/>
              <a:pPr/>
              <a:t>10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229862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9E3-CC63-4236-98D3-781B9940304B}" type="slidenum">
              <a:rPr lang="hr-BA" smtClean="0"/>
              <a:pPr/>
              <a:t>11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572654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9E3-CC63-4236-98D3-781B9940304B}" type="slidenum">
              <a:rPr lang="hr-BA" smtClean="0"/>
              <a:pPr/>
              <a:t>12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580008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9E3-CC63-4236-98D3-781B9940304B}" type="slidenum">
              <a:rPr lang="hr-BA" smtClean="0"/>
              <a:pPr/>
              <a:t>13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873565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4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3648" y="6356350"/>
            <a:ext cx="7128792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0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3648" y="6356350"/>
            <a:ext cx="6912768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2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23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53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02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11/09/2018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55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11/09/2018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31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11/09/2018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5576" y="6356350"/>
            <a:ext cx="7776864" cy="365125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/>
            </a:lvl1pPr>
          </a:lstStyle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23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7128792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99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03648" y="6356350"/>
            <a:ext cx="6984776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22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1FCC9-E127-4B3B-9E53-126AF32F37E6}" type="datetimeFigureOut">
              <a:rPr lang="en-GB" smtClean="0"/>
              <a:pPr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5656" y="6356350"/>
            <a:ext cx="68407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68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3DachdOxv2vos5qHXp6SQQ" TargetMode="External"/><Relationship Id="rId2" Type="http://schemas.openxmlformats.org/officeDocument/2006/relationships/hyperlink" Target="http://www.mingo.hr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470025"/>
          </a:xfrm>
        </p:spPr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Objavljeni i planirani pozivi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MGPO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752600"/>
          </a:xfrm>
        </p:spPr>
        <p:txBody>
          <a:bodyPr/>
          <a:lstStyle/>
          <a:p>
            <a:r>
              <a:rPr lang="en-US" dirty="0" err="1" smtClean="0"/>
              <a:t>Vinkovci</a:t>
            </a:r>
            <a:r>
              <a:rPr lang="en-US" dirty="0" smtClean="0"/>
              <a:t>,</a:t>
            </a:r>
            <a:r>
              <a:rPr lang="hr-HR" dirty="0" smtClean="0"/>
              <a:t> </a:t>
            </a:r>
            <a:r>
              <a:rPr lang="en-US" dirty="0" smtClean="0"/>
              <a:t>13</a:t>
            </a:r>
            <a:r>
              <a:rPr lang="en-GB" dirty="0" smtClean="0"/>
              <a:t>. </a:t>
            </a:r>
            <a:r>
              <a:rPr lang="en-US" dirty="0" err="1" smtClean="0"/>
              <a:t>rujna</a:t>
            </a:r>
            <a:r>
              <a:rPr lang="en-GB" dirty="0" smtClean="0"/>
              <a:t> 2018.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Organizacija događaja sufinancirana je sredstvima tehničke pomoći u okviru Operativnog </a:t>
            </a:r>
          </a:p>
          <a:p>
            <a:r>
              <a:rPr lang="vi-VN" smtClean="0"/>
              <a:t>programa „Konkurentnost i kohezija”, iz Europskog fonda za regionalni razvoj. </a:t>
            </a:r>
          </a:p>
          <a:p>
            <a:endParaRPr lang="en-GB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69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59832" y="1698830"/>
            <a:ext cx="3024336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hr-HR" sz="1600" b="1" dirty="0" smtClean="0">
                <a:solidFill>
                  <a:schemeClr val="bg1"/>
                </a:solidFill>
              </a:rPr>
              <a:t>Alokacija Poziva: 38 </a:t>
            </a:r>
            <a:r>
              <a:rPr lang="hr-HR" sz="1600" b="1" dirty="0">
                <a:solidFill>
                  <a:schemeClr val="bg1"/>
                </a:solidFill>
              </a:rPr>
              <a:t>milijuna kn</a:t>
            </a:r>
            <a:endParaRPr lang="hr-HR" sz="1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0661" y="2544742"/>
            <a:ext cx="5622675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668079" eaLnBrk="0" hangingPunct="0">
              <a:defRPr/>
            </a:pPr>
            <a:r>
              <a:rPr lang="hr-HR" sz="1600" b="1" dirty="0">
                <a:solidFill>
                  <a:srgbClr val="0070C0"/>
                </a:solidFill>
              </a:rPr>
              <a:t>Maksimalan intenzitet potpore koji se može dodijeliti:</a:t>
            </a:r>
            <a:endParaRPr lang="hr-HR" sz="1600" kern="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48954" y="2125005"/>
            <a:ext cx="444609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hr-HR" sz="1600" b="1" dirty="0" smtClean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Iznosi potpore: 50.000,00 </a:t>
            </a:r>
            <a:r>
              <a:rPr lang="hr-HR" sz="1600" b="1" dirty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kn – </a:t>
            </a:r>
            <a:r>
              <a:rPr lang="hr-HR" sz="1600" b="1" dirty="0" smtClean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380.000,00 </a:t>
            </a:r>
            <a:r>
              <a:rPr lang="hr-HR" sz="1600" b="1" dirty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kn</a:t>
            </a:r>
            <a:endParaRPr lang="en-US" sz="1600" b="1" dirty="0">
              <a:solidFill>
                <a:srgbClr val="0070C0"/>
              </a:solidFill>
              <a:ea typeface="Calibri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60661" y="2977855"/>
            <a:ext cx="2839783" cy="5917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Mikro i mala poduzeća</a:t>
            </a:r>
          </a:p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85%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63610" y="2977855"/>
            <a:ext cx="2682357" cy="5917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Srednja poduzeća</a:t>
            </a:r>
          </a:p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65%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9532" y="3640086"/>
            <a:ext cx="8424936" cy="73984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r-HR" sz="1600" dirty="0" smtClean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 dirty="0" smtClean="0">
                <a:solidFill>
                  <a:srgbClr val="0070C0"/>
                </a:solidFill>
                <a:cs typeface="Arial" panose="020B0604020202020204" pitchFamily="34" charset="0"/>
              </a:rPr>
              <a:t>Namjena</a:t>
            </a:r>
            <a:r>
              <a:rPr lang="hr-HR" sz="1600" dirty="0">
                <a:solidFill>
                  <a:srgbClr val="0070C0"/>
                </a:solidFill>
                <a:cs typeface="Arial" panose="020B0604020202020204" pitchFamily="34" charset="0"/>
              </a:rPr>
              <a:t>: Dostizanje primjenjive razine standarda međunarodno priznatih razina kvalitete i sigurnosti u razmjeni roba i usluga kroz povećanje uporabe priznatih normi koje pridonose povjerenju kupaca</a:t>
            </a:r>
          </a:p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r-HR" sz="1600" dirty="0">
              <a:solidFill>
                <a:srgbClr val="0070C0"/>
              </a:solidFill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9532" y="4793181"/>
            <a:ext cx="8416386" cy="9400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vi-VN" sz="16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Ulaganja</a:t>
            </a:r>
            <a:r>
              <a:rPr lang="vi-VN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pripremu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uvođenje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certificiranje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sustava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upravljanja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kvalitetom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poslovnim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procesima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uslugama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zahtjevima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međunarodno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priznatih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sustave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upravljanja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područja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usluga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(ISO) i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zahtjevima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tržišno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priznatih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certifikacijskih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shema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poput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FSC i/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PEFC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certifikacija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BRC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norme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KOSHER, HALAL i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.).</a:t>
            </a:r>
            <a:endParaRPr lang="hr-HR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44487" y="4450430"/>
            <a:ext cx="1655025" cy="2722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indent="-208775" algn="ctr" defTabSz="668079">
              <a:spcBef>
                <a:spcPct val="0"/>
              </a:spcBef>
              <a:defRPr/>
            </a:pPr>
            <a:r>
              <a:rPr lang="hr-HR" sz="1169" b="1" kern="0" dirty="0">
                <a:solidFill>
                  <a:srgbClr val="0070C0"/>
                </a:solidFill>
              </a:rPr>
              <a:t>Prihvatljive aktivnosti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34988" y="5877272"/>
            <a:ext cx="562902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en-US" sz="1400" b="1" kern="0" dirty="0" err="1">
                <a:solidFill>
                  <a:srgbClr val="0070C0"/>
                </a:solidFill>
              </a:rPr>
              <a:t>Zaprimanje</a:t>
            </a:r>
            <a:r>
              <a:rPr lang="en-US" sz="1400" b="1" kern="0" dirty="0">
                <a:solidFill>
                  <a:srgbClr val="0070C0"/>
                </a:solidFill>
              </a:rPr>
              <a:t> </a:t>
            </a:r>
            <a:r>
              <a:rPr lang="en-US" sz="1400" b="1" kern="0" dirty="0" err="1">
                <a:solidFill>
                  <a:srgbClr val="0070C0"/>
                </a:solidFill>
              </a:rPr>
              <a:t>prijava</a:t>
            </a:r>
            <a:r>
              <a:rPr lang="en-US" sz="1400" b="1" kern="0" dirty="0">
                <a:solidFill>
                  <a:srgbClr val="0070C0"/>
                </a:solidFill>
              </a:rPr>
              <a:t>: od </a:t>
            </a:r>
            <a:r>
              <a:rPr lang="en-US" sz="1400" b="1" kern="0" dirty="0" smtClean="0">
                <a:solidFill>
                  <a:srgbClr val="0070C0"/>
                </a:solidFill>
              </a:rPr>
              <a:t>1</a:t>
            </a:r>
            <a:r>
              <a:rPr lang="hr-HR" sz="1400" b="1" kern="0" dirty="0" smtClean="0">
                <a:solidFill>
                  <a:srgbClr val="0070C0"/>
                </a:solidFill>
              </a:rPr>
              <a:t>1</a:t>
            </a:r>
            <a:r>
              <a:rPr lang="en-US" sz="1400" b="1" kern="0" dirty="0" smtClean="0">
                <a:solidFill>
                  <a:srgbClr val="0070C0"/>
                </a:solidFill>
              </a:rPr>
              <a:t>. </a:t>
            </a:r>
            <a:r>
              <a:rPr lang="en-US" sz="1400" b="1" kern="0" dirty="0" err="1">
                <a:solidFill>
                  <a:srgbClr val="0070C0"/>
                </a:solidFill>
              </a:rPr>
              <a:t>lipnja</a:t>
            </a:r>
            <a:r>
              <a:rPr lang="en-US" sz="1400" b="1" kern="0" dirty="0">
                <a:solidFill>
                  <a:srgbClr val="0070C0"/>
                </a:solidFill>
              </a:rPr>
              <a:t> 2018.  do 29. </a:t>
            </a:r>
            <a:r>
              <a:rPr lang="en-US" sz="1400" b="1" kern="0" dirty="0" err="1">
                <a:solidFill>
                  <a:srgbClr val="0070C0"/>
                </a:solidFill>
              </a:rPr>
              <a:t>lipnja</a:t>
            </a:r>
            <a:r>
              <a:rPr lang="en-US" sz="1400" b="1" kern="0" dirty="0">
                <a:solidFill>
                  <a:srgbClr val="0070C0"/>
                </a:solidFill>
              </a:rPr>
              <a:t> 2020., </a:t>
            </a:r>
            <a:endParaRPr lang="hr-HR" sz="1400" b="1" kern="0" dirty="0">
              <a:solidFill>
                <a:srgbClr val="0070C0"/>
              </a:solidFill>
            </a:endParaRPr>
          </a:p>
          <a:p>
            <a:pPr algn="ctr" defTabSz="668079">
              <a:defRPr/>
            </a:pPr>
            <a:r>
              <a:rPr lang="en-US" sz="1400" kern="0" dirty="0" err="1">
                <a:solidFill>
                  <a:srgbClr val="0070C0"/>
                </a:solidFill>
              </a:rPr>
              <a:t>odnosno</a:t>
            </a:r>
            <a:r>
              <a:rPr lang="en-US" sz="1400" kern="0" dirty="0">
                <a:solidFill>
                  <a:srgbClr val="0070C0"/>
                </a:solidFill>
              </a:rPr>
              <a:t> do </a:t>
            </a:r>
            <a:r>
              <a:rPr lang="en-US" sz="1400" kern="0" dirty="0" err="1">
                <a:solidFill>
                  <a:srgbClr val="0070C0"/>
                </a:solidFill>
              </a:rPr>
              <a:t>iskorištenja</a:t>
            </a:r>
            <a:r>
              <a:rPr lang="en-US" sz="1400" kern="0" dirty="0">
                <a:solidFill>
                  <a:srgbClr val="0070C0"/>
                </a:solidFill>
              </a:rPr>
              <a:t> sredstava - </a:t>
            </a:r>
            <a:r>
              <a:rPr lang="en-US" sz="1400" kern="0" dirty="0" err="1">
                <a:solidFill>
                  <a:srgbClr val="0070C0"/>
                </a:solidFill>
              </a:rPr>
              <a:t>putem</a:t>
            </a:r>
            <a:r>
              <a:rPr lang="en-US" sz="1400" kern="0" dirty="0">
                <a:solidFill>
                  <a:srgbClr val="0070C0"/>
                </a:solidFill>
              </a:rPr>
              <a:t> sustava eFondovi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15816" y="961180"/>
            <a:ext cx="6048672" cy="81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hr-HR" sz="2101" b="1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2. </a:t>
            </a:r>
            <a:r>
              <a:rPr lang="hr-HR" sz="2101" b="1" dirty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UVOĐENJE SUSTAVA UPRAVLJANJA POSLOVNIM PROCESIMA I KVALITETOM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59832" y="1698830"/>
            <a:ext cx="3024336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hr-HR" sz="1600" b="1" dirty="0" smtClean="0">
                <a:solidFill>
                  <a:schemeClr val="bg1"/>
                </a:solidFill>
              </a:rPr>
              <a:t>Alokacija Poziva: 50 </a:t>
            </a:r>
            <a:r>
              <a:rPr lang="hr-HR" sz="1600" b="1" dirty="0">
                <a:solidFill>
                  <a:schemeClr val="bg1"/>
                </a:solidFill>
              </a:rPr>
              <a:t>milijuna kn</a:t>
            </a:r>
            <a:endParaRPr lang="hr-HR" sz="1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0661" y="2544742"/>
            <a:ext cx="5622675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668079" eaLnBrk="0" hangingPunct="0">
              <a:defRPr/>
            </a:pPr>
            <a:r>
              <a:rPr lang="hr-HR" sz="1600" b="1" dirty="0">
                <a:solidFill>
                  <a:srgbClr val="0070C0"/>
                </a:solidFill>
              </a:rPr>
              <a:t>Maksimalan intenzitet potpore koji se može dodijeliti:</a:t>
            </a:r>
            <a:endParaRPr lang="hr-HR" sz="1600" kern="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48954" y="2125005"/>
            <a:ext cx="444609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hr-HR" sz="1600" b="1" dirty="0" smtClean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Iznosi potpore: 10.000,00 </a:t>
            </a:r>
            <a:r>
              <a:rPr lang="hr-HR" sz="1600" b="1" dirty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kn – </a:t>
            </a:r>
            <a:r>
              <a:rPr lang="hr-HR" sz="1600" b="1" dirty="0" smtClean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75.000,00 </a:t>
            </a:r>
            <a:r>
              <a:rPr lang="hr-HR" sz="1600" b="1" dirty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kn</a:t>
            </a:r>
            <a:endParaRPr lang="en-US" sz="1600" b="1" dirty="0">
              <a:solidFill>
                <a:srgbClr val="0070C0"/>
              </a:solidFill>
              <a:ea typeface="Calibri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9532" y="3440353"/>
            <a:ext cx="8424936" cy="10100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r-HR" sz="1600" dirty="0" smtClean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r-HR" sz="1600" dirty="0" smtClean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 dirty="0" smtClean="0">
                <a:solidFill>
                  <a:srgbClr val="0070C0"/>
                </a:solidFill>
                <a:cs typeface="Arial" panose="020B0604020202020204" pitchFamily="34" charset="0"/>
              </a:rPr>
              <a:t>Namjena</a:t>
            </a:r>
            <a:r>
              <a:rPr lang="hr-HR" sz="1600" dirty="0">
                <a:solidFill>
                  <a:srgbClr val="0070C0"/>
                </a:solidFill>
                <a:cs typeface="Arial" panose="020B0604020202020204" pitchFamily="34" charset="0"/>
              </a:rPr>
              <a:t>: </a:t>
            </a:r>
            <a:r>
              <a:rPr lang="hr-HR" sz="1600" dirty="0" smtClean="0">
                <a:solidFill>
                  <a:srgbClr val="0070C0"/>
                </a:solidFill>
                <a:cs typeface="Arial" panose="020B0604020202020204" pitchFamily="34" charset="0"/>
              </a:rPr>
              <a:t>Pružanje </a:t>
            </a:r>
            <a:r>
              <a:rPr lang="hr-HR" sz="1600" dirty="0">
                <a:solidFill>
                  <a:srgbClr val="0070C0"/>
                </a:solidFill>
                <a:cs typeface="Arial" panose="020B0604020202020204" pitchFamily="34" charset="0"/>
              </a:rPr>
              <a:t>stručne podrške od strane </a:t>
            </a:r>
            <a:r>
              <a:rPr lang="hr-HR" sz="1600" dirty="0" err="1">
                <a:solidFill>
                  <a:srgbClr val="0070C0"/>
                </a:solidFill>
                <a:cs typeface="Arial" panose="020B0604020202020204" pitchFamily="34" charset="0"/>
              </a:rPr>
              <a:t>znastveno</a:t>
            </a:r>
            <a:r>
              <a:rPr lang="hr-HR" sz="1600" dirty="0">
                <a:solidFill>
                  <a:srgbClr val="0070C0"/>
                </a:solidFill>
                <a:cs typeface="Arial" panose="020B0604020202020204" pitchFamily="34" charset="0"/>
              </a:rPr>
              <a:t>-istraživačkih organizacija (ZIO) u vidu ugovornog pružanja usluga MSP-ovima za troškove testiranja, ispitivanja, demonstracijskih aktivnosti, kao i korištenja stručnih tehničkih znanja za potrebe inovativnih procesa i komercijalizacije inovacija.</a:t>
            </a:r>
          </a:p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r-HR" sz="16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r-HR" sz="1600" dirty="0">
              <a:solidFill>
                <a:srgbClr val="0070C0"/>
              </a:solidFill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9532" y="4793181"/>
            <a:ext cx="8416386" cy="9400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vi-VN" sz="16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Aktivnosti namijenjene inovacijama koje rezultiraju novim proizvodima, uslugama ili procesima koje su novost u ponudi poduzeća i/ili novost na tržištu: testiranje proizvoda, usluga ili procesa; ispitivanje proizvoda, usluga ili procesa; demonstracijske aktivnosti; stručna i tehnička znanja u svrhu razvoja proizvoda, usluga ili procesa.</a:t>
            </a:r>
            <a:endParaRPr lang="vi-VN" sz="1600" dirty="0" err="1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21988" y="4520927"/>
            <a:ext cx="1655025" cy="2722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indent="-208775" algn="ctr" defTabSz="668079">
              <a:spcBef>
                <a:spcPct val="0"/>
              </a:spcBef>
              <a:defRPr/>
            </a:pPr>
            <a:r>
              <a:rPr lang="hr-HR" sz="1169" b="1" kern="0" dirty="0">
                <a:solidFill>
                  <a:srgbClr val="0070C0"/>
                </a:solidFill>
              </a:rPr>
              <a:t>Prihvatljive aktivnosti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34988" y="5877272"/>
            <a:ext cx="562902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en-US" sz="1400" b="1" kern="0" dirty="0" err="1">
                <a:solidFill>
                  <a:srgbClr val="0070C0"/>
                </a:solidFill>
              </a:rPr>
              <a:t>Zaprimanje</a:t>
            </a:r>
            <a:r>
              <a:rPr lang="en-US" sz="1400" b="1" kern="0" dirty="0">
                <a:solidFill>
                  <a:srgbClr val="0070C0"/>
                </a:solidFill>
              </a:rPr>
              <a:t> </a:t>
            </a:r>
            <a:r>
              <a:rPr lang="en-US" sz="1400" b="1" kern="0" dirty="0" err="1">
                <a:solidFill>
                  <a:srgbClr val="0070C0"/>
                </a:solidFill>
              </a:rPr>
              <a:t>prijava</a:t>
            </a:r>
            <a:r>
              <a:rPr lang="en-US" sz="1400" b="1" kern="0" dirty="0">
                <a:solidFill>
                  <a:srgbClr val="0070C0"/>
                </a:solidFill>
              </a:rPr>
              <a:t>: od </a:t>
            </a:r>
            <a:r>
              <a:rPr lang="hr-HR" sz="1400" b="1" kern="0" dirty="0" smtClean="0">
                <a:solidFill>
                  <a:srgbClr val="0070C0"/>
                </a:solidFill>
              </a:rPr>
              <a:t>21</a:t>
            </a:r>
            <a:r>
              <a:rPr lang="en-US" sz="1400" b="1" kern="0" dirty="0" smtClean="0">
                <a:solidFill>
                  <a:srgbClr val="0070C0"/>
                </a:solidFill>
              </a:rPr>
              <a:t>. </a:t>
            </a:r>
            <a:r>
              <a:rPr lang="en-US" sz="1400" b="1" kern="0" dirty="0" err="1">
                <a:solidFill>
                  <a:srgbClr val="0070C0"/>
                </a:solidFill>
              </a:rPr>
              <a:t>lipnja</a:t>
            </a:r>
            <a:r>
              <a:rPr lang="en-US" sz="1400" b="1" kern="0" dirty="0">
                <a:solidFill>
                  <a:srgbClr val="0070C0"/>
                </a:solidFill>
              </a:rPr>
              <a:t> 2018.  do 29. </a:t>
            </a:r>
            <a:r>
              <a:rPr lang="en-US" sz="1400" b="1" kern="0" dirty="0" err="1">
                <a:solidFill>
                  <a:srgbClr val="0070C0"/>
                </a:solidFill>
              </a:rPr>
              <a:t>lipnja</a:t>
            </a:r>
            <a:r>
              <a:rPr lang="en-US" sz="1400" b="1" kern="0" dirty="0">
                <a:solidFill>
                  <a:srgbClr val="0070C0"/>
                </a:solidFill>
              </a:rPr>
              <a:t> 2020., </a:t>
            </a:r>
            <a:endParaRPr lang="hr-HR" sz="1400" b="1" kern="0" dirty="0">
              <a:solidFill>
                <a:srgbClr val="0070C0"/>
              </a:solidFill>
            </a:endParaRPr>
          </a:p>
          <a:p>
            <a:pPr algn="ctr" defTabSz="668079">
              <a:defRPr/>
            </a:pPr>
            <a:r>
              <a:rPr lang="en-US" sz="1400" kern="0" dirty="0" err="1">
                <a:solidFill>
                  <a:srgbClr val="0070C0"/>
                </a:solidFill>
              </a:rPr>
              <a:t>odnosno</a:t>
            </a:r>
            <a:r>
              <a:rPr lang="en-US" sz="1400" kern="0" dirty="0">
                <a:solidFill>
                  <a:srgbClr val="0070C0"/>
                </a:solidFill>
              </a:rPr>
              <a:t> do </a:t>
            </a:r>
            <a:r>
              <a:rPr lang="en-US" sz="1400" kern="0" dirty="0" err="1">
                <a:solidFill>
                  <a:srgbClr val="0070C0"/>
                </a:solidFill>
              </a:rPr>
              <a:t>iskorištenja</a:t>
            </a:r>
            <a:r>
              <a:rPr lang="en-US" sz="1400" kern="0" dirty="0">
                <a:solidFill>
                  <a:srgbClr val="0070C0"/>
                </a:solidFill>
              </a:rPr>
              <a:t> sredstava - </a:t>
            </a:r>
            <a:r>
              <a:rPr lang="en-US" sz="1400" kern="0" dirty="0" err="1">
                <a:solidFill>
                  <a:srgbClr val="0070C0"/>
                </a:solidFill>
              </a:rPr>
              <a:t>putem</a:t>
            </a:r>
            <a:r>
              <a:rPr lang="en-US" sz="1400" kern="0" dirty="0">
                <a:solidFill>
                  <a:srgbClr val="0070C0"/>
                </a:solidFill>
              </a:rPr>
              <a:t> sustava eFondovi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43808" y="976835"/>
            <a:ext cx="6048672" cy="442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hr-HR" sz="2101" b="1" dirty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3. INOVACIJSKI VAUČERI ZA MSP-OVE </a:t>
            </a:r>
          </a:p>
        </p:txBody>
      </p:sp>
      <p:sp>
        <p:nvSpPr>
          <p:cNvPr id="19" name="Rectangle 18"/>
          <p:cNvSpPr>
            <a:spLocks/>
          </p:cNvSpPr>
          <p:nvPr/>
        </p:nvSpPr>
        <p:spPr>
          <a:xfrm>
            <a:off x="1760661" y="2953793"/>
            <a:ext cx="5603353" cy="3425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400" b="1" dirty="0">
                <a:solidFill>
                  <a:srgbClr val="0070C0"/>
                </a:solidFill>
                <a:cs typeface="Arial" panose="020B0604020202020204" pitchFamily="34" charset="0"/>
              </a:rPr>
              <a:t>prema indeksu razvijenosti </a:t>
            </a:r>
            <a:r>
              <a:rPr lang="hr-HR" sz="14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JLPS</a:t>
            </a:r>
            <a:r>
              <a:rPr lang="hr-HR" sz="1400" b="1" dirty="0">
                <a:solidFill>
                  <a:srgbClr val="0070C0"/>
                </a:solidFill>
                <a:cs typeface="Arial" panose="020B0604020202020204" pitchFamily="34" charset="0"/>
              </a:rPr>
              <a:t>: 70-85%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7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59832" y="1698830"/>
            <a:ext cx="3024336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hr-HR" sz="1600" b="1" dirty="0" smtClean="0">
                <a:solidFill>
                  <a:schemeClr val="bg1"/>
                </a:solidFill>
              </a:rPr>
              <a:t>Alokacija Poziva: 7,5 </a:t>
            </a:r>
            <a:r>
              <a:rPr lang="hr-HR" sz="1600" b="1" dirty="0">
                <a:solidFill>
                  <a:schemeClr val="bg1"/>
                </a:solidFill>
              </a:rPr>
              <a:t>milijuna kn</a:t>
            </a:r>
            <a:endParaRPr lang="hr-HR" sz="1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0661" y="2544742"/>
            <a:ext cx="5622675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668079" eaLnBrk="0" hangingPunct="0">
              <a:defRPr/>
            </a:pPr>
            <a:r>
              <a:rPr lang="hr-HR" sz="1600" b="1" dirty="0">
                <a:solidFill>
                  <a:srgbClr val="0070C0"/>
                </a:solidFill>
              </a:rPr>
              <a:t>Maksimalan intenzitet potpore koji se može dodijeliti:</a:t>
            </a:r>
            <a:endParaRPr lang="hr-HR" sz="1600" kern="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48954" y="2125005"/>
            <a:ext cx="444609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hr-HR" sz="1600" b="1" dirty="0" smtClean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Iznosi potpore:  do 75.000,00 </a:t>
            </a:r>
            <a:r>
              <a:rPr lang="hr-HR" sz="1600" b="1" dirty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kn</a:t>
            </a:r>
            <a:endParaRPr lang="en-US" sz="1600" b="1" dirty="0">
              <a:solidFill>
                <a:srgbClr val="0070C0"/>
              </a:solidFill>
              <a:ea typeface="Calibri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9532" y="3440353"/>
            <a:ext cx="8424936" cy="10100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>
                <a:solidFill>
                  <a:srgbClr val="0070C0"/>
                </a:solidFill>
                <a:cs typeface="Arial" panose="020B0604020202020204" pitchFamily="34" charset="0"/>
              </a:rPr>
              <a:t>Povećanje prepoznatljivosti kvalitete usluga i proizvoda MSP-ova, čime će se osigurati preduvjeti za povećanje prihoda od prodaje, izvoza i ukupne konkurentnosti i posljedično, doprinijeti stvaranju hrvatskog identiteta na zajedničkom i svjetskom tržištu.</a:t>
            </a:r>
            <a:endParaRPr lang="hr-HR" sz="16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1307" y="4863678"/>
            <a:ext cx="8416386" cy="9400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Pravo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korištenja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sljedećih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znakova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kvalitete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85750" indent="-285750"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Hrvatska kvaliteta, Izvorno hrvatsko (HGK)</a:t>
            </a:r>
          </a:p>
          <a:p>
            <a:pPr marL="285750" indent="-285750"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Tradicijski obrt, Umjetnički obrt (HOK)</a:t>
            </a:r>
            <a:endParaRPr lang="vi-VN" sz="1600" dirty="0" err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21988" y="4520927"/>
            <a:ext cx="1655025" cy="2722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indent="-208775" algn="ctr" defTabSz="668079">
              <a:spcBef>
                <a:spcPct val="0"/>
              </a:spcBef>
              <a:defRPr/>
            </a:pPr>
            <a:r>
              <a:rPr lang="hr-HR" sz="1169" b="1" kern="0" dirty="0">
                <a:solidFill>
                  <a:srgbClr val="0070C0"/>
                </a:solidFill>
              </a:rPr>
              <a:t>Prihvatljive aktivnosti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34988" y="5877272"/>
            <a:ext cx="562902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en-US" sz="1400" b="1" kern="0" dirty="0" err="1">
                <a:solidFill>
                  <a:srgbClr val="0070C0"/>
                </a:solidFill>
              </a:rPr>
              <a:t>Zaprimanje</a:t>
            </a:r>
            <a:r>
              <a:rPr lang="en-US" sz="1400" b="1" kern="0" dirty="0">
                <a:solidFill>
                  <a:srgbClr val="0070C0"/>
                </a:solidFill>
              </a:rPr>
              <a:t> </a:t>
            </a:r>
            <a:r>
              <a:rPr lang="en-US" sz="1400" b="1" kern="0" dirty="0" err="1">
                <a:solidFill>
                  <a:srgbClr val="0070C0"/>
                </a:solidFill>
              </a:rPr>
              <a:t>prijava</a:t>
            </a:r>
            <a:r>
              <a:rPr lang="en-US" sz="1400" b="1" kern="0" dirty="0">
                <a:solidFill>
                  <a:srgbClr val="0070C0"/>
                </a:solidFill>
              </a:rPr>
              <a:t>: od </a:t>
            </a:r>
            <a:r>
              <a:rPr lang="hr-HR" sz="1400" b="1" kern="0" dirty="0" smtClean="0">
                <a:solidFill>
                  <a:srgbClr val="0070C0"/>
                </a:solidFill>
              </a:rPr>
              <a:t>10</a:t>
            </a:r>
            <a:r>
              <a:rPr lang="en-US" sz="1400" b="1" kern="0" dirty="0" smtClean="0">
                <a:solidFill>
                  <a:srgbClr val="0070C0"/>
                </a:solidFill>
              </a:rPr>
              <a:t>. </a:t>
            </a:r>
            <a:r>
              <a:rPr lang="hr-HR" sz="1400" b="1" kern="0" dirty="0" smtClean="0">
                <a:solidFill>
                  <a:srgbClr val="0070C0"/>
                </a:solidFill>
              </a:rPr>
              <a:t>rujna</a:t>
            </a:r>
            <a:r>
              <a:rPr lang="en-US" sz="1400" b="1" kern="0" dirty="0" smtClean="0">
                <a:solidFill>
                  <a:srgbClr val="0070C0"/>
                </a:solidFill>
              </a:rPr>
              <a:t> </a:t>
            </a:r>
            <a:r>
              <a:rPr lang="en-US" sz="1400" b="1" kern="0" dirty="0">
                <a:solidFill>
                  <a:srgbClr val="0070C0"/>
                </a:solidFill>
              </a:rPr>
              <a:t>2018.  do 29. </a:t>
            </a:r>
            <a:r>
              <a:rPr lang="en-US" sz="1400" b="1" kern="0" dirty="0" err="1">
                <a:solidFill>
                  <a:srgbClr val="0070C0"/>
                </a:solidFill>
              </a:rPr>
              <a:t>lipnja</a:t>
            </a:r>
            <a:r>
              <a:rPr lang="en-US" sz="1400" b="1" kern="0" dirty="0">
                <a:solidFill>
                  <a:srgbClr val="0070C0"/>
                </a:solidFill>
              </a:rPr>
              <a:t> 2020., </a:t>
            </a:r>
            <a:endParaRPr lang="hr-HR" sz="1400" b="1" kern="0" dirty="0">
              <a:solidFill>
                <a:srgbClr val="0070C0"/>
              </a:solidFill>
            </a:endParaRPr>
          </a:p>
          <a:p>
            <a:pPr algn="ctr" defTabSz="668079">
              <a:defRPr/>
            </a:pPr>
            <a:r>
              <a:rPr lang="en-US" sz="1400" kern="0" dirty="0" err="1">
                <a:solidFill>
                  <a:srgbClr val="0070C0"/>
                </a:solidFill>
              </a:rPr>
              <a:t>odnosno</a:t>
            </a:r>
            <a:r>
              <a:rPr lang="en-US" sz="1400" kern="0" dirty="0">
                <a:solidFill>
                  <a:srgbClr val="0070C0"/>
                </a:solidFill>
              </a:rPr>
              <a:t> do </a:t>
            </a:r>
            <a:r>
              <a:rPr lang="en-US" sz="1400" kern="0" dirty="0" err="1">
                <a:solidFill>
                  <a:srgbClr val="0070C0"/>
                </a:solidFill>
              </a:rPr>
              <a:t>iskorištenja</a:t>
            </a:r>
            <a:r>
              <a:rPr lang="en-US" sz="1400" kern="0" dirty="0">
                <a:solidFill>
                  <a:srgbClr val="0070C0"/>
                </a:solidFill>
              </a:rPr>
              <a:t> sredstava - </a:t>
            </a:r>
            <a:r>
              <a:rPr lang="en-US" sz="1400" kern="0" dirty="0" err="1">
                <a:solidFill>
                  <a:srgbClr val="0070C0"/>
                </a:solidFill>
              </a:rPr>
              <a:t>putem</a:t>
            </a:r>
            <a:r>
              <a:rPr lang="en-US" sz="1400" kern="0" dirty="0">
                <a:solidFill>
                  <a:srgbClr val="0070C0"/>
                </a:solidFill>
              </a:rPr>
              <a:t> sustava eFondovi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43808" y="976835"/>
            <a:ext cx="6048672" cy="442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hr-HR" sz="2101" b="1" dirty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4. ZNAKOVI KVALITETE</a:t>
            </a:r>
          </a:p>
        </p:txBody>
      </p:sp>
      <p:sp>
        <p:nvSpPr>
          <p:cNvPr id="19" name="Rectangle 18"/>
          <p:cNvSpPr>
            <a:spLocks/>
          </p:cNvSpPr>
          <p:nvPr/>
        </p:nvSpPr>
        <p:spPr>
          <a:xfrm>
            <a:off x="1760661" y="2953793"/>
            <a:ext cx="5603353" cy="3425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4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100%</a:t>
            </a:r>
            <a:endParaRPr lang="hr-HR" sz="1400" b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52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59832" y="1698830"/>
            <a:ext cx="3024336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hr-HR" sz="1600" b="1" dirty="0" smtClean="0">
                <a:solidFill>
                  <a:schemeClr val="bg1"/>
                </a:solidFill>
              </a:rPr>
              <a:t>Alokacija Poziva: 58 </a:t>
            </a:r>
            <a:r>
              <a:rPr lang="hr-HR" sz="1600" b="1" dirty="0">
                <a:solidFill>
                  <a:schemeClr val="bg1"/>
                </a:solidFill>
              </a:rPr>
              <a:t>milijuna kn</a:t>
            </a:r>
            <a:endParaRPr lang="hr-HR" sz="1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0661" y="2544742"/>
            <a:ext cx="5622675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668079" eaLnBrk="0" hangingPunct="0">
              <a:defRPr/>
            </a:pPr>
            <a:r>
              <a:rPr lang="hr-HR" sz="1600" b="1" dirty="0">
                <a:solidFill>
                  <a:srgbClr val="0070C0"/>
                </a:solidFill>
              </a:rPr>
              <a:t>Maksimalan intenzitet potpore koji se može dodijeliti:</a:t>
            </a:r>
            <a:endParaRPr lang="hr-HR" sz="1600" kern="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48954" y="2125005"/>
            <a:ext cx="444609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hr-HR" sz="1600" b="1" dirty="0" smtClean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Iznosi potpore: 100.000,00 </a:t>
            </a:r>
            <a:r>
              <a:rPr lang="hr-HR" sz="1600" b="1" dirty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kn – </a:t>
            </a:r>
            <a:r>
              <a:rPr lang="hr-HR" sz="1600" b="1" dirty="0" smtClean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1.000.000,00 </a:t>
            </a:r>
            <a:r>
              <a:rPr lang="hr-HR" sz="1600" b="1" dirty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kn</a:t>
            </a:r>
            <a:endParaRPr lang="en-US" sz="1600" b="1" dirty="0">
              <a:solidFill>
                <a:srgbClr val="0070C0"/>
              </a:solidFill>
              <a:ea typeface="Calibri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60661" y="2977855"/>
            <a:ext cx="2839783" cy="5917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Mikro i mala poduzeća</a:t>
            </a:r>
          </a:p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85%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63610" y="2977855"/>
            <a:ext cx="2682357" cy="5917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Srednja poduzeća</a:t>
            </a:r>
          </a:p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65%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9532" y="3640086"/>
            <a:ext cx="8424936" cy="73984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 dirty="0" smtClean="0">
                <a:solidFill>
                  <a:srgbClr val="0070C0"/>
                </a:solidFill>
                <a:cs typeface="Arial" panose="020B0604020202020204" pitchFamily="34" charset="0"/>
              </a:rPr>
              <a:t>Namjena: pridonijeti </a:t>
            </a:r>
            <a:r>
              <a:rPr lang="hr-HR" sz="1600" dirty="0">
                <a:solidFill>
                  <a:srgbClr val="0070C0"/>
                </a:solidFill>
                <a:cs typeface="Arial" panose="020B0604020202020204" pitchFamily="34" charset="0"/>
              </a:rPr>
              <a:t>povećanju udjela MSP-ova u ukupnom izvozu roba i usluga poboljšanjem uvjeta za njihov rad u međunarodnom okruženju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9532" y="4793181"/>
            <a:ext cx="8416386" cy="9400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vi-VN" sz="16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astupi</a:t>
            </a:r>
            <a:r>
              <a:rPr lang="vi-VN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na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međunarodnim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sajmovima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izvan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RH,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istraživanja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inozemnog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tržišta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plasman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proizvoda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novo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tržište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izvan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RH</a:t>
            </a:r>
            <a:r>
              <a:rPr lang="hr-HR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vi-VN" sz="16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44487" y="4450430"/>
            <a:ext cx="1655025" cy="2722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indent="-208775" algn="ctr" defTabSz="668079">
              <a:spcBef>
                <a:spcPct val="0"/>
              </a:spcBef>
              <a:defRPr/>
            </a:pPr>
            <a:r>
              <a:rPr lang="hr-HR" sz="1169" b="1" kern="0" dirty="0">
                <a:solidFill>
                  <a:srgbClr val="0070C0"/>
                </a:solidFill>
              </a:rPr>
              <a:t>Prihvatljive aktivnosti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34988" y="5877272"/>
            <a:ext cx="562902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en-US" sz="1400" b="1" kern="0" dirty="0" err="1">
                <a:solidFill>
                  <a:srgbClr val="0070C0"/>
                </a:solidFill>
              </a:rPr>
              <a:t>Zaprimanje</a:t>
            </a:r>
            <a:r>
              <a:rPr lang="en-US" sz="1400" b="1" kern="0" dirty="0">
                <a:solidFill>
                  <a:srgbClr val="0070C0"/>
                </a:solidFill>
              </a:rPr>
              <a:t> </a:t>
            </a:r>
            <a:r>
              <a:rPr lang="en-US" sz="1400" b="1" kern="0" dirty="0" err="1">
                <a:solidFill>
                  <a:srgbClr val="0070C0"/>
                </a:solidFill>
              </a:rPr>
              <a:t>prijava</a:t>
            </a:r>
            <a:r>
              <a:rPr lang="en-US" sz="1400" b="1" kern="0" dirty="0">
                <a:solidFill>
                  <a:srgbClr val="0070C0"/>
                </a:solidFill>
              </a:rPr>
              <a:t>: od </a:t>
            </a:r>
            <a:r>
              <a:rPr lang="hr-HR" sz="1400" b="1" kern="0" dirty="0" smtClean="0">
                <a:solidFill>
                  <a:srgbClr val="0070C0"/>
                </a:solidFill>
              </a:rPr>
              <a:t>30</a:t>
            </a:r>
            <a:r>
              <a:rPr lang="en-US" sz="1400" b="1" kern="0" dirty="0" smtClean="0">
                <a:solidFill>
                  <a:srgbClr val="0070C0"/>
                </a:solidFill>
              </a:rPr>
              <a:t>. li</a:t>
            </a:r>
            <a:r>
              <a:rPr lang="hr-HR" sz="1400" b="1" kern="0" dirty="0" err="1" smtClean="0">
                <a:solidFill>
                  <a:srgbClr val="0070C0"/>
                </a:solidFill>
              </a:rPr>
              <a:t>stopada</a:t>
            </a:r>
            <a:r>
              <a:rPr lang="en-US" sz="1400" b="1" kern="0" dirty="0" smtClean="0">
                <a:solidFill>
                  <a:srgbClr val="0070C0"/>
                </a:solidFill>
              </a:rPr>
              <a:t> </a:t>
            </a:r>
            <a:r>
              <a:rPr lang="en-US" sz="1400" b="1" kern="0" dirty="0">
                <a:solidFill>
                  <a:srgbClr val="0070C0"/>
                </a:solidFill>
              </a:rPr>
              <a:t>2018.  do 29. </a:t>
            </a:r>
            <a:r>
              <a:rPr lang="en-US" sz="1400" b="1" kern="0" dirty="0" err="1">
                <a:solidFill>
                  <a:srgbClr val="0070C0"/>
                </a:solidFill>
              </a:rPr>
              <a:t>lipnja</a:t>
            </a:r>
            <a:r>
              <a:rPr lang="en-US" sz="1400" b="1" kern="0" dirty="0">
                <a:solidFill>
                  <a:srgbClr val="0070C0"/>
                </a:solidFill>
              </a:rPr>
              <a:t> 2020., </a:t>
            </a:r>
            <a:endParaRPr lang="hr-HR" sz="1400" b="1" kern="0" dirty="0">
              <a:solidFill>
                <a:srgbClr val="0070C0"/>
              </a:solidFill>
            </a:endParaRPr>
          </a:p>
          <a:p>
            <a:pPr algn="ctr" defTabSz="668079">
              <a:defRPr/>
            </a:pPr>
            <a:r>
              <a:rPr lang="en-US" sz="1400" kern="0" dirty="0" err="1">
                <a:solidFill>
                  <a:srgbClr val="0070C0"/>
                </a:solidFill>
              </a:rPr>
              <a:t>odnosno</a:t>
            </a:r>
            <a:r>
              <a:rPr lang="en-US" sz="1400" kern="0" dirty="0">
                <a:solidFill>
                  <a:srgbClr val="0070C0"/>
                </a:solidFill>
              </a:rPr>
              <a:t> do </a:t>
            </a:r>
            <a:r>
              <a:rPr lang="en-US" sz="1400" kern="0" dirty="0" err="1">
                <a:solidFill>
                  <a:srgbClr val="0070C0"/>
                </a:solidFill>
              </a:rPr>
              <a:t>iskorištenja</a:t>
            </a:r>
            <a:r>
              <a:rPr lang="en-US" sz="1400" kern="0" dirty="0">
                <a:solidFill>
                  <a:srgbClr val="0070C0"/>
                </a:solidFill>
              </a:rPr>
              <a:t> sredstava - </a:t>
            </a:r>
            <a:r>
              <a:rPr lang="en-US" sz="1400" kern="0" dirty="0" err="1">
                <a:solidFill>
                  <a:srgbClr val="0070C0"/>
                </a:solidFill>
              </a:rPr>
              <a:t>putem</a:t>
            </a:r>
            <a:r>
              <a:rPr lang="en-US" sz="1400" kern="0" dirty="0">
                <a:solidFill>
                  <a:srgbClr val="0070C0"/>
                </a:solidFill>
              </a:rPr>
              <a:t> sustava eFondovi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15816" y="961180"/>
            <a:ext cx="6048672" cy="442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es-ES" sz="2101" b="1" dirty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5. INTERNACIONALIZACIJA POSLOVANJA MSP FAZA </a:t>
            </a:r>
            <a:r>
              <a:rPr lang="hr-HR" sz="2101" b="1" dirty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78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1052736"/>
            <a:ext cx="5616624" cy="864096"/>
          </a:xfrm>
        </p:spPr>
        <p:txBody>
          <a:bodyPr>
            <a:noAutofit/>
          </a:bodyPr>
          <a:lstStyle/>
          <a:p>
            <a:pPr algn="r"/>
            <a:r>
              <a:rPr lang="hr-BA" sz="2101" b="1" u="sng" dirty="0">
                <a:solidFill>
                  <a:srgbClr val="002060"/>
                </a:solidFill>
                <a:latin typeface="+mn-lt"/>
              </a:rPr>
              <a:t>PLANIRANI POZIVI ZA PODUZETNIKE </a:t>
            </a:r>
            <a:r>
              <a:rPr lang="en-US" sz="2101" b="1" u="sng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en-US" sz="2101" b="1" u="sng" dirty="0" smtClean="0">
                <a:solidFill>
                  <a:srgbClr val="002060"/>
                </a:solidFill>
                <a:latin typeface="+mn-lt"/>
              </a:rPr>
            </a:br>
            <a:r>
              <a:rPr lang="hr-BA" sz="2101" b="1" u="sng" dirty="0" smtClean="0">
                <a:solidFill>
                  <a:srgbClr val="002060"/>
                </a:solidFill>
                <a:latin typeface="+mn-lt"/>
              </a:rPr>
              <a:t>(</a:t>
            </a:r>
            <a:r>
              <a:rPr lang="hr-BA" sz="2101" b="1" u="sng" dirty="0">
                <a:solidFill>
                  <a:srgbClr val="002060"/>
                </a:solidFill>
                <a:latin typeface="+mn-lt"/>
              </a:rPr>
              <a:t>DO KRAJA 2018.)</a:t>
            </a:r>
            <a:endParaRPr lang="hr-HR" sz="2101" u="sng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122187"/>
              </p:ext>
            </p:extLst>
          </p:nvPr>
        </p:nvGraphicFramePr>
        <p:xfrm>
          <a:off x="683568" y="2132856"/>
          <a:ext cx="7832910" cy="3177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122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6927">
                <a:tc>
                  <a:txBody>
                    <a:bodyPr/>
                    <a:lstStyle/>
                    <a:p>
                      <a:pPr algn="l"/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Naziv Poziva</a:t>
                      </a:r>
                    </a:p>
                  </a:txBody>
                  <a:tcPr marL="66804" marR="66804" marT="33402" marB="33402" anchor="ctr"/>
                </a:tc>
                <a:tc>
                  <a:txBody>
                    <a:bodyPr/>
                    <a:lstStyle/>
                    <a:p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Indikativna</a:t>
                      </a:r>
                      <a:r>
                        <a:rPr lang="hr-HR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alokacija </a:t>
                      </a:r>
                    </a:p>
                    <a:p>
                      <a:r>
                        <a:rPr lang="hr-HR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KN</a:t>
                      </a:r>
                      <a:endParaRPr lang="hr-H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/>
                </a:tc>
                <a:tc>
                  <a:txBody>
                    <a:bodyPr/>
                    <a:lstStyle/>
                    <a:p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Indikativni datum objave </a:t>
                      </a:r>
                    </a:p>
                  </a:txBody>
                  <a:tcPr marL="66804" marR="66804" marT="33402" marB="33402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5255">
                <a:tc>
                  <a:txBody>
                    <a:bodyPr/>
                    <a:lstStyle/>
                    <a:p>
                      <a:r>
                        <a:rPr lang="hr-HR" sz="14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Inovacije novoosnovanih MSP- II faza</a:t>
                      </a:r>
                    </a:p>
                  </a:txBody>
                  <a:tcPr marL="66804" marR="66804" marT="33402" marB="33402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150.000.000,00</a:t>
                      </a:r>
                    </a:p>
                  </a:txBody>
                  <a:tcPr marL="66804" marR="66804" marT="33402" marB="33402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b="0" i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29.06.2018.</a:t>
                      </a:r>
                      <a:endParaRPr lang="hr-HR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algn="l" defTabSz="914126" rtl="0" eaLnBrk="1" latinLnBrk="0" hangingPunct="1"/>
                      <a:r>
                        <a:rPr lang="vi-VN" sz="14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Jačanje međusobne povezanosti MSP (Klasteri)</a:t>
                      </a:r>
                      <a:endParaRPr lang="hr-HR" sz="1400" b="1" kern="120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91.200.000,00 </a:t>
                      </a:r>
                    </a:p>
                  </a:txBody>
                  <a:tcPr marL="66804" marR="66804" marT="33402" marB="33402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b="0" i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28.09.2018.</a:t>
                      </a:r>
                      <a:endParaRPr lang="hr-HR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7443">
                <a:tc>
                  <a:txBody>
                    <a:bodyPr/>
                    <a:lstStyle/>
                    <a:p>
                      <a:r>
                        <a:rPr lang="hr-HR" sz="14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GS Integrator 2018 (transfer tehnologija, stvaranje  novih inovativnih proizvoda MSP-ova) </a:t>
                      </a:r>
                    </a:p>
                  </a:txBody>
                  <a:tcPr marL="66804" marR="66804" marT="33402" marB="33402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150.000.000,00 </a:t>
                      </a:r>
                    </a:p>
                  </a:txBody>
                  <a:tcPr marL="66804" marR="66804" marT="33402" marB="33402"/>
                </a:tc>
                <a:tc>
                  <a:txBody>
                    <a:bodyPr/>
                    <a:lstStyle/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0" i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28.09.2018.</a:t>
                      </a:r>
                      <a:endParaRPr lang="hr-HR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7443">
                <a:tc>
                  <a:txBody>
                    <a:bodyPr/>
                    <a:lstStyle/>
                    <a:p>
                      <a:r>
                        <a:rPr lang="hr-HR" sz="14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Inovacije u područjima S3</a:t>
                      </a:r>
                    </a:p>
                  </a:txBody>
                  <a:tcPr marL="66804" marR="66804" marT="33402" marB="33402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630.800.000,00 </a:t>
                      </a:r>
                    </a:p>
                  </a:txBody>
                  <a:tcPr marL="66804" marR="66804" marT="33402" marB="33402"/>
                </a:tc>
                <a:tc>
                  <a:txBody>
                    <a:bodyPr/>
                    <a:lstStyle/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hr-HR" sz="1400" b="0" i="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1.12.2018</a:t>
                      </a:r>
                      <a:r>
                        <a:rPr lang="hr-HR" sz="1400" b="0" i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  <a:endParaRPr lang="hr-HR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7443">
                <a:tc>
                  <a:txBody>
                    <a:bodyPr/>
                    <a:lstStyle/>
                    <a:p>
                      <a:r>
                        <a:rPr lang="hr-HR" sz="14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Povećanje razvoja novih proizvoda i usluga koji proizlaze iz aktivnosti istraživanja i razvoja - faza II (PO1)</a:t>
                      </a:r>
                    </a:p>
                  </a:txBody>
                  <a:tcPr marL="66804" marR="66804" marT="33402" marB="33402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548.000.000,00</a:t>
                      </a:r>
                    </a:p>
                  </a:txBody>
                  <a:tcPr marL="66804" marR="66804" marT="33402" marB="33402"/>
                </a:tc>
                <a:tc>
                  <a:txBody>
                    <a:bodyPr/>
                    <a:lstStyle/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hr-HR" sz="1400" b="0" i="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1.12.2018</a:t>
                      </a:r>
                      <a:r>
                        <a:rPr lang="hr-HR" sz="1400" b="0" i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  <a:endParaRPr lang="hr-HR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6865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hr-HR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UKUPNO</a:t>
                      </a:r>
                    </a:p>
                  </a:txBody>
                  <a:tcPr marL="66804" marR="66804" marT="33402" marB="3340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hr-HR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r-HR" sz="14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1.570.000.000,00 </a:t>
                      </a:r>
                      <a:endParaRPr lang="hr-HR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hr-HR" sz="14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r-HR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planiranih Poziva</a:t>
                      </a:r>
                    </a:p>
                  </a:txBody>
                  <a:tcPr marL="66804" marR="66804" marT="33402" marB="33402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2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8">
            <a:extLst>
              <a:ext uri="{FF2B5EF4-FFF2-40B4-BE49-F238E27FC236}">
                <a16:creationId xmlns:a16="http://schemas.microsoft.com/office/drawing/2014/main" xmlns="" id="{099F6679-2ECF-475C-8AB2-8F2E1E85ACF2}"/>
              </a:ext>
            </a:extLst>
          </p:cNvPr>
          <p:cNvSpPr/>
          <p:nvPr/>
        </p:nvSpPr>
        <p:spPr>
          <a:xfrm>
            <a:off x="1966932" y="1772816"/>
            <a:ext cx="5210136" cy="2376264"/>
          </a:xfrm>
          <a:prstGeom prst="roundRect">
            <a:avLst/>
          </a:prstGeom>
          <a:solidFill>
            <a:srgbClr val="0070C0"/>
          </a:solidFill>
          <a:ln w="25400" cap="flat" cmpd="sng" algn="ctr">
            <a:solidFill>
              <a:srgbClr val="448CA9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685983">
              <a:defRPr/>
            </a:pPr>
            <a:r>
              <a:rPr lang="hr-HR" sz="2401" kern="0" dirty="0">
                <a:solidFill>
                  <a:prstClr val="white"/>
                </a:solidFill>
              </a:rPr>
              <a:t>HVALA NA POZORNOSTI!</a:t>
            </a:r>
          </a:p>
          <a:p>
            <a:pPr algn="ctr" defTabSz="685983">
              <a:defRPr/>
            </a:pPr>
            <a:endParaRPr lang="hr-HR" kern="0" dirty="0">
              <a:solidFill>
                <a:prstClr val="white"/>
              </a:solidFill>
            </a:endParaRPr>
          </a:p>
          <a:p>
            <a:pPr algn="ctr" defTabSz="685983">
              <a:defRPr/>
            </a:pPr>
            <a:endParaRPr lang="hr-HR" kern="0" dirty="0">
              <a:solidFill>
                <a:prstClr val="white"/>
              </a:solidFill>
            </a:endParaRPr>
          </a:p>
          <a:p>
            <a:pPr algn="ctr" defTabSz="685983">
              <a:defRPr/>
            </a:pPr>
            <a:r>
              <a:rPr lang="hr-HR" kern="0" dirty="0">
                <a:solidFill>
                  <a:prstClr val="white"/>
                </a:solidFill>
              </a:rPr>
              <a:t>Ministarstvo gospodarstva, poduzetništva i </a:t>
            </a:r>
            <a:r>
              <a:rPr lang="hr-HR" kern="0" dirty="0" smtClean="0">
                <a:solidFill>
                  <a:prstClr val="white"/>
                </a:solidFill>
              </a:rPr>
              <a:t>obrta</a:t>
            </a:r>
            <a:endParaRPr lang="hr-HR" kern="0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23728" y="429309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685983">
              <a:defRPr/>
            </a:pPr>
            <a:r>
              <a:rPr lang="hr-HR" kern="0" smtClean="0">
                <a:solidFill>
                  <a:schemeClr val="bg1"/>
                </a:solidFill>
                <a:hlinkClick r:id="rId2"/>
              </a:rPr>
              <a:t>www.mingo.hr</a:t>
            </a:r>
            <a:r>
              <a:rPr lang="hr-HR" kern="0" smtClean="0">
                <a:solidFill>
                  <a:schemeClr val="bg1"/>
                </a:solidFill>
              </a:rPr>
              <a:t> </a:t>
            </a:r>
          </a:p>
          <a:p>
            <a:pPr algn="ctr" defTabSz="685983">
              <a:defRPr/>
            </a:pPr>
            <a:endParaRPr lang="hr-HR" kern="0" dirty="0" smtClean="0">
              <a:solidFill>
                <a:schemeClr val="bg1"/>
              </a:solidFill>
            </a:endParaRPr>
          </a:p>
          <a:p>
            <a:pPr algn="ctr" defTabSz="685983">
              <a:defRPr/>
            </a:pPr>
            <a:r>
              <a:rPr lang="hr-HR" kern="0" dirty="0" smtClean="0">
                <a:solidFill>
                  <a:schemeClr val="bg1"/>
                </a:solidFill>
                <a:hlinkClick r:id="rId3"/>
              </a:rPr>
              <a:t>https://www.youtube.com/channel/UC3DachdOxv2vos5qHXp6SQQ</a:t>
            </a:r>
            <a:r>
              <a:rPr lang="hr-HR" kern="0" dirty="0" smtClean="0">
                <a:solidFill>
                  <a:schemeClr val="bg1"/>
                </a:solidFill>
              </a:rPr>
              <a:t> </a:t>
            </a:r>
            <a:endParaRPr lang="hr-HR" kern="0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Organizacija događaja sufinancirana je sredstvima tehničke pomoći u okviru Operativnog  programa „Konkurentnost i kohezija”, iz Europskog fonda za regionalni razvoj.   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23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811" y="1033671"/>
            <a:ext cx="4248472" cy="114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sz="2101" b="1" u="sng" cap="all" dirty="0">
                <a:solidFill>
                  <a:srgbClr val="002060"/>
                </a:solidFill>
                <a:latin typeface="+mn-lt"/>
              </a:rPr>
              <a:t>Važnost ESI fondova</a:t>
            </a:r>
          </a:p>
        </p:txBody>
      </p:sp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176671"/>
            <a:ext cx="6074352" cy="4004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079607" y="2548556"/>
            <a:ext cx="200025" cy="325278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68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6">
            <a:extLst>
              <a:ext uri="{FF2B5EF4-FFF2-40B4-BE49-F238E27FC236}">
                <a16:creationId xmlns:a16="http://schemas.microsoft.com/office/drawing/2014/main" xmlns="" id="{41B53CDB-230D-4B4D-833C-3B425F3EEFC2}"/>
              </a:ext>
            </a:extLst>
          </p:cNvPr>
          <p:cNvSpPr txBox="1">
            <a:spLocks/>
          </p:cNvSpPr>
          <p:nvPr/>
        </p:nvSpPr>
        <p:spPr>
          <a:xfrm>
            <a:off x="2339752" y="1052736"/>
            <a:ext cx="6480720" cy="1080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101" b="1" u="sng" dirty="0">
                <a:solidFill>
                  <a:srgbClr val="002060"/>
                </a:solidFill>
                <a:latin typeface="+mn-lt"/>
              </a:rPr>
              <a:t>KONKURENTNI POTICAJI ZA ULAGANJE – </a:t>
            </a:r>
          </a:p>
          <a:p>
            <a:pPr algn="r"/>
            <a:r>
              <a:rPr lang="en-US" sz="2101" b="1" u="sng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hr-HR" sz="2101" b="1" u="sng" dirty="0" smtClean="0">
                <a:solidFill>
                  <a:srgbClr val="002060"/>
                </a:solidFill>
                <a:latin typeface="+mn-lt"/>
              </a:rPr>
              <a:t>Operativni</a:t>
            </a:r>
            <a:r>
              <a:rPr lang="en-US" sz="2101" b="1" u="sng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hr-HR" sz="2101" b="1" u="sng" dirty="0" smtClean="0">
                <a:solidFill>
                  <a:srgbClr val="002060"/>
                </a:solidFill>
                <a:latin typeface="+mn-lt"/>
              </a:rPr>
              <a:t>program </a:t>
            </a:r>
            <a:r>
              <a:rPr lang="hr-HR" sz="2101" b="1" u="sng" dirty="0">
                <a:solidFill>
                  <a:srgbClr val="002060"/>
                </a:solidFill>
                <a:latin typeface="+mn-lt"/>
              </a:rPr>
              <a:t>Konkurentnost i kohezija (OPKK):</a:t>
            </a:r>
          </a:p>
          <a:p>
            <a:pPr algn="r"/>
            <a:r>
              <a:rPr lang="hr-HR" sz="2101" b="1" u="sng" dirty="0">
                <a:solidFill>
                  <a:srgbClr val="002060"/>
                </a:solidFill>
                <a:latin typeface="+mn-lt"/>
              </a:rPr>
              <a:t/>
            </a:r>
            <a:br>
              <a:rPr lang="hr-HR" sz="2101" b="1" u="sng" dirty="0">
                <a:solidFill>
                  <a:srgbClr val="002060"/>
                </a:solidFill>
                <a:latin typeface="+mn-lt"/>
              </a:rPr>
            </a:br>
            <a:endParaRPr lang="hr-HR" sz="2101" b="1" u="sng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C69E7A5-4620-4B36-B194-DAF6B36E178E}"/>
              </a:ext>
            </a:extLst>
          </p:cNvPr>
          <p:cNvSpPr/>
          <p:nvPr/>
        </p:nvSpPr>
        <p:spPr>
          <a:xfrm>
            <a:off x="530480" y="2672720"/>
            <a:ext cx="81284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dirty="0"/>
              <a:t>Ministarstvo gospodarstva, poduzetništva i obrta</a:t>
            </a:r>
            <a:r>
              <a:rPr lang="hr-HR" sz="1600" dirty="0"/>
              <a:t> je nadležno za provedbu dvije prioritetne osi iz Operativnog programa Konkurentnost i kohezija (OPKK):</a:t>
            </a:r>
          </a:p>
          <a:p>
            <a:pPr algn="just"/>
            <a:endParaRPr lang="hr-HR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1600" dirty="0"/>
              <a:t>Prioritetne osi 1 (PO1) </a:t>
            </a:r>
            <a:r>
              <a:rPr lang="hr-HR" sz="1600" b="1" dirty="0"/>
              <a:t>Jačanje gospodarstva primjenom istraživanja i inovacija </a:t>
            </a:r>
            <a:r>
              <a:rPr lang="hr-HR" sz="1600" dirty="0"/>
              <a:t>- 2,3</a:t>
            </a:r>
            <a:r>
              <a:rPr lang="en-US" sz="1600" dirty="0"/>
              <a:t>3</a:t>
            </a:r>
            <a:r>
              <a:rPr lang="hr-HR" sz="1600" dirty="0"/>
              <a:t> </a:t>
            </a:r>
            <a:r>
              <a:rPr lang="hr-HR" sz="1600" dirty="0" err="1"/>
              <a:t>mlrd</a:t>
            </a:r>
            <a:r>
              <a:rPr lang="hr-HR" sz="1600" dirty="0"/>
              <a:t>. kn </a:t>
            </a:r>
          </a:p>
          <a:p>
            <a:pPr algn="just"/>
            <a:endParaRPr lang="hr-HR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1600" dirty="0"/>
              <a:t>Prioritetne osi 3 (PO3) </a:t>
            </a:r>
            <a:r>
              <a:rPr lang="hr-HR" sz="1600" b="1" dirty="0"/>
              <a:t>Poslovna konkurentnost </a:t>
            </a:r>
            <a:r>
              <a:rPr lang="hr-HR" sz="1600" dirty="0"/>
              <a:t>- 7,37 </a:t>
            </a:r>
            <a:r>
              <a:rPr lang="hr-HR" sz="1600" dirty="0" err="1"/>
              <a:t>mlrd</a:t>
            </a:r>
            <a:r>
              <a:rPr lang="hr-HR" sz="1600" dirty="0"/>
              <a:t>. kn</a:t>
            </a:r>
          </a:p>
        </p:txBody>
      </p:sp>
      <p:pic>
        <p:nvPicPr>
          <p:cNvPr id="14" name="Picture 2" descr="Image result for EU FUNDS">
            <a:extLst>
              <a:ext uri="{FF2B5EF4-FFF2-40B4-BE49-F238E27FC236}">
                <a16:creationId xmlns:a16="http://schemas.microsoft.com/office/drawing/2014/main" xmlns="" id="{D825A34E-13A5-477A-AAD2-A2556E04B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53136"/>
            <a:ext cx="1998743" cy="1805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4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niOkvir 8">
            <a:extLst>
              <a:ext uri="{FF2B5EF4-FFF2-40B4-BE49-F238E27FC236}">
                <a16:creationId xmlns:a16="http://schemas.microsoft.com/office/drawing/2014/main" xmlns="" id="{D16BD26B-65F0-4767-90E9-49D5C6499A7E}"/>
              </a:ext>
            </a:extLst>
          </p:cNvPr>
          <p:cNvSpPr txBox="1"/>
          <p:nvPr/>
        </p:nvSpPr>
        <p:spPr>
          <a:xfrm>
            <a:off x="3779912" y="1052736"/>
            <a:ext cx="5034648" cy="415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101" b="1" u="sng" dirty="0">
                <a:solidFill>
                  <a:srgbClr val="002060"/>
                </a:solidFill>
              </a:rPr>
              <a:t>PRIORITETNA OS 1: DOSADAŠNJI REZULTATI</a:t>
            </a:r>
            <a:endParaRPr lang="hr-HR" sz="2101" b="1" u="sng" dirty="0">
              <a:solidFill>
                <a:srgbClr val="002060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4D78E1B7-296A-4F0E-BBF1-E7CF757A7EFA}"/>
              </a:ext>
            </a:extLst>
          </p:cNvPr>
          <p:cNvSpPr/>
          <p:nvPr/>
        </p:nvSpPr>
        <p:spPr>
          <a:xfrm>
            <a:off x="439386" y="2348880"/>
            <a:ext cx="1952945" cy="2634349"/>
          </a:xfrm>
          <a:prstGeom prst="round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hr-HR" sz="1400" dirty="0"/>
          </a:p>
          <a:p>
            <a:pPr>
              <a:defRPr/>
            </a:pPr>
            <a:endParaRPr lang="hr-HR" sz="1400" dirty="0"/>
          </a:p>
          <a:p>
            <a:pPr>
              <a:defRPr/>
            </a:pPr>
            <a:endParaRPr lang="hr-HR" sz="1400" dirty="0"/>
          </a:p>
          <a:p>
            <a:pPr>
              <a:defRPr/>
            </a:pPr>
            <a:endParaRPr lang="hr-HR" sz="1400" dirty="0"/>
          </a:p>
          <a:p>
            <a:pPr algn="ctr">
              <a:defRPr/>
            </a:pPr>
            <a:r>
              <a:rPr lang="hr-HR" sz="1400" b="1" dirty="0"/>
              <a:t>Istraživanje, razvoj i inovacije</a:t>
            </a:r>
          </a:p>
          <a:p>
            <a:pPr algn="ctr">
              <a:defRPr/>
            </a:pPr>
            <a:r>
              <a:rPr lang="hr-HR" sz="1400" b="1" dirty="0">
                <a:solidFill>
                  <a:schemeClr val="bg1"/>
                </a:solidFill>
              </a:rPr>
              <a:t>2,</a:t>
            </a:r>
            <a:r>
              <a:rPr lang="en-US" sz="1400" b="1" dirty="0">
                <a:solidFill>
                  <a:schemeClr val="bg1"/>
                </a:solidFill>
              </a:rPr>
              <a:t>33</a:t>
            </a:r>
            <a:r>
              <a:rPr lang="hr-HR" sz="1400" b="1" dirty="0">
                <a:solidFill>
                  <a:schemeClr val="bg1"/>
                </a:solidFill>
              </a:rPr>
              <a:t> mlrd. kn</a:t>
            </a:r>
          </a:p>
          <a:p>
            <a:pPr algn="ctr">
              <a:defRPr/>
            </a:pPr>
            <a:endParaRPr lang="hr-HR" sz="14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2CE79C2B-8E99-474D-8EEA-81FC3D7E1CB5}"/>
              </a:ext>
            </a:extLst>
          </p:cNvPr>
          <p:cNvSpPr/>
          <p:nvPr/>
        </p:nvSpPr>
        <p:spPr>
          <a:xfrm>
            <a:off x="994862" y="2780928"/>
            <a:ext cx="841991" cy="745525"/>
          </a:xfrm>
          <a:prstGeom prst="ellipse">
            <a:avLst/>
          </a:prstGeom>
          <a:blipFill rotWithShape="1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xmlns="" id="{46C80210-301E-4B02-81A1-DDCF4F159C80}"/>
              </a:ext>
            </a:extLst>
          </p:cNvPr>
          <p:cNvSpPr/>
          <p:nvPr/>
        </p:nvSpPr>
        <p:spPr>
          <a:xfrm>
            <a:off x="3266158" y="2880231"/>
            <a:ext cx="734807" cy="363235"/>
          </a:xfrm>
          <a:prstGeom prst="rightArrow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sz="1350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xmlns="" id="{2CF40F1D-330F-4B07-AF3F-FAC3F4B7E1BA}"/>
              </a:ext>
            </a:extLst>
          </p:cNvPr>
          <p:cNvSpPr/>
          <p:nvPr/>
        </p:nvSpPr>
        <p:spPr>
          <a:xfrm>
            <a:off x="3266158" y="4035438"/>
            <a:ext cx="734807" cy="364426"/>
          </a:xfrm>
          <a:prstGeom prst="rightArrow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68A71F6-44CE-4C06-B71B-0ACC37D188E6}"/>
              </a:ext>
            </a:extLst>
          </p:cNvPr>
          <p:cNvSpPr/>
          <p:nvPr/>
        </p:nvSpPr>
        <p:spPr>
          <a:xfrm>
            <a:off x="2555777" y="2485751"/>
            <a:ext cx="2538419" cy="1126625"/>
          </a:xfrm>
          <a:prstGeom prst="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dirty="0">
                <a:solidFill>
                  <a:srgbClr val="FFFFFF"/>
                </a:solidFill>
              </a:rPr>
              <a:t>Povećanje razvoja novih proizvoda i usluga koji proizlaze iz aktivnosti istraživanja i razvoja (</a:t>
            </a:r>
            <a:r>
              <a:rPr lang="hr-HR" sz="1200" b="1" dirty="0">
                <a:solidFill>
                  <a:srgbClr val="FFFFFF"/>
                </a:solidFill>
              </a:rPr>
              <a:t>IRI</a:t>
            </a:r>
            <a:r>
              <a:rPr lang="hr-HR" sz="1200" dirty="0">
                <a:solidFill>
                  <a:srgbClr val="FFFFFF"/>
                </a:solidFill>
              </a:rPr>
              <a:t>)</a:t>
            </a:r>
          </a:p>
          <a:p>
            <a:pPr algn="ctr">
              <a:defRPr/>
            </a:pPr>
            <a:endParaRPr lang="hr-HR" sz="1200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hr-HR" sz="1200" b="1" dirty="0">
                <a:solidFill>
                  <a:srgbClr val="FFFFFF"/>
                </a:solidFill>
              </a:rPr>
              <a:t>998 mil. kn (I faza)</a:t>
            </a:r>
          </a:p>
          <a:p>
            <a:pPr algn="ctr">
              <a:defRPr/>
            </a:pPr>
            <a:r>
              <a:rPr lang="hr-HR" sz="1200" dirty="0">
                <a:solidFill>
                  <a:srgbClr val="FFFFFF"/>
                </a:solidFill>
              </a:rPr>
              <a:t> </a:t>
            </a:r>
            <a:r>
              <a:rPr lang="hr-HR" sz="1200" b="1" dirty="0">
                <a:solidFill>
                  <a:srgbClr val="FFFFFF"/>
                </a:solidFill>
              </a:rPr>
              <a:t>548 mil. kn (II faza)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4EDE207-D57B-4DC9-A970-E2069913E961}"/>
              </a:ext>
            </a:extLst>
          </p:cNvPr>
          <p:cNvSpPr/>
          <p:nvPr/>
        </p:nvSpPr>
        <p:spPr>
          <a:xfrm>
            <a:off x="2555776" y="3875048"/>
            <a:ext cx="2538419" cy="1032684"/>
          </a:xfrm>
          <a:prstGeom prst="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dirty="0">
                <a:solidFill>
                  <a:srgbClr val="FFFFFF"/>
                </a:solidFill>
              </a:rPr>
              <a:t>Podrška razvoju centara kompetencija (</a:t>
            </a:r>
            <a:r>
              <a:rPr lang="hr-HR" sz="1200" b="1" dirty="0">
                <a:solidFill>
                  <a:srgbClr val="FFFFFF"/>
                </a:solidFill>
              </a:rPr>
              <a:t>CEKOM</a:t>
            </a:r>
            <a:r>
              <a:rPr lang="hr-HR" sz="1200" dirty="0">
                <a:solidFill>
                  <a:srgbClr val="FFFFFF"/>
                </a:solidFill>
              </a:rPr>
              <a:t>)</a:t>
            </a:r>
          </a:p>
          <a:p>
            <a:pPr algn="ctr">
              <a:defRPr/>
            </a:pPr>
            <a:endParaRPr lang="hr-HR" sz="1200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hr-HR" sz="1200" b="1" dirty="0">
                <a:solidFill>
                  <a:srgbClr val="FFFFFF"/>
                </a:solidFill>
              </a:rPr>
              <a:t>786 mil. kn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3FB0648-6284-40F1-9E03-1913B4758B6C}"/>
              </a:ext>
            </a:extLst>
          </p:cNvPr>
          <p:cNvSpPr/>
          <p:nvPr/>
        </p:nvSpPr>
        <p:spPr>
          <a:xfrm>
            <a:off x="5148064" y="3882194"/>
            <a:ext cx="3666496" cy="1032824"/>
          </a:xfrm>
          <a:prstGeom prst="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dirty="0">
                <a:solidFill>
                  <a:srgbClr val="FFFFFF"/>
                </a:solidFill>
              </a:rPr>
              <a:t>Zaprimljeno 30 projektnih prijedloga ukupne vrijednosti 1,6 mlrd. kn traženih bespovratnih sredstava, trenutno u fazi vrednovanja projektnih prijedloga.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87BFB4A6-CE61-4CF7-944B-E8C563EB222D}"/>
              </a:ext>
            </a:extLst>
          </p:cNvPr>
          <p:cNvSpPr/>
          <p:nvPr/>
        </p:nvSpPr>
        <p:spPr>
          <a:xfrm>
            <a:off x="5148064" y="2492896"/>
            <a:ext cx="3666496" cy="1119479"/>
          </a:xfrm>
          <a:prstGeom prst="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b="1" dirty="0">
                <a:solidFill>
                  <a:srgbClr val="FFFFFF"/>
                </a:solidFill>
              </a:rPr>
              <a:t>I faza</a:t>
            </a:r>
            <a:r>
              <a:rPr lang="hr-HR" sz="1200" dirty="0">
                <a:solidFill>
                  <a:srgbClr val="FFFFFF"/>
                </a:solidFill>
              </a:rPr>
              <a:t>: od 2016. do danas dodijeljeno 70 potpora ukupne vrijednosti bespovratnih sredstava 664 mil. kn, ukupne vrijednosti projekata oko 1 mlrd. kn.</a:t>
            </a:r>
          </a:p>
          <a:p>
            <a:pPr algn="ctr">
              <a:defRPr/>
            </a:pPr>
            <a:endParaRPr lang="hr-HR" sz="1200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hr-HR" sz="1200" b="1" dirty="0">
                <a:solidFill>
                  <a:srgbClr val="FFFFFF"/>
                </a:solidFill>
              </a:rPr>
              <a:t>II faza: </a:t>
            </a:r>
            <a:r>
              <a:rPr lang="hr-HR" sz="1200" dirty="0">
                <a:solidFill>
                  <a:srgbClr val="FFFFFF"/>
                </a:solidFill>
              </a:rPr>
              <a:t>objava poziva planirana do kraja 2018.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13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niOkvir 8">
            <a:extLst>
              <a:ext uri="{FF2B5EF4-FFF2-40B4-BE49-F238E27FC236}">
                <a16:creationId xmlns:a16="http://schemas.microsoft.com/office/drawing/2014/main" xmlns="" id="{D16BD26B-65F0-4767-90E9-49D5C6499A7E}"/>
              </a:ext>
            </a:extLst>
          </p:cNvPr>
          <p:cNvSpPr txBox="1"/>
          <p:nvPr/>
        </p:nvSpPr>
        <p:spPr>
          <a:xfrm>
            <a:off x="3131840" y="1052736"/>
            <a:ext cx="5851282" cy="415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101" b="1" u="sng" dirty="0">
                <a:solidFill>
                  <a:srgbClr val="002060"/>
                </a:solidFill>
              </a:rPr>
              <a:t>PRIORITETNA OS </a:t>
            </a:r>
            <a:r>
              <a:rPr lang="hr-HR" sz="2101" b="1" u="sng" dirty="0">
                <a:solidFill>
                  <a:srgbClr val="002060"/>
                </a:solidFill>
              </a:rPr>
              <a:t>3 – POSLOVNA KONKURENTNOST</a:t>
            </a:r>
          </a:p>
        </p:txBody>
      </p:sp>
      <p:sp>
        <p:nvSpPr>
          <p:cNvPr id="14" name="Rezervirano mjesto sadržaja 2">
            <a:extLst>
              <a:ext uri="{FF2B5EF4-FFF2-40B4-BE49-F238E27FC236}">
                <a16:creationId xmlns:a16="http://schemas.microsoft.com/office/drawing/2014/main" xmlns="" id="{692D5431-872E-43B8-AF9B-C59E42D69D05}"/>
              </a:ext>
            </a:extLst>
          </p:cNvPr>
          <p:cNvSpPr txBox="1">
            <a:spLocks/>
          </p:cNvSpPr>
          <p:nvPr/>
        </p:nvSpPr>
        <p:spPr>
          <a:xfrm>
            <a:off x="395536" y="1988840"/>
            <a:ext cx="6173808" cy="3486772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>
            <a:normAutofit/>
          </a:bodyPr>
          <a:lstStyle>
            <a:lvl1pPr marL="228531" indent="-228531" algn="l" defTabSz="9141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59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hr-HR" sz="1400" kern="1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r-HR" sz="1400" b="1" kern="1000" dirty="0"/>
              <a:t>	EFRR: </a:t>
            </a:r>
            <a:r>
              <a:rPr lang="hr-HR" sz="1400" kern="1000" dirty="0"/>
              <a:t>7,3</a:t>
            </a:r>
            <a:r>
              <a:rPr lang="en-US" sz="1400" kern="1000" dirty="0"/>
              <a:t>7</a:t>
            </a:r>
            <a:r>
              <a:rPr lang="hr-HR" sz="1400" kern="1000" dirty="0"/>
              <a:t> </a:t>
            </a:r>
            <a:r>
              <a:rPr lang="hr-HR" sz="1400" kern="1000" dirty="0" err="1"/>
              <a:t>mlrd</a:t>
            </a:r>
            <a:r>
              <a:rPr lang="hr-HR" sz="1400" kern="1000" dirty="0"/>
              <a:t>. kn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r-HR" sz="1400" b="1" kern="1000" dirty="0"/>
              <a:t>	Nacionalno sufinanciranje: </a:t>
            </a:r>
            <a:r>
              <a:rPr lang="hr-HR" sz="1400" kern="1000" dirty="0"/>
              <a:t>1,3 </a:t>
            </a:r>
            <a:r>
              <a:rPr lang="hr-HR" sz="1400" kern="1000" dirty="0" err="1"/>
              <a:t>mlrd</a:t>
            </a:r>
            <a:r>
              <a:rPr lang="hr-HR" sz="1400" kern="1000" dirty="0"/>
              <a:t>. kn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r-HR" sz="1400" b="1" kern="1000" dirty="0"/>
              <a:t>	Ukupna ulaganja: </a:t>
            </a:r>
            <a:r>
              <a:rPr lang="hr-HR" sz="1400" kern="1000" dirty="0"/>
              <a:t>8,6</a:t>
            </a:r>
            <a:r>
              <a:rPr lang="en-US" sz="1400" kern="1000" dirty="0"/>
              <a:t>7</a:t>
            </a:r>
            <a:r>
              <a:rPr lang="hr-HR" sz="1400" kern="1000" dirty="0"/>
              <a:t> </a:t>
            </a:r>
            <a:r>
              <a:rPr lang="hr-HR" sz="1400" kern="1000" dirty="0" err="1"/>
              <a:t>mlrd</a:t>
            </a:r>
            <a:r>
              <a:rPr lang="hr-HR" sz="1400" kern="1000" dirty="0"/>
              <a:t>. kn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r-HR" sz="1400" dirty="0"/>
              <a:t>	4 specifična cilja:</a:t>
            </a:r>
            <a:r>
              <a:rPr lang="hr-HR" sz="1350" b="1" dirty="0">
                <a:solidFill>
                  <a:srgbClr val="0070C0"/>
                </a:solidFill>
              </a:rPr>
              <a:t>			</a:t>
            </a:r>
          </a:p>
        </p:txBody>
      </p:sp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xmlns="" id="{A246EA48-1C9E-4234-8504-2AB387561F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3295330"/>
              </p:ext>
            </p:extLst>
          </p:nvPr>
        </p:nvGraphicFramePr>
        <p:xfrm>
          <a:off x="1312861" y="3212976"/>
          <a:ext cx="6518278" cy="2070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9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niOkvir 8">
            <a:extLst>
              <a:ext uri="{FF2B5EF4-FFF2-40B4-BE49-F238E27FC236}">
                <a16:creationId xmlns:a16="http://schemas.microsoft.com/office/drawing/2014/main" xmlns="" id="{D16BD26B-65F0-4767-90E9-49D5C6499A7E}"/>
              </a:ext>
            </a:extLst>
          </p:cNvPr>
          <p:cNvSpPr txBox="1"/>
          <p:nvPr/>
        </p:nvSpPr>
        <p:spPr>
          <a:xfrm>
            <a:off x="3635896" y="1052736"/>
            <a:ext cx="5230214" cy="1062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101" b="1" u="sng" dirty="0">
                <a:solidFill>
                  <a:srgbClr val="002060"/>
                </a:solidFill>
              </a:rPr>
              <a:t>PRIORITETNA OS </a:t>
            </a:r>
            <a:r>
              <a:rPr lang="hr-HR" sz="2101" b="1" u="sng" dirty="0">
                <a:solidFill>
                  <a:srgbClr val="002060"/>
                </a:solidFill>
              </a:rPr>
              <a:t>3 – DOSADAŠNJI REZULTATI:</a:t>
            </a:r>
          </a:p>
          <a:p>
            <a:endParaRPr lang="hr-HR" sz="2101" b="1" u="sng" dirty="0">
              <a:solidFill>
                <a:srgbClr val="002060"/>
              </a:solidFill>
            </a:endParaRPr>
          </a:p>
          <a:p>
            <a:endParaRPr lang="hr-HR" sz="2101" b="1" u="sng" dirty="0">
              <a:solidFill>
                <a:srgbClr val="002060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CB432BFE-8939-41D6-A484-9379FF2A4FC0}"/>
              </a:ext>
            </a:extLst>
          </p:cNvPr>
          <p:cNvSpPr txBox="1">
            <a:spLocks/>
          </p:cNvSpPr>
          <p:nvPr/>
        </p:nvSpPr>
        <p:spPr>
          <a:xfrm>
            <a:off x="359532" y="2996952"/>
            <a:ext cx="8424936" cy="2358896"/>
          </a:xfrm>
          <a:prstGeom prst="rect">
            <a:avLst/>
          </a:prstGeom>
        </p:spPr>
        <p:txBody>
          <a:bodyPr>
            <a:normAutofit/>
          </a:bodyPr>
          <a:lstStyle>
            <a:lvl1pPr marL="228531" indent="-228531" algn="l" defTabSz="9141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59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 algn="just"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hr-HR" sz="1500" b="1" dirty="0" smtClean="0"/>
              <a:t>Objavljen 21 poziv </a:t>
            </a:r>
            <a:r>
              <a:rPr lang="hr-HR" sz="1500" b="1" dirty="0"/>
              <a:t>na dostavu projektnih prijava, ukupne vrijednosti bespovratnih sredstava</a:t>
            </a:r>
            <a:r>
              <a:rPr lang="en-US" sz="1500" b="1" dirty="0"/>
              <a:t> </a:t>
            </a:r>
            <a:r>
              <a:rPr lang="hr-HR" sz="1500" b="1" dirty="0" smtClean="0"/>
              <a:t>5,</a:t>
            </a:r>
            <a:r>
              <a:rPr lang="en-US" sz="1500" b="1" dirty="0"/>
              <a:t>4</a:t>
            </a:r>
            <a:r>
              <a:rPr lang="hr-HR" sz="1500" b="1" dirty="0"/>
              <a:t> milijarde kuna</a:t>
            </a:r>
            <a:r>
              <a:rPr lang="hr-HR" sz="1500" dirty="0"/>
              <a:t>, na koje je zaprimljeno preko </a:t>
            </a:r>
            <a:r>
              <a:rPr lang="hr-HR" sz="1500" dirty="0" smtClean="0"/>
              <a:t>4700 </a:t>
            </a:r>
            <a:r>
              <a:rPr lang="hr-HR" sz="1500" dirty="0"/>
              <a:t>projektnih prijedloga u vrijednosti preko </a:t>
            </a:r>
            <a:r>
              <a:rPr lang="hr-HR" sz="1500" dirty="0" smtClean="0"/>
              <a:t>15 </a:t>
            </a:r>
            <a:r>
              <a:rPr lang="hr-HR" sz="1500" dirty="0"/>
              <a:t>mlrd.kn</a:t>
            </a:r>
            <a:endParaRPr lang="en-US" sz="1500" dirty="0"/>
          </a:p>
          <a:p>
            <a:pPr marL="361950" indent="-361950" algn="just"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hr-HR" sz="1500" dirty="0"/>
          </a:p>
          <a:p>
            <a:pPr marL="361950" indent="-361950" algn="just"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hr-HR" sz="1500" b="1" dirty="0" smtClean="0"/>
              <a:t>Dodijeljene preko </a:t>
            </a:r>
            <a:r>
              <a:rPr lang="hr-BA" sz="1500" b="1" dirty="0" smtClean="0"/>
              <a:t>2000</a:t>
            </a:r>
            <a:r>
              <a:rPr lang="en-US" sz="1500" b="1" dirty="0" smtClean="0"/>
              <a:t> </a:t>
            </a:r>
            <a:r>
              <a:rPr lang="hr-HR" sz="1500" b="1" dirty="0" smtClean="0"/>
              <a:t>potpora </a:t>
            </a:r>
            <a:r>
              <a:rPr lang="hr-HR" sz="1500" b="1" dirty="0"/>
              <a:t>ukupne vrijednosti</a:t>
            </a:r>
            <a:r>
              <a:rPr lang="en-US" sz="1500" b="1" dirty="0"/>
              <a:t> </a:t>
            </a:r>
            <a:r>
              <a:rPr lang="en-US" sz="1500" b="1" dirty="0" err="1"/>
              <a:t>bespovratnih</a:t>
            </a:r>
            <a:r>
              <a:rPr lang="hr-HR" sz="1500" b="1" dirty="0"/>
              <a:t> </a:t>
            </a:r>
            <a:r>
              <a:rPr lang="en-US" sz="1500" b="1" dirty="0" err="1"/>
              <a:t>sredstava</a:t>
            </a:r>
            <a:r>
              <a:rPr lang="en-US" sz="1500" b="1" dirty="0"/>
              <a:t> </a:t>
            </a:r>
            <a:r>
              <a:rPr lang="hr-HR" sz="1500" b="1" dirty="0" smtClean="0"/>
              <a:t>3,</a:t>
            </a:r>
            <a:r>
              <a:rPr lang="hr-HR" sz="1500" b="1" dirty="0" err="1" smtClean="0"/>
              <a:t>3</a:t>
            </a:r>
            <a:r>
              <a:rPr lang="hr-HR" sz="1500" b="1" dirty="0" smtClean="0"/>
              <a:t> </a:t>
            </a:r>
            <a:r>
              <a:rPr lang="hr-HR" sz="1500" b="1" dirty="0" err="1" smtClean="0"/>
              <a:t>mlrd.kn</a:t>
            </a:r>
            <a:r>
              <a:rPr lang="hr-HR" sz="1500" dirty="0"/>
              <a:t>, ukupne vrijednosti investicije </a:t>
            </a:r>
            <a:r>
              <a:rPr lang="hr-HR" sz="1500" dirty="0" smtClean="0"/>
              <a:t>7 </a:t>
            </a:r>
            <a:r>
              <a:rPr lang="hr-HR" sz="1500" dirty="0"/>
              <a:t>mlrd.kn</a:t>
            </a:r>
            <a:r>
              <a:rPr lang="en-US" sz="1500" dirty="0"/>
              <a:t> </a:t>
            </a:r>
            <a:endParaRPr lang="hr-HR" sz="1500" dirty="0"/>
          </a:p>
          <a:p>
            <a:pPr marL="151302" indent="0" algn="just">
              <a:buClr>
                <a:srgbClr val="0070C0"/>
              </a:buClr>
              <a:buNone/>
            </a:pPr>
            <a:endParaRPr lang="hr-HR" sz="15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46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154757"/>
              </p:ext>
            </p:extLst>
          </p:nvPr>
        </p:nvGraphicFramePr>
        <p:xfrm>
          <a:off x="719571" y="2060848"/>
          <a:ext cx="7704857" cy="414337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36546">
                  <a:extLst>
                    <a:ext uri="{9D8B030D-6E8A-4147-A177-3AD203B41FA5}">
                      <a16:colId xmlns:a16="http://schemas.microsoft.com/office/drawing/2014/main" xmlns="" val="2844368119"/>
                    </a:ext>
                  </a:extLst>
                </a:gridCol>
                <a:gridCol w="4323207">
                  <a:extLst>
                    <a:ext uri="{9D8B030D-6E8A-4147-A177-3AD203B41FA5}">
                      <a16:colId xmlns:a16="http://schemas.microsoft.com/office/drawing/2014/main" xmlns="" val="2734685058"/>
                    </a:ext>
                  </a:extLst>
                </a:gridCol>
                <a:gridCol w="1160927">
                  <a:extLst>
                    <a:ext uri="{9D8B030D-6E8A-4147-A177-3AD203B41FA5}">
                      <a16:colId xmlns:a16="http://schemas.microsoft.com/office/drawing/2014/main" xmlns="" val="398637257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491533889"/>
                    </a:ext>
                  </a:extLst>
                </a:gridCol>
                <a:gridCol w="720081">
                  <a:extLst>
                    <a:ext uri="{9D8B030D-6E8A-4147-A177-3AD203B41FA5}">
                      <a16:colId xmlns:a16="http://schemas.microsoft.com/office/drawing/2014/main" xmlns="" val="249841477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u="none" strike="noStrike" dirty="0">
                          <a:effectLst/>
                        </a:rPr>
                        <a:t>R.br.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u="none" strike="noStrike" dirty="0">
                          <a:effectLst/>
                        </a:rPr>
                        <a:t>POZIV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u="none" strike="noStrike" dirty="0">
                          <a:effectLst/>
                        </a:rPr>
                        <a:t>Alokacija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1" u="none" strike="noStrike" dirty="0">
                          <a:effectLst/>
                        </a:rPr>
                        <a:t>Datum objave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1" u="none" strike="noStrike" dirty="0">
                          <a:effectLst/>
                        </a:rPr>
                        <a:t>Status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18787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1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Izgradnja proizvodnih kapaciteta MSP i ulaganje u opremu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760.000.000,00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9.4.2015.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483043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>
                          <a:effectLst/>
                        </a:rPr>
                        <a:t>2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Ulaganje u proizvodnu tehnologiju MSP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357.200.000,00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9.4.2015.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8571698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3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Poboljšanje konkurentnosti i učinkovitosti MSP u područjima s razvojnim posebnostima kroz informacijske i komunikacijske tehnologije (IKT)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110.000.000,00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21.9.2015.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3979058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>
                          <a:effectLst/>
                        </a:rPr>
                        <a:t>4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Podrška razvoju MSP u turizmu povećanjem kvalitete i dodatne ponude hotela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304.000.000,00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14.10.2015.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205348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>
                          <a:effectLst/>
                        </a:rPr>
                        <a:t>5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Inovacije novoosnovanih MSP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22.800.000,00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9.5.2016.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591071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6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Kompetentnost i razvoj MSP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1.342.000.000,00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17.5.2016.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2637813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7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E-impuls</a:t>
                      </a:r>
                      <a:br>
                        <a:rPr lang="hr-HR" sz="1000" u="none" strike="noStrike">
                          <a:effectLst/>
                        </a:rPr>
                      </a:br>
                      <a:r>
                        <a:rPr lang="hr-HR" sz="1000" u="none" strike="noStrike">
                          <a:effectLst/>
                        </a:rPr>
                        <a:t>Poboljšanje poslovnog razvoja i tehnološke spremnosti MSP-ova 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250.000.000,00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21.07.2016.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451372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8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Razvoj poslovne infrastrukture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640.000.000,00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15.9.2016.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63467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9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Komercijalizacija inovacija u poduzetništvu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114.000.000,00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9.12.2016.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596317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10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Internacionalizacija poslovanja MSP-ova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56.000.000,00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29.3.2017.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616110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11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Certifikacijom proizvoda do tržišta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38.000.000,00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3.5.2017.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2870949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12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Razvoj infrastrukture poduzetničkih zona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76.000.000,00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21.4.2017.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9401617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13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Pružanje visokokvalitetnih usluga za MSP putem Poduzetničkih potpornih institucija (PPI) 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22.800.000,00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30.6.2017.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368728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14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Internacionalizacija rastućih i inovativnih MSP – Grupa PPI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38.000.000,00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1.8.2017.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736047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15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Izgradnja i opremanje proizvodnih kapaciteta MSP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200.000.000,00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2.2.2018.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 smtClean="0">
                          <a:effectLst/>
                        </a:rPr>
                        <a:t>Obustavljen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8703588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16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Poboljšanje konkurentnosti i učinkovitosti MSP kroz informacijske i komunikacijske tehnologije (IKT) - faza II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53.200.000,00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9.7.2018.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 smtClean="0">
                          <a:effectLst/>
                        </a:rPr>
                        <a:t>Obustavljen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196763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17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WWW VAUČERI ZA MSP-ove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15.200.000,00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6.7.2018.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Obustavljen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6875663"/>
                  </a:ext>
                </a:extLst>
              </a:tr>
            </a:tbl>
          </a:graphicData>
        </a:graphic>
      </p:graphicFrame>
      <p:sp>
        <p:nvSpPr>
          <p:cNvPr id="3" name="TekstniOkvir 8">
            <a:extLst>
              <a:ext uri="{FF2B5EF4-FFF2-40B4-BE49-F238E27FC236}">
                <a16:creationId xmlns:a16="http://schemas.microsoft.com/office/drawing/2014/main" xmlns="" id="{D16BD26B-65F0-4767-90E9-49D5C6499A7E}"/>
              </a:ext>
            </a:extLst>
          </p:cNvPr>
          <p:cNvSpPr txBox="1"/>
          <p:nvPr/>
        </p:nvSpPr>
        <p:spPr>
          <a:xfrm>
            <a:off x="4211960" y="1052736"/>
            <a:ext cx="4680640" cy="1062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101" b="1" u="sng" dirty="0">
                <a:solidFill>
                  <a:srgbClr val="002060"/>
                </a:solidFill>
              </a:rPr>
              <a:t>PRIORITETNA OS </a:t>
            </a:r>
            <a:r>
              <a:rPr lang="hr-HR" sz="2101" b="1" u="sng" dirty="0">
                <a:solidFill>
                  <a:srgbClr val="002060"/>
                </a:solidFill>
              </a:rPr>
              <a:t>3 – </a:t>
            </a:r>
            <a:r>
              <a:rPr lang="hr-HR" sz="2101" b="1" u="sng" dirty="0" smtClean="0">
                <a:solidFill>
                  <a:srgbClr val="002060"/>
                </a:solidFill>
              </a:rPr>
              <a:t>ZATVORENI POZIVI:</a:t>
            </a:r>
            <a:endParaRPr lang="hr-HR" sz="2101" b="1" u="sng" dirty="0">
              <a:solidFill>
                <a:srgbClr val="002060"/>
              </a:solidFill>
            </a:endParaRPr>
          </a:p>
          <a:p>
            <a:endParaRPr lang="hr-HR" sz="2101" b="1" u="sng" dirty="0">
              <a:solidFill>
                <a:srgbClr val="002060"/>
              </a:solidFill>
            </a:endParaRPr>
          </a:p>
          <a:p>
            <a:endParaRPr lang="hr-HR" sz="2101" b="1" u="sng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576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69398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600" dirty="0" smtClean="0">
                <a:solidFill>
                  <a:srgbClr val="002060"/>
                </a:solidFill>
              </a:rPr>
              <a:t>Otvoreni Pozivi </a:t>
            </a:r>
            <a:r>
              <a:rPr lang="en-US" sz="3600" dirty="0" smtClean="0">
                <a:solidFill>
                  <a:srgbClr val="002060"/>
                </a:solidFill>
              </a:rPr>
              <a:t>MGPO</a:t>
            </a:r>
            <a:r>
              <a:rPr lang="hr-HR" sz="3600" dirty="0" smtClean="0">
                <a:solidFill>
                  <a:srgbClr val="002060"/>
                </a:solidFill>
              </a:rPr>
              <a:t>-a</a:t>
            </a:r>
            <a:endParaRPr lang="hr-HR" sz="3600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048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59832" y="1698830"/>
            <a:ext cx="3024336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hr-HR" sz="1600" b="1" dirty="0" smtClean="0">
                <a:solidFill>
                  <a:schemeClr val="bg1"/>
                </a:solidFill>
              </a:rPr>
              <a:t>Alokacija Poziva: 30 </a:t>
            </a:r>
            <a:r>
              <a:rPr lang="hr-HR" sz="1600" b="1" dirty="0">
                <a:solidFill>
                  <a:schemeClr val="bg1"/>
                </a:solidFill>
              </a:rPr>
              <a:t>milijuna kn</a:t>
            </a:r>
            <a:endParaRPr lang="hr-HR" sz="1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0661" y="2544742"/>
            <a:ext cx="5622675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668079" eaLnBrk="0" hangingPunct="0">
              <a:defRPr/>
            </a:pPr>
            <a:r>
              <a:rPr lang="hr-HR" sz="1600" b="1" dirty="0">
                <a:solidFill>
                  <a:srgbClr val="0070C0"/>
                </a:solidFill>
              </a:rPr>
              <a:t>Maksimalan intenzitet potpore koji se može dodijeliti:</a:t>
            </a:r>
            <a:endParaRPr lang="hr-HR" sz="1600" kern="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48954" y="2125005"/>
            <a:ext cx="444609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hr-HR" sz="1600" b="1" dirty="0" smtClean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Iznosi potpore: 20.000,00 </a:t>
            </a:r>
            <a:r>
              <a:rPr lang="hr-HR" sz="1600" b="1" dirty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kn – 1.000.000,00 kn</a:t>
            </a:r>
            <a:endParaRPr lang="en-US" sz="1600" b="1" dirty="0">
              <a:solidFill>
                <a:srgbClr val="0070C0"/>
              </a:solidFill>
              <a:ea typeface="Calibri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60661" y="2977855"/>
            <a:ext cx="2839783" cy="5917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Mikro i mala poduzeća</a:t>
            </a:r>
          </a:p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85%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63610" y="2977855"/>
            <a:ext cx="2682357" cy="5917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Srednja poduzeća</a:t>
            </a:r>
          </a:p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65%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9532" y="3640086"/>
            <a:ext cx="8424936" cy="73984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 dirty="0">
                <a:solidFill>
                  <a:srgbClr val="0070C0"/>
                </a:solidFill>
                <a:cs typeface="Calibri" pitchFamily="34" charset="0"/>
              </a:rPr>
              <a:t>Namjena: </a:t>
            </a:r>
            <a:r>
              <a:rPr lang="hr-HR" sz="1600" dirty="0">
                <a:solidFill>
                  <a:srgbClr val="0070C0"/>
                </a:solidFill>
                <a:cs typeface="Arial" panose="020B0604020202020204" pitchFamily="34" charset="0"/>
              </a:rPr>
              <a:t>Povećanom primjenom normi, zajedno s pouzdanim tehnološkim rješenjem, pridonijeti aktivnostima MSP-ova da dokazom kvalitete, sigurnosti i pouzdanosti svojih proizvoda osiguraju preduvjete za povećanje izvoza i ukupne konkurentnosti. </a:t>
            </a:r>
            <a:endParaRPr lang="hr-HR" sz="1600" dirty="0">
              <a:solidFill>
                <a:srgbClr val="0070C0"/>
              </a:solidFill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9532" y="4793181"/>
            <a:ext cx="8416386" cy="80578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 dirty="0">
                <a:solidFill>
                  <a:srgbClr val="0070C0"/>
                </a:solidFill>
                <a:cs typeface="Calibri" pitchFamily="34" charset="0"/>
              </a:rPr>
              <a:t>C</a:t>
            </a:r>
            <a:r>
              <a:rPr lang="vi-VN" sz="16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ertifikacija</a:t>
            </a:r>
            <a:r>
              <a:rPr lang="vi-VN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proizvoda, odnosno potvrđivanja sukladnosti proizvoda s određenom normom ili specifikacijom (u skladu sa smjernicama EU i drugih zemalja  i odgovarajućim normama na koje se pozivaju smjernice) uključujući provođenje postupka ocjene sukladnosti.</a:t>
            </a:r>
            <a:endParaRPr lang="hr-HR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44487" y="4450430"/>
            <a:ext cx="1655025" cy="2722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indent="-208775" algn="ctr" defTabSz="668079">
              <a:spcBef>
                <a:spcPct val="0"/>
              </a:spcBef>
              <a:defRPr/>
            </a:pPr>
            <a:r>
              <a:rPr lang="hr-HR" sz="1169" b="1" kern="0" dirty="0">
                <a:solidFill>
                  <a:srgbClr val="0070C0"/>
                </a:solidFill>
              </a:rPr>
              <a:t>Prihvatljive aktivnosti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54309" y="5669461"/>
            <a:ext cx="562902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en-US" sz="1400" b="1" kern="0" dirty="0" err="1">
                <a:solidFill>
                  <a:srgbClr val="0070C0"/>
                </a:solidFill>
              </a:rPr>
              <a:t>Zaprimanje</a:t>
            </a:r>
            <a:r>
              <a:rPr lang="en-US" sz="1400" b="1" kern="0" dirty="0">
                <a:solidFill>
                  <a:srgbClr val="0070C0"/>
                </a:solidFill>
              </a:rPr>
              <a:t> </a:t>
            </a:r>
            <a:r>
              <a:rPr lang="en-US" sz="1400" b="1" kern="0" dirty="0" err="1">
                <a:solidFill>
                  <a:srgbClr val="0070C0"/>
                </a:solidFill>
              </a:rPr>
              <a:t>prijava</a:t>
            </a:r>
            <a:r>
              <a:rPr lang="en-US" sz="1400" b="1" kern="0" dirty="0">
                <a:solidFill>
                  <a:srgbClr val="0070C0"/>
                </a:solidFill>
              </a:rPr>
              <a:t>: od 18. </a:t>
            </a:r>
            <a:r>
              <a:rPr lang="en-US" sz="1400" b="1" kern="0" dirty="0" err="1">
                <a:solidFill>
                  <a:srgbClr val="0070C0"/>
                </a:solidFill>
              </a:rPr>
              <a:t>lipnja</a:t>
            </a:r>
            <a:r>
              <a:rPr lang="en-US" sz="1400" b="1" kern="0" dirty="0">
                <a:solidFill>
                  <a:srgbClr val="0070C0"/>
                </a:solidFill>
              </a:rPr>
              <a:t> 2018.  do 29. </a:t>
            </a:r>
            <a:r>
              <a:rPr lang="en-US" sz="1400" b="1" kern="0" dirty="0" err="1">
                <a:solidFill>
                  <a:srgbClr val="0070C0"/>
                </a:solidFill>
              </a:rPr>
              <a:t>lipnja</a:t>
            </a:r>
            <a:r>
              <a:rPr lang="en-US" sz="1400" b="1" kern="0" dirty="0">
                <a:solidFill>
                  <a:srgbClr val="0070C0"/>
                </a:solidFill>
              </a:rPr>
              <a:t> 2020., </a:t>
            </a:r>
            <a:endParaRPr lang="hr-HR" sz="1400" b="1" kern="0" dirty="0">
              <a:solidFill>
                <a:srgbClr val="0070C0"/>
              </a:solidFill>
            </a:endParaRPr>
          </a:p>
          <a:p>
            <a:pPr algn="ctr" defTabSz="668079">
              <a:defRPr/>
            </a:pPr>
            <a:r>
              <a:rPr lang="en-US" sz="1400" kern="0" dirty="0" err="1">
                <a:solidFill>
                  <a:srgbClr val="0070C0"/>
                </a:solidFill>
              </a:rPr>
              <a:t>odnosno</a:t>
            </a:r>
            <a:r>
              <a:rPr lang="en-US" sz="1400" kern="0" dirty="0">
                <a:solidFill>
                  <a:srgbClr val="0070C0"/>
                </a:solidFill>
              </a:rPr>
              <a:t> do </a:t>
            </a:r>
            <a:r>
              <a:rPr lang="en-US" sz="1400" kern="0" dirty="0" err="1">
                <a:solidFill>
                  <a:srgbClr val="0070C0"/>
                </a:solidFill>
              </a:rPr>
              <a:t>iskorištenja</a:t>
            </a:r>
            <a:r>
              <a:rPr lang="en-US" sz="1400" kern="0" dirty="0">
                <a:solidFill>
                  <a:srgbClr val="0070C0"/>
                </a:solidFill>
              </a:rPr>
              <a:t> sredstava - </a:t>
            </a:r>
            <a:r>
              <a:rPr lang="en-US" sz="1400" kern="0" dirty="0" err="1">
                <a:solidFill>
                  <a:srgbClr val="0070C0"/>
                </a:solidFill>
              </a:rPr>
              <a:t>putem</a:t>
            </a:r>
            <a:r>
              <a:rPr lang="en-US" sz="1400" kern="0" dirty="0">
                <a:solidFill>
                  <a:srgbClr val="0070C0"/>
                </a:solidFill>
              </a:rPr>
              <a:t> sustava eFondovi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727246" y="1168408"/>
            <a:ext cx="6048672" cy="442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hr-HR" sz="2101" b="1" dirty="0" smtClean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1</a:t>
            </a:r>
            <a:r>
              <a:rPr lang="hr-HR" sz="2101" b="1" dirty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. CERTIFIKACIJOM PROIZVODA DO TRŽIŠTA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34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1298</Words>
  <Application>Microsoft Office PowerPoint</Application>
  <PresentationFormat>On-screen Show (4:3)</PresentationFormat>
  <Paragraphs>251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Objavljeni i planirani pozivi MGPO</vt:lpstr>
      <vt:lpstr>Važnost ESI fondova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PLANIRANI POZIVI ZA PODUZETNIKE  (DO KRAJA 2018.)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Nikolina Bracko</dc:creator>
  <cp:lastModifiedBy>Ivan Bilić</cp:lastModifiedBy>
  <cp:revision>44</cp:revision>
  <dcterms:created xsi:type="dcterms:W3CDTF">2018-05-29T10:27:22Z</dcterms:created>
  <dcterms:modified xsi:type="dcterms:W3CDTF">2018-09-11T08:57:21Z</dcterms:modified>
</cp:coreProperties>
</file>