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72" r:id="rId2"/>
    <p:sldId id="367" r:id="rId3"/>
    <p:sldId id="263" r:id="rId4"/>
    <p:sldId id="262" r:id="rId5"/>
    <p:sldId id="369" r:id="rId6"/>
    <p:sldId id="362" r:id="rId7"/>
    <p:sldId id="359" r:id="rId8"/>
    <p:sldId id="364" r:id="rId9"/>
    <p:sldId id="366" r:id="rId10"/>
    <p:sldId id="265" r:id="rId11"/>
    <p:sldId id="368" r:id="rId12"/>
    <p:sldId id="266" r:id="rId13"/>
    <p:sldId id="371" r:id="rId14"/>
    <p:sldId id="370" r:id="rId15"/>
    <p:sldId id="259" r:id="rId16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263264B8-7553-4216-A5A9-E00D7FF31293}">
          <p14:sldIdLst>
            <p14:sldId id="372"/>
            <p14:sldId id="367"/>
            <p14:sldId id="263"/>
            <p14:sldId id="262"/>
            <p14:sldId id="369"/>
            <p14:sldId id="362"/>
          </p14:sldIdLst>
        </p14:section>
        <p14:section name="Sekcija bez naslova" id="{9EEC1AD2-9FCE-4E75-BECC-977059F907A6}">
          <p14:sldIdLst>
            <p14:sldId id="359"/>
            <p14:sldId id="364"/>
            <p14:sldId id="366"/>
            <p14:sldId id="265"/>
            <p14:sldId id="368"/>
            <p14:sldId id="266"/>
            <p14:sldId id="371"/>
            <p14:sldId id="37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43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CD648-3080-4F5F-A627-3DD3044DC98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82DDB83-F17A-46CF-8AEE-CDBB7468016A}">
      <dgm:prSet phldrT="[Tekst]" custT="1"/>
      <dgm:spPr>
        <a:solidFill>
          <a:srgbClr val="008F43"/>
        </a:solidFill>
        <a:ln>
          <a:solidFill>
            <a:srgbClr val="008F43"/>
          </a:solidFill>
        </a:ln>
        <a:effectLst>
          <a:outerShdw blurRad="63500" dist="63500" dir="5400000" algn="ctr" rotWithShape="0">
            <a:srgbClr val="008F43"/>
          </a:outerShdw>
        </a:effectLst>
      </dgm:spPr>
      <dgm:t>
        <a:bodyPr/>
        <a:lstStyle/>
        <a:p>
          <a:r>
            <a:rPr lang="hr-HR" sz="4000" b="1" dirty="0"/>
            <a:t>2015</a:t>
          </a:r>
        </a:p>
      </dgm:t>
    </dgm:pt>
    <dgm:pt modelId="{16423895-929E-43EF-8141-C69C9940D0C4}" type="parTrans" cxnId="{6EA7CB06-63E1-4ECE-A357-07678EB95200}">
      <dgm:prSet/>
      <dgm:spPr/>
      <dgm:t>
        <a:bodyPr/>
        <a:lstStyle/>
        <a:p>
          <a:endParaRPr lang="hr-HR"/>
        </a:p>
      </dgm:t>
    </dgm:pt>
    <dgm:pt modelId="{0A6B6B10-F8C0-4840-8F3E-AD74C0786B93}" type="sibTrans" cxnId="{6EA7CB06-63E1-4ECE-A357-07678EB95200}">
      <dgm:prSet/>
      <dgm:spPr/>
      <dgm:t>
        <a:bodyPr/>
        <a:lstStyle/>
        <a:p>
          <a:endParaRPr lang="hr-HR"/>
        </a:p>
      </dgm:t>
    </dgm:pt>
    <dgm:pt modelId="{EF0F9C6F-99F6-41D5-8946-0D992C6143C9}">
      <dgm:prSet phldrT="[Tekst]" custT="1"/>
      <dgm:spPr>
        <a:solidFill>
          <a:srgbClr val="008F43"/>
        </a:solidFill>
        <a:ln>
          <a:solidFill>
            <a:srgbClr val="008F43"/>
          </a:solidFill>
        </a:ln>
        <a:effectLst>
          <a:outerShdw blurRad="63500" dist="63500" dir="5400000" algn="ctr" rotWithShape="0">
            <a:srgbClr val="008F43"/>
          </a:outerShdw>
        </a:effectLst>
      </dgm:spPr>
      <dgm:t>
        <a:bodyPr/>
        <a:lstStyle/>
        <a:p>
          <a:r>
            <a:rPr lang="hr-HR" sz="4000" b="1" dirty="0"/>
            <a:t>2016</a:t>
          </a:r>
        </a:p>
      </dgm:t>
    </dgm:pt>
    <dgm:pt modelId="{9AC1A969-3D60-44D9-9BCA-9E221E3956A3}" type="parTrans" cxnId="{4AA9C600-B1AD-42FA-A579-1E9398B1D5CB}">
      <dgm:prSet/>
      <dgm:spPr/>
      <dgm:t>
        <a:bodyPr/>
        <a:lstStyle/>
        <a:p>
          <a:endParaRPr lang="hr-HR"/>
        </a:p>
      </dgm:t>
    </dgm:pt>
    <dgm:pt modelId="{3943BF2D-4310-4FE5-B518-AE4BD560BEF7}" type="sibTrans" cxnId="{4AA9C600-B1AD-42FA-A579-1E9398B1D5CB}">
      <dgm:prSet/>
      <dgm:spPr/>
      <dgm:t>
        <a:bodyPr/>
        <a:lstStyle/>
        <a:p>
          <a:endParaRPr lang="hr-HR"/>
        </a:p>
      </dgm:t>
    </dgm:pt>
    <dgm:pt modelId="{2B7886AE-7672-4987-9404-3D51F3FF02D4}">
      <dgm:prSet phldrT="[Tekst]" custT="1"/>
      <dgm:spPr>
        <a:solidFill>
          <a:srgbClr val="008F43"/>
        </a:solidFill>
        <a:ln>
          <a:solidFill>
            <a:srgbClr val="008F43"/>
          </a:solidFill>
        </a:ln>
        <a:effectLst>
          <a:outerShdw blurRad="63500" dist="63500" dir="5400000" algn="ctr" rotWithShape="0">
            <a:srgbClr val="008F43"/>
          </a:outerShdw>
        </a:effectLst>
      </dgm:spPr>
      <dgm:t>
        <a:bodyPr/>
        <a:lstStyle/>
        <a:p>
          <a:r>
            <a:rPr lang="hr-HR" sz="4000" b="1" dirty="0"/>
            <a:t>2017</a:t>
          </a:r>
        </a:p>
      </dgm:t>
    </dgm:pt>
    <dgm:pt modelId="{38DB5C79-CDAD-41DE-A05F-1B25F2AF686E}" type="parTrans" cxnId="{6F79F665-6D05-4D86-BD7E-DAE0438A44E9}">
      <dgm:prSet/>
      <dgm:spPr/>
      <dgm:t>
        <a:bodyPr/>
        <a:lstStyle/>
        <a:p>
          <a:endParaRPr lang="hr-HR"/>
        </a:p>
      </dgm:t>
    </dgm:pt>
    <dgm:pt modelId="{0AA6A84E-4361-40C6-AE46-7FFE236296FC}" type="sibTrans" cxnId="{6F79F665-6D05-4D86-BD7E-DAE0438A44E9}">
      <dgm:prSet/>
      <dgm:spPr/>
      <dgm:t>
        <a:bodyPr/>
        <a:lstStyle/>
        <a:p>
          <a:endParaRPr lang="hr-HR"/>
        </a:p>
      </dgm:t>
    </dgm:pt>
    <dgm:pt modelId="{B19DFED1-9199-41E4-A6D8-17FBD604FC8D}">
      <dgm:prSet custT="1"/>
      <dgm:spPr>
        <a:solidFill>
          <a:srgbClr val="008F43"/>
        </a:solidFill>
        <a:ln>
          <a:solidFill>
            <a:srgbClr val="008F43"/>
          </a:solidFill>
        </a:ln>
        <a:effectLst>
          <a:outerShdw blurRad="63500" dist="63500" dir="5400000" algn="ctr" rotWithShape="0">
            <a:srgbClr val="008F43"/>
          </a:outerShdw>
        </a:effectLst>
      </dgm:spPr>
      <dgm:t>
        <a:bodyPr/>
        <a:lstStyle/>
        <a:p>
          <a:r>
            <a:rPr lang="hr-HR" sz="4000" b="1" dirty="0"/>
            <a:t>2018</a:t>
          </a:r>
        </a:p>
      </dgm:t>
    </dgm:pt>
    <dgm:pt modelId="{3DB5CBB1-8FD5-4E27-8443-BE36493232CC}" type="parTrans" cxnId="{96FE97C9-2750-435F-938F-A183C65B0008}">
      <dgm:prSet/>
      <dgm:spPr/>
      <dgm:t>
        <a:bodyPr/>
        <a:lstStyle/>
        <a:p>
          <a:endParaRPr lang="hr-HR"/>
        </a:p>
      </dgm:t>
    </dgm:pt>
    <dgm:pt modelId="{D05F66F4-5986-43BD-8556-D9E09A10F019}" type="sibTrans" cxnId="{96FE97C9-2750-435F-938F-A183C65B0008}">
      <dgm:prSet/>
      <dgm:spPr/>
      <dgm:t>
        <a:bodyPr/>
        <a:lstStyle/>
        <a:p>
          <a:endParaRPr lang="hr-HR"/>
        </a:p>
      </dgm:t>
    </dgm:pt>
    <dgm:pt modelId="{13B3C048-12EE-4893-A9E2-4B3C38937319}" type="pres">
      <dgm:prSet presAssocID="{B8ECD648-3080-4F5F-A627-3DD3044DC98E}" presName="Name0" presStyleCnt="0">
        <dgm:presLayoutVars>
          <dgm:dir/>
          <dgm:animLvl val="lvl"/>
          <dgm:resizeHandles val="exact"/>
        </dgm:presLayoutVars>
      </dgm:prSet>
      <dgm:spPr/>
    </dgm:pt>
    <dgm:pt modelId="{7CB22127-A0CE-4D45-B564-DE7A339637DF}" type="pres">
      <dgm:prSet presAssocID="{F82DDB83-F17A-46CF-8AEE-CDBB7468016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8E74FC1-720E-4A12-92B1-B93942719E45}" type="pres">
      <dgm:prSet presAssocID="{0A6B6B10-F8C0-4840-8F3E-AD74C0786B93}" presName="parTxOnlySpace" presStyleCnt="0"/>
      <dgm:spPr/>
    </dgm:pt>
    <dgm:pt modelId="{DAF116AB-D577-41D6-A604-8B96D588B024}" type="pres">
      <dgm:prSet presAssocID="{EF0F9C6F-99F6-41D5-8946-0D992C6143C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9925317-DC29-4CE6-9736-E0C12F5F0F59}" type="pres">
      <dgm:prSet presAssocID="{3943BF2D-4310-4FE5-B518-AE4BD560BEF7}" presName="parTxOnlySpace" presStyleCnt="0"/>
      <dgm:spPr/>
    </dgm:pt>
    <dgm:pt modelId="{AC3534DA-E3D3-4BD0-8171-7E5BEF4AEC6F}" type="pres">
      <dgm:prSet presAssocID="{2B7886AE-7672-4987-9404-3D51F3FF02D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730AB9B-89AF-41A0-A4D4-DDA576E68175}" type="pres">
      <dgm:prSet presAssocID="{0AA6A84E-4361-40C6-AE46-7FFE236296FC}" presName="parTxOnlySpace" presStyleCnt="0"/>
      <dgm:spPr/>
    </dgm:pt>
    <dgm:pt modelId="{19FB9A0B-71A7-4D2C-B350-535DFBEBCD08}" type="pres">
      <dgm:prSet presAssocID="{B19DFED1-9199-41E4-A6D8-17FBD604FC8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AA9C600-B1AD-42FA-A579-1E9398B1D5CB}" srcId="{B8ECD648-3080-4F5F-A627-3DD3044DC98E}" destId="{EF0F9C6F-99F6-41D5-8946-0D992C6143C9}" srcOrd="1" destOrd="0" parTransId="{9AC1A969-3D60-44D9-9BCA-9E221E3956A3}" sibTransId="{3943BF2D-4310-4FE5-B518-AE4BD560BEF7}"/>
    <dgm:cxn modelId="{34127704-FE3E-404A-8926-650ECF3582B3}" type="presOf" srcId="{B19DFED1-9199-41E4-A6D8-17FBD604FC8D}" destId="{19FB9A0B-71A7-4D2C-B350-535DFBEBCD08}" srcOrd="0" destOrd="0" presId="urn:microsoft.com/office/officeart/2005/8/layout/chevron1"/>
    <dgm:cxn modelId="{6EA7CB06-63E1-4ECE-A357-07678EB95200}" srcId="{B8ECD648-3080-4F5F-A627-3DD3044DC98E}" destId="{F82DDB83-F17A-46CF-8AEE-CDBB7468016A}" srcOrd="0" destOrd="0" parTransId="{16423895-929E-43EF-8141-C69C9940D0C4}" sibTransId="{0A6B6B10-F8C0-4840-8F3E-AD74C0786B93}"/>
    <dgm:cxn modelId="{6F79F665-6D05-4D86-BD7E-DAE0438A44E9}" srcId="{B8ECD648-3080-4F5F-A627-3DD3044DC98E}" destId="{2B7886AE-7672-4987-9404-3D51F3FF02D4}" srcOrd="2" destOrd="0" parTransId="{38DB5C79-CDAD-41DE-A05F-1B25F2AF686E}" sibTransId="{0AA6A84E-4361-40C6-AE46-7FFE236296FC}"/>
    <dgm:cxn modelId="{F4A9CB53-AB73-4E8F-A6BD-AA3E5920AEF7}" type="presOf" srcId="{F82DDB83-F17A-46CF-8AEE-CDBB7468016A}" destId="{7CB22127-A0CE-4D45-B564-DE7A339637DF}" srcOrd="0" destOrd="0" presId="urn:microsoft.com/office/officeart/2005/8/layout/chevron1"/>
    <dgm:cxn modelId="{13D94074-739C-45E3-8AB2-268CEBDF2B63}" type="presOf" srcId="{2B7886AE-7672-4987-9404-3D51F3FF02D4}" destId="{AC3534DA-E3D3-4BD0-8171-7E5BEF4AEC6F}" srcOrd="0" destOrd="0" presId="urn:microsoft.com/office/officeart/2005/8/layout/chevron1"/>
    <dgm:cxn modelId="{7DD84FA5-807E-42D1-ABCC-EB56790B06D5}" type="presOf" srcId="{B8ECD648-3080-4F5F-A627-3DD3044DC98E}" destId="{13B3C048-12EE-4893-A9E2-4B3C38937319}" srcOrd="0" destOrd="0" presId="urn:microsoft.com/office/officeart/2005/8/layout/chevron1"/>
    <dgm:cxn modelId="{B3FEA5B5-D04C-4935-9F50-C87780742D54}" type="presOf" srcId="{EF0F9C6F-99F6-41D5-8946-0D992C6143C9}" destId="{DAF116AB-D577-41D6-A604-8B96D588B024}" srcOrd="0" destOrd="0" presId="urn:microsoft.com/office/officeart/2005/8/layout/chevron1"/>
    <dgm:cxn modelId="{96FE97C9-2750-435F-938F-A183C65B0008}" srcId="{B8ECD648-3080-4F5F-A627-3DD3044DC98E}" destId="{B19DFED1-9199-41E4-A6D8-17FBD604FC8D}" srcOrd="3" destOrd="0" parTransId="{3DB5CBB1-8FD5-4E27-8443-BE36493232CC}" sibTransId="{D05F66F4-5986-43BD-8556-D9E09A10F019}"/>
    <dgm:cxn modelId="{4C0A7FB8-60AA-4CD9-B7E5-B147DFFB59AA}" type="presParOf" srcId="{13B3C048-12EE-4893-A9E2-4B3C38937319}" destId="{7CB22127-A0CE-4D45-B564-DE7A339637DF}" srcOrd="0" destOrd="0" presId="urn:microsoft.com/office/officeart/2005/8/layout/chevron1"/>
    <dgm:cxn modelId="{140007E6-8FF6-448D-8D5F-4F9C30BEC116}" type="presParOf" srcId="{13B3C048-12EE-4893-A9E2-4B3C38937319}" destId="{58E74FC1-720E-4A12-92B1-B93942719E45}" srcOrd="1" destOrd="0" presId="urn:microsoft.com/office/officeart/2005/8/layout/chevron1"/>
    <dgm:cxn modelId="{F50F1411-8FDD-4534-8E0B-FFF25B8AB38D}" type="presParOf" srcId="{13B3C048-12EE-4893-A9E2-4B3C38937319}" destId="{DAF116AB-D577-41D6-A604-8B96D588B024}" srcOrd="2" destOrd="0" presId="urn:microsoft.com/office/officeart/2005/8/layout/chevron1"/>
    <dgm:cxn modelId="{0C6943F9-D699-4BAB-BF71-5B6C951AA850}" type="presParOf" srcId="{13B3C048-12EE-4893-A9E2-4B3C38937319}" destId="{19925317-DC29-4CE6-9736-E0C12F5F0F59}" srcOrd="3" destOrd="0" presId="urn:microsoft.com/office/officeart/2005/8/layout/chevron1"/>
    <dgm:cxn modelId="{0F7064A3-5115-4945-813F-050CAAF08B4E}" type="presParOf" srcId="{13B3C048-12EE-4893-A9E2-4B3C38937319}" destId="{AC3534DA-E3D3-4BD0-8171-7E5BEF4AEC6F}" srcOrd="4" destOrd="0" presId="urn:microsoft.com/office/officeart/2005/8/layout/chevron1"/>
    <dgm:cxn modelId="{8E4B84E0-EAB4-4511-B80F-AFD481181AE9}" type="presParOf" srcId="{13B3C048-12EE-4893-A9E2-4B3C38937319}" destId="{7730AB9B-89AF-41A0-A4D4-DDA576E68175}" srcOrd="5" destOrd="0" presId="urn:microsoft.com/office/officeart/2005/8/layout/chevron1"/>
    <dgm:cxn modelId="{510A50AA-F399-4FBC-9392-0CD8C7A5CAA3}" type="presParOf" srcId="{13B3C048-12EE-4893-A9E2-4B3C38937319}" destId="{19FB9A0B-71A7-4D2C-B350-535DFBEBCD08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22127-A0CE-4D45-B564-DE7A339637DF}">
      <dsp:nvSpPr>
        <dsp:cNvPr id="0" name=""/>
        <dsp:cNvSpPr/>
      </dsp:nvSpPr>
      <dsp:spPr>
        <a:xfrm>
          <a:off x="3817" y="1587569"/>
          <a:ext cx="2222152" cy="888861"/>
        </a:xfrm>
        <a:prstGeom prst="chevron">
          <a:avLst/>
        </a:prstGeom>
        <a:solidFill>
          <a:srgbClr val="008F43"/>
        </a:solidFill>
        <a:ln w="25400" cap="flat" cmpd="sng" algn="ctr">
          <a:solidFill>
            <a:srgbClr val="008F43"/>
          </a:solidFill>
          <a:prstDash val="solid"/>
        </a:ln>
        <a:effectLst>
          <a:outerShdw blurRad="63500" dist="63500" dir="5400000" algn="ctr" rotWithShape="0">
            <a:srgbClr val="008F43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b="1" kern="1200" dirty="0"/>
            <a:t>2015</a:t>
          </a:r>
        </a:p>
      </dsp:txBody>
      <dsp:txXfrm>
        <a:off x="448248" y="1587569"/>
        <a:ext cx="1333291" cy="888861"/>
      </dsp:txXfrm>
    </dsp:sp>
    <dsp:sp modelId="{DAF116AB-D577-41D6-A604-8B96D588B024}">
      <dsp:nvSpPr>
        <dsp:cNvPr id="0" name=""/>
        <dsp:cNvSpPr/>
      </dsp:nvSpPr>
      <dsp:spPr>
        <a:xfrm>
          <a:off x="2003754" y="1587569"/>
          <a:ext cx="2222152" cy="888861"/>
        </a:xfrm>
        <a:prstGeom prst="chevron">
          <a:avLst/>
        </a:prstGeom>
        <a:solidFill>
          <a:srgbClr val="008F43"/>
        </a:solidFill>
        <a:ln w="25400" cap="flat" cmpd="sng" algn="ctr">
          <a:solidFill>
            <a:srgbClr val="008F43"/>
          </a:solidFill>
          <a:prstDash val="solid"/>
        </a:ln>
        <a:effectLst>
          <a:outerShdw blurRad="63500" dist="63500" dir="5400000" algn="ctr" rotWithShape="0">
            <a:srgbClr val="008F43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b="1" kern="1200" dirty="0"/>
            <a:t>2016</a:t>
          </a:r>
        </a:p>
      </dsp:txBody>
      <dsp:txXfrm>
        <a:off x="2448185" y="1587569"/>
        <a:ext cx="1333291" cy="888861"/>
      </dsp:txXfrm>
    </dsp:sp>
    <dsp:sp modelId="{AC3534DA-E3D3-4BD0-8171-7E5BEF4AEC6F}">
      <dsp:nvSpPr>
        <dsp:cNvPr id="0" name=""/>
        <dsp:cNvSpPr/>
      </dsp:nvSpPr>
      <dsp:spPr>
        <a:xfrm>
          <a:off x="4003692" y="1587569"/>
          <a:ext cx="2222152" cy="888861"/>
        </a:xfrm>
        <a:prstGeom prst="chevron">
          <a:avLst/>
        </a:prstGeom>
        <a:solidFill>
          <a:srgbClr val="008F43"/>
        </a:solidFill>
        <a:ln w="25400" cap="flat" cmpd="sng" algn="ctr">
          <a:solidFill>
            <a:srgbClr val="008F43"/>
          </a:solidFill>
          <a:prstDash val="solid"/>
        </a:ln>
        <a:effectLst>
          <a:outerShdw blurRad="63500" dist="63500" dir="5400000" algn="ctr" rotWithShape="0">
            <a:srgbClr val="008F43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b="1" kern="1200" dirty="0"/>
            <a:t>2017</a:t>
          </a:r>
        </a:p>
      </dsp:txBody>
      <dsp:txXfrm>
        <a:off x="4448123" y="1587569"/>
        <a:ext cx="1333291" cy="888861"/>
      </dsp:txXfrm>
    </dsp:sp>
    <dsp:sp modelId="{19FB9A0B-71A7-4D2C-B350-535DFBEBCD08}">
      <dsp:nvSpPr>
        <dsp:cNvPr id="0" name=""/>
        <dsp:cNvSpPr/>
      </dsp:nvSpPr>
      <dsp:spPr>
        <a:xfrm>
          <a:off x="6003629" y="1587569"/>
          <a:ext cx="2222152" cy="888861"/>
        </a:xfrm>
        <a:prstGeom prst="chevron">
          <a:avLst/>
        </a:prstGeom>
        <a:solidFill>
          <a:srgbClr val="008F43"/>
        </a:solidFill>
        <a:ln w="25400" cap="flat" cmpd="sng" algn="ctr">
          <a:solidFill>
            <a:srgbClr val="008F43"/>
          </a:solidFill>
          <a:prstDash val="solid"/>
        </a:ln>
        <a:effectLst>
          <a:outerShdw blurRad="63500" dist="63500" dir="5400000" algn="ctr" rotWithShape="0">
            <a:srgbClr val="008F43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b="1" kern="1200" dirty="0"/>
            <a:t>2018</a:t>
          </a:r>
        </a:p>
      </dsp:txBody>
      <dsp:txXfrm>
        <a:off x="6448060" y="1587569"/>
        <a:ext cx="1333291" cy="888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130D8-588A-4CFC-879C-DCAC7880F931}" type="datetimeFigureOut">
              <a:rPr lang="hr-HR" smtClean="0"/>
              <a:t>4.10.2018.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7AF21-5B0E-49C5-A254-CCEA2737FE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1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e4@mgipu.hr" TargetMode="External"/><Relationship Id="rId2" Type="http://schemas.openxmlformats.org/officeDocument/2006/relationships/hyperlink" Target="mailto:javne.eu@fzoeu.h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gipu.hr/" TargetMode="External"/><Relationship Id="rId5" Type="http://schemas.openxmlformats.org/officeDocument/2006/relationships/hyperlink" Target="http://efondovi.mrrfeu.hr/" TargetMode="External"/><Relationship Id="rId4" Type="http://schemas.openxmlformats.org/officeDocument/2006/relationships/hyperlink" Target="http://www.strukturnifondovi.hr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16E941-B41D-4E06-B810-CA17116CB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REGIONALNI DANI EU FONDOVA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A12205E-635E-4574-80A1-FCAA7458A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GOSPIĆ</a:t>
            </a:r>
          </a:p>
          <a:p>
            <a:endParaRPr lang="hr-HR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listopada 2018.</a:t>
            </a:r>
          </a:p>
        </p:txBody>
      </p:sp>
    </p:spTree>
    <p:extLst>
      <p:ext uri="{BB962C8B-B14F-4D97-AF65-F5344CB8AC3E}">
        <p14:creationId xmlns:p14="http://schemas.microsoft.com/office/powerpoint/2010/main" val="73092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5AAF853-FD5A-4363-A4F4-ED4AE9AF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PROJEKTNI PRIJEDLOZI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Grupa 12">
            <a:extLst>
              <a:ext uri="{FF2B5EF4-FFF2-40B4-BE49-F238E27FC236}">
                <a16:creationId xmlns:a16="http://schemas.microsoft.com/office/drawing/2014/main" id="{AF2348ED-FFA7-4354-BAB4-5E3177ABCEE7}"/>
              </a:ext>
            </a:extLst>
          </p:cNvPr>
          <p:cNvGrpSpPr/>
          <p:nvPr/>
        </p:nvGrpSpPr>
        <p:grpSpPr>
          <a:xfrm>
            <a:off x="394341" y="2174650"/>
            <a:ext cx="3568953" cy="4320480"/>
            <a:chOff x="-2" y="2017950"/>
            <a:chExt cx="4938143" cy="939962"/>
          </a:xfrm>
          <a:solidFill>
            <a:srgbClr val="008F43"/>
          </a:solidFill>
        </p:grpSpPr>
        <p:sp>
          <p:nvSpPr>
            <p:cNvPr id="13" name="Zaobljeni pravokutnik 14">
              <a:extLst>
                <a:ext uri="{FF2B5EF4-FFF2-40B4-BE49-F238E27FC236}">
                  <a16:creationId xmlns:a16="http://schemas.microsoft.com/office/drawing/2014/main" id="{6CE37547-0113-4F7D-A0E3-5A286613ABB7}"/>
                </a:ext>
              </a:extLst>
            </p:cNvPr>
            <p:cNvSpPr/>
            <p:nvPr/>
          </p:nvSpPr>
          <p:spPr>
            <a:xfrm>
              <a:off x="-2" y="2017950"/>
              <a:ext cx="4938143" cy="939962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8F4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0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Zaobljeni pravokutnik 4">
              <a:extLst>
                <a:ext uri="{FF2B5EF4-FFF2-40B4-BE49-F238E27FC236}">
                  <a16:creationId xmlns:a16="http://schemas.microsoft.com/office/drawing/2014/main" id="{7CB36656-4599-4411-AEBC-90E0B12495A8}"/>
                </a:ext>
              </a:extLst>
            </p:cNvPr>
            <p:cNvSpPr txBox="1"/>
            <p:nvPr/>
          </p:nvSpPr>
          <p:spPr>
            <a:xfrm>
              <a:off x="214701" y="2134470"/>
              <a:ext cx="4249342" cy="722477"/>
            </a:xfrm>
            <a:prstGeom prst="rect">
              <a:avLst/>
            </a:prstGeom>
            <a:grpFill/>
            <a:ln>
              <a:solidFill>
                <a:srgbClr val="008F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b="1" dirty="0"/>
            </a:p>
          </p:txBody>
        </p:sp>
      </p:grpSp>
      <p:sp>
        <p:nvSpPr>
          <p:cNvPr id="16" name="Rezervirano mjesto sadržaja 2">
            <a:extLst>
              <a:ext uri="{FF2B5EF4-FFF2-40B4-BE49-F238E27FC236}">
                <a16:creationId xmlns:a16="http://schemas.microsoft.com/office/drawing/2014/main" id="{81846A2E-024C-4B1D-9609-318B96440DBF}"/>
              </a:ext>
            </a:extLst>
          </p:cNvPr>
          <p:cNvSpPr txBox="1">
            <a:spLocks/>
          </p:cNvSpPr>
          <p:nvPr/>
        </p:nvSpPr>
        <p:spPr>
          <a:xfrm>
            <a:off x="467544" y="2132856"/>
            <a:ext cx="3422548" cy="5019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hr-HR" sz="800" b="1" dirty="0">
              <a:solidFill>
                <a:schemeClr val="bg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hr-HR" sz="2000" b="1" dirty="0">
                <a:solidFill>
                  <a:schemeClr val="bg1"/>
                </a:solidFill>
              </a:rPr>
              <a:t>ENERGETSKA FUNKCIONALNA CJELINA (ETC)</a:t>
            </a:r>
            <a:endParaRPr lang="hr-H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000" indent="-18000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SzPct val="150000"/>
            </a:pPr>
            <a:r>
              <a:rPr lang="hr-HR" sz="1500" dirty="0">
                <a:solidFill>
                  <a:schemeClr val="bg1"/>
                </a:solidFill>
              </a:rPr>
              <a:t>zasebna funkcionalna i energetska cjelina za koju je moguće mjeriti pripadajuću potrošnju energije i vode</a:t>
            </a:r>
          </a:p>
          <a:p>
            <a:pPr marL="180000" indent="-18000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SzPct val="150000"/>
            </a:pPr>
            <a:r>
              <a:rPr lang="hr-HR" sz="1500" b="1" dirty="0">
                <a:solidFill>
                  <a:schemeClr val="bg1"/>
                </a:solidFill>
              </a:rPr>
              <a:t>postojeći ETC ili formiranje ET</a:t>
            </a:r>
            <a:r>
              <a:rPr lang="hr-HR" sz="1500" dirty="0">
                <a:solidFill>
                  <a:schemeClr val="bg1"/>
                </a:solidFill>
              </a:rPr>
              <a:t>C predviđeno projektnim prijedlogom</a:t>
            </a:r>
          </a:p>
          <a:p>
            <a:pPr marL="180000" indent="-18000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SzPct val="150000"/>
            </a:pPr>
            <a:r>
              <a:rPr lang="hr-HR" sz="1500" dirty="0">
                <a:solidFill>
                  <a:schemeClr val="bg1"/>
                </a:solidFill>
              </a:rPr>
              <a:t>formira se uvođenjem zasebnog mjerenja energenata i vode daljinskim mjerenjem spojenim na sustav ISGE-a</a:t>
            </a:r>
          </a:p>
          <a:p>
            <a:pPr marL="180000" indent="-18000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SzPct val="150000"/>
            </a:pPr>
            <a:r>
              <a:rPr lang="hr-HR" sz="1500" dirty="0">
                <a:solidFill>
                  <a:schemeClr val="bg1"/>
                </a:solidFill>
              </a:rPr>
              <a:t>ETC može biti (uvjeti - točka 2.4 </a:t>
            </a:r>
            <a:r>
              <a:rPr lang="hr-HR" sz="1500" dirty="0" err="1">
                <a:solidFill>
                  <a:schemeClr val="bg1"/>
                </a:solidFill>
              </a:rPr>
              <a:t>UzP</a:t>
            </a:r>
            <a:r>
              <a:rPr lang="hr-HR" sz="1500" dirty="0">
                <a:solidFill>
                  <a:schemeClr val="bg1"/>
                </a:solidFill>
              </a:rPr>
              <a:t>-a):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hr-HR" sz="1500" dirty="0">
                <a:solidFill>
                  <a:schemeClr val="bg1"/>
                </a:solidFill>
              </a:rPr>
              <a:t>     - dio zgrade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hr-HR" sz="1500" dirty="0">
                <a:solidFill>
                  <a:schemeClr val="bg1"/>
                </a:solidFill>
              </a:rPr>
              <a:t>     - cjelovita zgrada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hr-HR" sz="1500" dirty="0">
                <a:solidFill>
                  <a:schemeClr val="bg1"/>
                </a:solidFill>
              </a:rPr>
              <a:t>     - kompleks zgrada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hr-HR" sz="1500" dirty="0">
                <a:solidFill>
                  <a:schemeClr val="bg1"/>
                </a:solidFill>
              </a:rPr>
              <a:t>     - dio kompleksa zgrada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3348AF0-1932-4A4A-9AA2-AD9B768602E0}"/>
              </a:ext>
            </a:extLst>
          </p:cNvPr>
          <p:cNvSpPr txBox="1">
            <a:spLocks/>
          </p:cNvSpPr>
          <p:nvPr/>
        </p:nvSpPr>
        <p:spPr>
          <a:xfrm>
            <a:off x="4002659" y="2174650"/>
            <a:ext cx="1942659" cy="551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500" b="1" dirty="0">
                <a:solidFill>
                  <a:srgbClr val="008F43"/>
                </a:solidFill>
                <a:latin typeface="+mn-lt"/>
              </a:rPr>
              <a:t>PRIJAVITELJ – 1 PRAVNA OSOBA</a:t>
            </a:r>
            <a:endParaRPr lang="en-GB" sz="1500" b="1" dirty="0">
              <a:solidFill>
                <a:srgbClr val="008F43"/>
              </a:solidFill>
              <a:latin typeface="+mn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47DB9E8-A1B0-489D-ADEB-BEAC11AE5609}"/>
              </a:ext>
            </a:extLst>
          </p:cNvPr>
          <p:cNvSpPr txBox="1">
            <a:spLocks/>
          </p:cNvSpPr>
          <p:nvPr/>
        </p:nvSpPr>
        <p:spPr>
          <a:xfrm>
            <a:off x="6390477" y="2174650"/>
            <a:ext cx="2098826" cy="551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500" b="1" dirty="0">
                <a:latin typeface="+mn-lt"/>
              </a:rPr>
              <a:t>VIŠE PROJEKTNIH PRIJEDLOGA</a:t>
            </a:r>
            <a:endParaRPr lang="en-GB" sz="1500" b="1" dirty="0">
              <a:latin typeface="+mn-lt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BEDB97B-9926-4413-B277-762520903F51}"/>
              </a:ext>
            </a:extLst>
          </p:cNvPr>
          <p:cNvSpPr txBox="1">
            <a:spLocks/>
          </p:cNvSpPr>
          <p:nvPr/>
        </p:nvSpPr>
        <p:spPr>
          <a:xfrm>
            <a:off x="4023383" y="2996461"/>
            <a:ext cx="1942660" cy="551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500" b="1" dirty="0">
                <a:latin typeface="+mn-lt"/>
              </a:rPr>
              <a:t>1 PROJEKTNI PRIJEDLOG</a:t>
            </a:r>
            <a:endParaRPr lang="en-GB" sz="1500" b="1" dirty="0">
              <a:latin typeface="+mn-lt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30538BEC-D8E1-459B-8EB2-ED15D65EB995}"/>
              </a:ext>
            </a:extLst>
          </p:cNvPr>
          <p:cNvSpPr txBox="1">
            <a:spLocks/>
          </p:cNvSpPr>
          <p:nvPr/>
        </p:nvSpPr>
        <p:spPr>
          <a:xfrm>
            <a:off x="6341083" y="2892204"/>
            <a:ext cx="1489135" cy="551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500" b="1" dirty="0">
                <a:solidFill>
                  <a:srgbClr val="008F43"/>
                </a:solidFill>
                <a:latin typeface="+mn-lt"/>
              </a:rPr>
              <a:t>1 ETC</a:t>
            </a:r>
            <a:endParaRPr lang="en-GB" sz="1500" b="1" dirty="0">
              <a:solidFill>
                <a:srgbClr val="008F43"/>
              </a:solidFill>
              <a:latin typeface="+mn-l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1DCF862D-1980-4B1A-8E2B-AE6EAF0B840C}"/>
              </a:ext>
            </a:extLst>
          </p:cNvPr>
          <p:cNvSpPr txBox="1">
            <a:spLocks/>
          </p:cNvSpPr>
          <p:nvPr/>
        </p:nvSpPr>
        <p:spPr>
          <a:xfrm>
            <a:off x="4034232" y="3672950"/>
            <a:ext cx="1889855" cy="880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500" b="1" dirty="0">
                <a:solidFill>
                  <a:srgbClr val="008F43"/>
                </a:solidFill>
                <a:latin typeface="+mn-lt"/>
              </a:rPr>
              <a:t>ISKLJUČEN PROJEKTNI PRIJEDLOG</a:t>
            </a:r>
            <a:endParaRPr lang="en-GB" sz="1500" b="1" dirty="0">
              <a:solidFill>
                <a:srgbClr val="008F43"/>
              </a:solidFill>
              <a:latin typeface="+mn-lt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5E0B987E-B1F8-49DE-BE2F-8373622216D2}"/>
              </a:ext>
            </a:extLst>
          </p:cNvPr>
          <p:cNvSpPr txBox="1">
            <a:spLocks/>
          </p:cNvSpPr>
          <p:nvPr/>
        </p:nvSpPr>
        <p:spPr>
          <a:xfrm>
            <a:off x="6417068" y="3474580"/>
            <a:ext cx="2227328" cy="127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500" b="1" dirty="0">
                <a:latin typeface="+mn-lt"/>
              </a:rPr>
              <a:t>MOGUĆA PONOVNA PRIJAVA NAKON ŠTO JE GOTOV POSTUPAK DODJELE ZA ISTI</a:t>
            </a:r>
            <a:endParaRPr lang="en-GB" sz="1500" b="1" dirty="0">
              <a:latin typeface="+mn-lt"/>
            </a:endParaRPr>
          </a:p>
        </p:txBody>
      </p:sp>
      <p:sp>
        <p:nvSpPr>
          <p:cNvPr id="17" name="Arrow: Right 18">
            <a:extLst>
              <a:ext uri="{FF2B5EF4-FFF2-40B4-BE49-F238E27FC236}">
                <a16:creationId xmlns:a16="http://schemas.microsoft.com/office/drawing/2014/main" id="{89B0B5DF-2327-41E1-A716-D212643AE6EA}"/>
              </a:ext>
            </a:extLst>
          </p:cNvPr>
          <p:cNvSpPr/>
          <p:nvPr/>
        </p:nvSpPr>
        <p:spPr>
          <a:xfrm>
            <a:off x="5877580" y="2274998"/>
            <a:ext cx="503800" cy="354055"/>
          </a:xfrm>
          <a:prstGeom prst="rightArrow">
            <a:avLst/>
          </a:prstGeom>
          <a:solidFill>
            <a:srgbClr val="008F43"/>
          </a:solidFill>
          <a:ln w="12700">
            <a:solidFill>
              <a:schemeClr val="tx1"/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500" b="1" dirty="0">
              <a:solidFill>
                <a:srgbClr val="008F43"/>
              </a:solidFill>
            </a:endParaRPr>
          </a:p>
        </p:txBody>
      </p:sp>
      <p:sp>
        <p:nvSpPr>
          <p:cNvPr id="18" name="Arrow: Right 18">
            <a:extLst>
              <a:ext uri="{FF2B5EF4-FFF2-40B4-BE49-F238E27FC236}">
                <a16:creationId xmlns:a16="http://schemas.microsoft.com/office/drawing/2014/main" id="{D7E25164-EBFC-4027-9FD0-8125C27999A3}"/>
              </a:ext>
            </a:extLst>
          </p:cNvPr>
          <p:cNvSpPr/>
          <p:nvPr/>
        </p:nvSpPr>
        <p:spPr>
          <a:xfrm>
            <a:off x="5887558" y="3093447"/>
            <a:ext cx="503800" cy="354055"/>
          </a:xfrm>
          <a:prstGeom prst="rightArrow">
            <a:avLst/>
          </a:prstGeom>
          <a:solidFill>
            <a:srgbClr val="008F43"/>
          </a:solidFill>
          <a:ln w="12700">
            <a:solidFill>
              <a:schemeClr val="tx1"/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500" b="1" dirty="0">
              <a:solidFill>
                <a:srgbClr val="008F43"/>
              </a:solidFill>
            </a:endParaRPr>
          </a:p>
        </p:txBody>
      </p:sp>
      <p:sp>
        <p:nvSpPr>
          <p:cNvPr id="22" name="Arrow: Right 18">
            <a:extLst>
              <a:ext uri="{FF2B5EF4-FFF2-40B4-BE49-F238E27FC236}">
                <a16:creationId xmlns:a16="http://schemas.microsoft.com/office/drawing/2014/main" id="{6EB60DB6-CB31-43FF-9239-46FC4F052DD9}"/>
              </a:ext>
            </a:extLst>
          </p:cNvPr>
          <p:cNvSpPr/>
          <p:nvPr/>
        </p:nvSpPr>
        <p:spPr>
          <a:xfrm>
            <a:off x="5882752" y="3936245"/>
            <a:ext cx="503800" cy="354055"/>
          </a:xfrm>
          <a:prstGeom prst="rightArrow">
            <a:avLst/>
          </a:prstGeom>
          <a:solidFill>
            <a:srgbClr val="008F43"/>
          </a:solidFill>
          <a:ln w="12700">
            <a:solidFill>
              <a:schemeClr val="tx1"/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500" b="1" dirty="0">
              <a:solidFill>
                <a:srgbClr val="008F43"/>
              </a:solidFill>
            </a:endParaRPr>
          </a:p>
        </p:txBody>
      </p:sp>
      <p:sp>
        <p:nvSpPr>
          <p:cNvPr id="24" name="Zaobljeni pravokutnik 13">
            <a:extLst>
              <a:ext uri="{FF2B5EF4-FFF2-40B4-BE49-F238E27FC236}">
                <a16:creationId xmlns:a16="http://schemas.microsoft.com/office/drawing/2014/main" id="{7EFE6508-28B8-4771-AF33-2B090B00C698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1283B2BA-74E9-4042-BC82-3ECDCC087FA5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</p:spTree>
    <p:extLst>
      <p:ext uri="{BB962C8B-B14F-4D97-AF65-F5344CB8AC3E}">
        <p14:creationId xmlns:p14="http://schemas.microsoft.com/office/powerpoint/2010/main" val="325033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3">
            <a:extLst>
              <a:ext uri="{FF2B5EF4-FFF2-40B4-BE49-F238E27FC236}">
                <a16:creationId xmlns:a16="http://schemas.microsoft.com/office/drawing/2014/main" id="{0FF34E09-DEF2-4B8B-B4CA-A4D655D0B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512197"/>
              </p:ext>
            </p:extLst>
          </p:nvPr>
        </p:nvGraphicFramePr>
        <p:xfrm>
          <a:off x="323528" y="2180809"/>
          <a:ext cx="4392487" cy="5394960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19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predmet projekta je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ETC</a:t>
                      </a:r>
                      <a:endParaRPr lang="hr-H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50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effectLst/>
                        </a:rPr>
                        <a:t>ušteda energije za </a:t>
                      </a:r>
                      <a:r>
                        <a:rPr lang="hr-HR" sz="1600" b="1" kern="1200" dirty="0">
                          <a:solidFill>
                            <a:schemeClr val="tx1"/>
                          </a:solidFill>
                          <a:effectLst/>
                        </a:rPr>
                        <a:t>grijanje/hlađenje (</a:t>
                      </a:r>
                      <a:r>
                        <a:rPr lang="hr-HR" sz="1600" b="1" dirty="0">
                          <a:effectLst/>
                        </a:rPr>
                        <a:t>Q</a:t>
                      </a:r>
                      <a:r>
                        <a:rPr lang="hr-HR" sz="1600" b="1" baseline="-25000" dirty="0">
                          <a:effectLst/>
                        </a:rPr>
                        <a:t>H,nd</a:t>
                      </a:r>
                      <a:r>
                        <a:rPr lang="hr-HR" sz="1600" b="1" kern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hr-HR" sz="1600" b="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600" kern="1200" dirty="0">
                          <a:solidFill>
                            <a:schemeClr val="tx1"/>
                          </a:solidFill>
                          <a:effectLst/>
                        </a:rPr>
                        <a:t>na godišnjoj razini (kWh/god) od </a:t>
                      </a:r>
                      <a:r>
                        <a:rPr lang="hr-HR" sz="1600" b="1" kern="1200" dirty="0">
                          <a:solidFill>
                            <a:schemeClr val="tx1"/>
                          </a:solidFill>
                          <a:effectLst/>
                        </a:rPr>
                        <a:t>najmanje 50 %</a:t>
                      </a:r>
                      <a:endParaRPr lang="hr-HR" sz="16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50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u zgradi </a:t>
                      </a:r>
                      <a:r>
                        <a:rPr lang="hr-HR" sz="16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se obavlja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društvena djelatnost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na najmanje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80 %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 ukupne korisne površine zgrade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95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</a:pPr>
                      <a:r>
                        <a:rPr lang="hr-HR" sz="1600" kern="1200" dirty="0">
                          <a:solidFill>
                            <a:schemeClr val="tx1"/>
                          </a:solidFill>
                          <a:effectLst/>
                        </a:rPr>
                        <a:t>neostvarivanje prava na </a:t>
                      </a:r>
                      <a:r>
                        <a:rPr lang="hr-HR" sz="1600" b="1" kern="1200" dirty="0">
                          <a:solidFill>
                            <a:schemeClr val="tx1"/>
                          </a:solidFill>
                          <a:effectLst/>
                        </a:rPr>
                        <a:t>poticajnu cijenu energije proizvedene iz OIE </a:t>
                      </a:r>
                      <a:r>
                        <a:rPr lang="hr-HR" sz="1600" kern="1200" dirty="0">
                          <a:solidFill>
                            <a:schemeClr val="tx1"/>
                          </a:solidFill>
                          <a:effectLst/>
                        </a:rPr>
                        <a:t>za projektom predviđene mjere OIE</a:t>
                      </a:r>
                      <a:endParaRPr lang="hr-HR" sz="16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8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dokaz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 da je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zgrada postojeća</a:t>
                      </a:r>
                      <a:endParaRPr lang="hr-H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8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dokaz vlasništva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ili pravnog slijeda izvanknjižnog vlasništva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8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zgrada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nije pojedinačno zaštićeno kulturno dobro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50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uz prijavu priloženo izvješće o energetskom pregledu i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energetski certifikat prije obnove</a:t>
                      </a:r>
                      <a:endParaRPr lang="hr-H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DB17B"/>
                        </a:buClr>
                        <a:buSzPct val="15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r-H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8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DB17B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82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DB17B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16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13">
            <a:extLst>
              <a:ext uri="{FF2B5EF4-FFF2-40B4-BE49-F238E27FC236}">
                <a16:creationId xmlns:a16="http://schemas.microsoft.com/office/drawing/2014/main" id="{3A3E7A72-91DA-48BC-A3E4-0C5FA3F9E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28257"/>
              </p:ext>
            </p:extLst>
          </p:nvPr>
        </p:nvGraphicFramePr>
        <p:xfrm>
          <a:off x="4788024" y="2035834"/>
          <a:ext cx="4104455" cy="582324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104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274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uz prijavu priložen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glavni projekt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energetske obnove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uz prijavu priloženi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akt za građenje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, odobrenja, suglasnosti i posebni uvjeti građenja – ako je primjenjivo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prijavitelj se obvezao osigurati </a:t>
                      </a:r>
                      <a:r>
                        <a:rPr lang="hr-HR" sz="1600" b="1" dirty="0">
                          <a:solidFill>
                            <a:schemeClr val="tx1"/>
                          </a:solidFill>
                          <a:effectLst/>
                        </a:rPr>
                        <a:t>stručni nadzor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nad izvođenjem</a:t>
                      </a:r>
                      <a:r>
                        <a:rPr lang="hr-HR" sz="1600" baseline="0" dirty="0">
                          <a:solidFill>
                            <a:schemeClr val="tx1"/>
                          </a:solidFill>
                          <a:effectLst/>
                        </a:rPr>
                        <a:t> radova energetske obnove</a:t>
                      </a:r>
                      <a:endParaRPr lang="hr-HR" sz="16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baseline="0" dirty="0">
                          <a:solidFill>
                            <a:schemeClr val="tx1"/>
                          </a:solidFill>
                          <a:effectLst/>
                        </a:rPr>
                        <a:t>prijavitelj se obvezao provesti energetski pregled i izraditi energetski certifikat </a:t>
                      </a:r>
                      <a:r>
                        <a:rPr lang="hr-HR" sz="1600" b="1" baseline="0" dirty="0">
                          <a:solidFill>
                            <a:schemeClr val="tx1"/>
                          </a:solidFill>
                          <a:effectLst/>
                        </a:rPr>
                        <a:t>nakon energetske obnove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zgrada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sz="16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prijavljena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sz="16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u </a:t>
                      </a:r>
                      <a:r>
                        <a:rPr lang="hr-HR" sz="16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0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F43"/>
                        </a:buClr>
                        <a:buSzPct val="15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r-H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03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DB17B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237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4DB17B"/>
                        </a:buClr>
                        <a:buSzPct val="15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r-HR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5AAF853-FD5A-4363-A4F4-ED4AE9AF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KRITERIJI PRIHVATLJIVOSTI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1D70C7E5-95F4-4CFF-81AD-4B95EB3D3408}"/>
              </a:ext>
            </a:extLst>
          </p:cNvPr>
          <p:cNvSpPr/>
          <p:nvPr/>
        </p:nvSpPr>
        <p:spPr>
          <a:xfrm>
            <a:off x="611560" y="1832317"/>
            <a:ext cx="4104455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000" b="1" dirty="0">
                <a:solidFill>
                  <a:srgbClr val="008F43"/>
                </a:solidFill>
              </a:rPr>
              <a:t>NEKI OD KRITERIJA PRIHVATLJIVOSTI:</a:t>
            </a:r>
          </a:p>
        </p:txBody>
      </p:sp>
      <p:sp>
        <p:nvSpPr>
          <p:cNvPr id="10" name="Zaobljeni pravokutnik 13">
            <a:extLst>
              <a:ext uri="{FF2B5EF4-FFF2-40B4-BE49-F238E27FC236}">
                <a16:creationId xmlns:a16="http://schemas.microsoft.com/office/drawing/2014/main" id="{C22825DD-88E5-406F-88BF-D483875A6B51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76613DE6-23B9-4DFF-846C-990E80292081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</p:spTree>
    <p:extLst>
      <p:ext uri="{BB962C8B-B14F-4D97-AF65-F5344CB8AC3E}">
        <p14:creationId xmlns:p14="http://schemas.microsoft.com/office/powerpoint/2010/main" val="44080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39F6800B-CCBA-4E53-A365-93B35B42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ŠTO SE SUFINANCIRA?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sp>
        <p:nvSpPr>
          <p:cNvPr id="50" name="Freeform 38">
            <a:extLst>
              <a:ext uri="{FF2B5EF4-FFF2-40B4-BE49-F238E27FC236}">
                <a16:creationId xmlns:a16="http://schemas.microsoft.com/office/drawing/2014/main" id="{FB92DD87-3DD8-4E79-BDE7-D682EB18C743}"/>
              </a:ext>
            </a:extLst>
          </p:cNvPr>
          <p:cNvSpPr/>
          <p:nvPr/>
        </p:nvSpPr>
        <p:spPr>
          <a:xfrm>
            <a:off x="2117941" y="1992580"/>
            <a:ext cx="1561638" cy="958443"/>
          </a:xfrm>
          <a:custGeom>
            <a:avLst/>
            <a:gdLst>
              <a:gd name="connsiteX0" fmla="*/ 0 w 2005585"/>
              <a:gd name="connsiteY0" fmla="*/ 0 h 1203351"/>
              <a:gd name="connsiteX1" fmla="*/ 2005585 w 2005585"/>
              <a:gd name="connsiteY1" fmla="*/ 0 h 1203351"/>
              <a:gd name="connsiteX2" fmla="*/ 2005585 w 2005585"/>
              <a:gd name="connsiteY2" fmla="*/ 1203351 h 1203351"/>
              <a:gd name="connsiteX3" fmla="*/ 0 w 2005585"/>
              <a:gd name="connsiteY3" fmla="*/ 1203351 h 1203351"/>
              <a:gd name="connsiteX4" fmla="*/ 0 w 2005585"/>
              <a:gd name="connsiteY4" fmla="*/ 0 h 120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585" h="1203351">
                <a:moveTo>
                  <a:pt x="0" y="0"/>
                </a:moveTo>
                <a:lnTo>
                  <a:pt x="2005585" y="0"/>
                </a:lnTo>
                <a:lnTo>
                  <a:pt x="2005585" y="1203351"/>
                </a:lnTo>
                <a:lnTo>
                  <a:pt x="0" y="1203351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 w="38100">
            <a:solidFill>
              <a:srgbClr val="4472C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ENERGETSKI PREGLED ZGRADE I IZRADA ENERG. CERTIFIKATA PRIJE OBNOVE *</a:t>
            </a:r>
            <a:endParaRPr lang="hr-HR" sz="1400" b="1" baseline="30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81" name="Grupa 80">
            <a:extLst>
              <a:ext uri="{FF2B5EF4-FFF2-40B4-BE49-F238E27FC236}">
                <a16:creationId xmlns:a16="http://schemas.microsoft.com/office/drawing/2014/main" id="{1DDD3F6E-A6DA-4E40-95DC-D850B1E92B1D}"/>
              </a:ext>
            </a:extLst>
          </p:cNvPr>
          <p:cNvGrpSpPr/>
          <p:nvPr/>
        </p:nvGrpSpPr>
        <p:grpSpPr>
          <a:xfrm>
            <a:off x="398171" y="1844824"/>
            <a:ext cx="8422301" cy="4608512"/>
            <a:chOff x="1578266" y="4253482"/>
            <a:chExt cx="10816618" cy="5786108"/>
          </a:xfrm>
        </p:grpSpPr>
        <p:grpSp>
          <p:nvGrpSpPr>
            <p:cNvPr id="40" name="Grupa 39">
              <a:extLst>
                <a:ext uri="{FF2B5EF4-FFF2-40B4-BE49-F238E27FC236}">
                  <a16:creationId xmlns:a16="http://schemas.microsoft.com/office/drawing/2014/main" id="{7C49B088-F98E-498C-A9A7-9DBD99F45C0B}"/>
                </a:ext>
              </a:extLst>
            </p:cNvPr>
            <p:cNvGrpSpPr/>
            <p:nvPr/>
          </p:nvGrpSpPr>
          <p:grpSpPr>
            <a:xfrm>
              <a:off x="3839836" y="8665617"/>
              <a:ext cx="1972843" cy="1184496"/>
              <a:chOff x="3119437" y="4126177"/>
              <a:chExt cx="1889124" cy="1133475"/>
            </a:xfrm>
            <a:solidFill>
              <a:srgbClr val="49B246"/>
            </a:solidFill>
          </p:grpSpPr>
          <p:sp>
            <p:nvSpPr>
              <p:cNvPr id="41" name="Pravokutnik 40">
                <a:extLst>
                  <a:ext uri="{FF2B5EF4-FFF2-40B4-BE49-F238E27FC236}">
                    <a16:creationId xmlns:a16="http://schemas.microsoft.com/office/drawing/2014/main" id="{E1309B38-C35F-42EE-BA72-0CC53EF232E9}"/>
                  </a:ext>
                </a:extLst>
              </p:cNvPr>
              <p:cNvSpPr/>
              <p:nvPr/>
            </p:nvSpPr>
            <p:spPr>
              <a:xfrm>
                <a:off x="3119437" y="4126177"/>
                <a:ext cx="1889124" cy="1133475"/>
              </a:xfrm>
              <a:prstGeom prst="rect">
                <a:avLst/>
              </a:prstGeom>
              <a:grpFill/>
              <a:ln w="28575">
                <a:solidFill>
                  <a:srgbClr val="49B246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7353344"/>
                  <a:satOff val="-10228"/>
                  <a:lumOff val="-3922"/>
                  <a:alphaOff val="0"/>
                </a:schemeClr>
              </a:fillRef>
              <a:effectRef idx="0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TekstniOkvir 41">
                <a:extLst>
                  <a:ext uri="{FF2B5EF4-FFF2-40B4-BE49-F238E27FC236}">
                    <a16:creationId xmlns:a16="http://schemas.microsoft.com/office/drawing/2014/main" id="{9FD5F83A-8618-4B2D-930C-5FBCBC491430}"/>
                  </a:ext>
                </a:extLst>
              </p:cNvPr>
              <p:cNvSpPr txBox="1"/>
              <p:nvPr/>
            </p:nvSpPr>
            <p:spPr>
              <a:xfrm>
                <a:off x="3119437" y="4126177"/>
                <a:ext cx="1889124" cy="1133475"/>
              </a:xfrm>
              <a:prstGeom prst="rect">
                <a:avLst/>
              </a:prstGeom>
              <a:grpFill/>
              <a:ln w="28575">
                <a:solidFill>
                  <a:srgbClr val="49B246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8121" tIns="198121" rIns="198121" bIns="198121" numCol="1" spcCol="1270" anchor="ctr" anchorCtr="0">
                <a:noAutofit/>
              </a:bodyPr>
              <a:lstStyle/>
              <a:p>
                <a:pPr algn="ctr" defTabSz="231143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hr-HR" sz="5200" dirty="0"/>
              </a:p>
            </p:txBody>
          </p:sp>
        </p:grpSp>
        <p:sp>
          <p:nvSpPr>
            <p:cNvPr id="43" name="Pravokutnik 42">
              <a:extLst>
                <a:ext uri="{FF2B5EF4-FFF2-40B4-BE49-F238E27FC236}">
                  <a16:creationId xmlns:a16="http://schemas.microsoft.com/office/drawing/2014/main" id="{57C29338-32C1-4D7F-88B4-91F6E2FCE503}"/>
                </a:ext>
              </a:extLst>
            </p:cNvPr>
            <p:cNvSpPr/>
            <p:nvPr/>
          </p:nvSpPr>
          <p:spPr>
            <a:xfrm>
              <a:off x="3778496" y="8678628"/>
              <a:ext cx="2075314" cy="119790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hr-HR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KOORDINATOR ZAŠTITE NA RADU TIJEKOM GRAĐENJA</a:t>
              </a:r>
            </a:p>
          </p:txBody>
        </p:sp>
        <p:grpSp>
          <p:nvGrpSpPr>
            <p:cNvPr id="80" name="Grupa 79">
              <a:extLst>
                <a:ext uri="{FF2B5EF4-FFF2-40B4-BE49-F238E27FC236}">
                  <a16:creationId xmlns:a16="http://schemas.microsoft.com/office/drawing/2014/main" id="{103B9B88-A9D9-4315-BF5C-98C7DC5C3B53}"/>
                </a:ext>
              </a:extLst>
            </p:cNvPr>
            <p:cNvGrpSpPr/>
            <p:nvPr/>
          </p:nvGrpSpPr>
          <p:grpSpPr>
            <a:xfrm>
              <a:off x="1578266" y="4253482"/>
              <a:ext cx="10816618" cy="5786108"/>
              <a:chOff x="1578266" y="4253482"/>
              <a:chExt cx="10816618" cy="5786108"/>
            </a:xfrm>
          </p:grpSpPr>
          <p:grpSp>
            <p:nvGrpSpPr>
              <p:cNvPr id="44" name="Group 22">
                <a:extLst>
                  <a:ext uri="{FF2B5EF4-FFF2-40B4-BE49-F238E27FC236}">
                    <a16:creationId xmlns:a16="http://schemas.microsoft.com/office/drawing/2014/main" id="{F7A70E1C-C9E8-45EE-ADA1-1695BE3EDE07}"/>
                  </a:ext>
                </a:extLst>
              </p:cNvPr>
              <p:cNvGrpSpPr/>
              <p:nvPr/>
            </p:nvGrpSpPr>
            <p:grpSpPr>
              <a:xfrm>
                <a:off x="10389299" y="8665617"/>
                <a:ext cx="2005585" cy="1203352"/>
                <a:chOff x="6623488" y="4406039"/>
                <a:chExt cx="2005585" cy="1203352"/>
              </a:xfrm>
              <a:solidFill>
                <a:srgbClr val="6A8ED0"/>
              </a:solidFill>
            </p:grpSpPr>
            <p:sp>
              <p:nvSpPr>
                <p:cNvPr id="45" name="Rectangle 23">
                  <a:extLst>
                    <a:ext uri="{FF2B5EF4-FFF2-40B4-BE49-F238E27FC236}">
                      <a16:creationId xmlns:a16="http://schemas.microsoft.com/office/drawing/2014/main" id="{DC1B0C89-24A2-4B0C-9EE0-A1516ABEE95D}"/>
                    </a:ext>
                  </a:extLst>
                </p:cNvPr>
                <p:cNvSpPr/>
                <p:nvPr/>
              </p:nvSpPr>
              <p:spPr>
                <a:xfrm>
                  <a:off x="6623488" y="4406039"/>
                  <a:ext cx="2005585" cy="1203351"/>
                </a:xfrm>
                <a:prstGeom prst="rect">
                  <a:avLst/>
                </a:prstGeom>
                <a:grpFill/>
                <a:ln w="38100">
                  <a:solidFill>
                    <a:srgbClr val="49B246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7353345"/>
                    <a:satOff val="-10228"/>
                    <a:lumOff val="-3922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6" name="Rectangle 24">
                  <a:extLst>
                    <a:ext uri="{FF2B5EF4-FFF2-40B4-BE49-F238E27FC236}">
                      <a16:creationId xmlns:a16="http://schemas.microsoft.com/office/drawing/2014/main" id="{366541AA-A4D2-46FB-8B1F-3CBCE5297E70}"/>
                    </a:ext>
                  </a:extLst>
                </p:cNvPr>
                <p:cNvSpPr/>
                <p:nvPr/>
              </p:nvSpPr>
              <p:spPr>
                <a:xfrm>
                  <a:off x="6623488" y="4406039"/>
                  <a:ext cx="2005585" cy="1203352"/>
                </a:xfrm>
                <a:prstGeom prst="rect">
                  <a:avLst/>
                </a:prstGeom>
                <a:solidFill>
                  <a:srgbClr val="49B246"/>
                </a:solidFill>
                <a:ln>
                  <a:solidFill>
                    <a:srgbClr val="49B24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PROMIDŽBA I VIDLJIVOST PROJEKTA</a:t>
                  </a:r>
                </a:p>
              </p:txBody>
            </p:sp>
          </p:grpSp>
          <p:grpSp>
            <p:nvGrpSpPr>
              <p:cNvPr id="47" name="Grupa 46">
                <a:extLst>
                  <a:ext uri="{FF2B5EF4-FFF2-40B4-BE49-F238E27FC236}">
                    <a16:creationId xmlns:a16="http://schemas.microsoft.com/office/drawing/2014/main" id="{424DBAFB-72D5-43D4-9FE8-B40DF158043A}"/>
                  </a:ext>
                </a:extLst>
              </p:cNvPr>
              <p:cNvGrpSpPr/>
              <p:nvPr/>
            </p:nvGrpSpPr>
            <p:grpSpPr>
              <a:xfrm>
                <a:off x="10389299" y="7258391"/>
                <a:ext cx="2005585" cy="1203351"/>
                <a:chOff x="6623487" y="3004909"/>
                <a:chExt cx="2005585" cy="1203351"/>
              </a:xfrm>
              <a:solidFill>
                <a:srgbClr val="44B982"/>
              </a:solidFill>
            </p:grpSpPr>
            <p:sp>
              <p:nvSpPr>
                <p:cNvPr id="48" name="Pravokutnik 47">
                  <a:extLst>
                    <a:ext uri="{FF2B5EF4-FFF2-40B4-BE49-F238E27FC236}">
                      <a16:creationId xmlns:a16="http://schemas.microsoft.com/office/drawing/2014/main" id="{CF716C5C-9C01-49B8-9538-0BF89F6A708B}"/>
                    </a:ext>
                  </a:extLst>
                </p:cNvPr>
                <p:cNvSpPr/>
                <p:nvPr/>
              </p:nvSpPr>
              <p:spPr>
                <a:xfrm>
                  <a:off x="6623487" y="3004909"/>
                  <a:ext cx="2005585" cy="1203351"/>
                </a:xfrm>
                <a:prstGeom prst="rect">
                  <a:avLst/>
                </a:prstGeom>
                <a:grpFill/>
                <a:ln w="38100">
                  <a:solidFill>
                    <a:srgbClr val="44B982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5777628"/>
                    <a:satOff val="-8036"/>
                    <a:lumOff val="-3082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9" name="TekstniOkvir 48">
                  <a:extLst>
                    <a:ext uri="{FF2B5EF4-FFF2-40B4-BE49-F238E27FC236}">
                      <a16:creationId xmlns:a16="http://schemas.microsoft.com/office/drawing/2014/main" id="{9008A69A-A8A0-4756-ABD4-BBEBF438B1D1}"/>
                    </a:ext>
                  </a:extLst>
                </p:cNvPr>
                <p:cNvSpPr txBox="1"/>
                <p:nvPr/>
              </p:nvSpPr>
              <p:spPr>
                <a:xfrm>
                  <a:off x="6623487" y="3004909"/>
                  <a:ext cx="2005585" cy="1203351"/>
                </a:xfrm>
                <a:prstGeom prst="rect">
                  <a:avLst/>
                </a:prstGeom>
                <a:grpFill/>
                <a:ln>
                  <a:solidFill>
                    <a:srgbClr val="44B98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STRUČNI NADZOR GRAĐENJA</a:t>
                  </a:r>
                </a:p>
              </p:txBody>
            </p:sp>
          </p:grpSp>
          <p:grpSp>
            <p:nvGrpSpPr>
              <p:cNvPr id="24" name="Group 1">
                <a:extLst>
                  <a:ext uri="{FF2B5EF4-FFF2-40B4-BE49-F238E27FC236}">
                    <a16:creationId xmlns:a16="http://schemas.microsoft.com/office/drawing/2014/main" id="{AE1F5A51-5A20-4A22-80D3-489B3BD7ED96}"/>
                  </a:ext>
                </a:extLst>
              </p:cNvPr>
              <p:cNvGrpSpPr/>
              <p:nvPr/>
            </p:nvGrpSpPr>
            <p:grpSpPr>
              <a:xfrm>
                <a:off x="1578266" y="4253482"/>
                <a:ext cx="10816618" cy="5786108"/>
                <a:chOff x="681180" y="1071892"/>
                <a:chExt cx="10816618" cy="5786108"/>
              </a:xfrm>
            </p:grpSpPr>
            <p:sp>
              <p:nvSpPr>
                <p:cNvPr id="25" name="Rectangle 2">
                  <a:extLst>
                    <a:ext uri="{FF2B5EF4-FFF2-40B4-BE49-F238E27FC236}">
                      <a16:creationId xmlns:a16="http://schemas.microsoft.com/office/drawing/2014/main" id="{B3E51662-9772-42D0-8BF8-D49ECFCA0BDC}"/>
                    </a:ext>
                  </a:extLst>
                </p:cNvPr>
                <p:cNvSpPr/>
                <p:nvPr/>
              </p:nvSpPr>
              <p:spPr>
                <a:xfrm>
                  <a:off x="681180" y="1071892"/>
                  <a:ext cx="8629074" cy="5786108"/>
                </a:xfrm>
                <a:prstGeom prst="rect">
                  <a:avLst/>
                </a:prstGeom>
                <a:noFill/>
              </p:spPr>
            </p:sp>
            <p:sp>
              <p:nvSpPr>
                <p:cNvPr id="26" name="Freeform 4">
                  <a:extLst>
                    <a:ext uri="{FF2B5EF4-FFF2-40B4-BE49-F238E27FC236}">
                      <a16:creationId xmlns:a16="http://schemas.microsoft.com/office/drawing/2014/main" id="{677CF001-61D1-4FD6-A585-62A5CCF5432C}"/>
                    </a:ext>
                  </a:extLst>
                </p:cNvPr>
                <p:cNvSpPr/>
                <p:nvPr/>
              </p:nvSpPr>
              <p:spPr>
                <a:xfrm>
                  <a:off x="683707" y="1257405"/>
                  <a:ext cx="2005585" cy="1203350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72C4"/>
                </a:solidFill>
                <a:ln w="38100">
                  <a:solidFill>
                    <a:srgbClr val="4472C4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GLAVNI PROJEKT</a:t>
                  </a:r>
                </a:p>
              </p:txBody>
            </p:sp>
            <p:sp>
              <p:nvSpPr>
                <p:cNvPr id="27" name="Freeform 6">
                  <a:extLst>
                    <a:ext uri="{FF2B5EF4-FFF2-40B4-BE49-F238E27FC236}">
                      <a16:creationId xmlns:a16="http://schemas.microsoft.com/office/drawing/2014/main" id="{7BA1FE74-7C1E-449F-9552-FB0D9938F3C6}"/>
                    </a:ext>
                  </a:extLst>
                </p:cNvPr>
                <p:cNvSpPr/>
                <p:nvPr/>
              </p:nvSpPr>
              <p:spPr>
                <a:xfrm>
                  <a:off x="5095996" y="1257405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72C4"/>
                </a:solidFill>
                <a:ln w="38100">
                  <a:solidFill>
                    <a:srgbClr val="4472C4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1050478"/>
                    <a:satOff val="-1461"/>
                    <a:lumOff val="-56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OBNOVA OVOJNICE ZGRADE</a:t>
                  </a:r>
                </a:p>
              </p:txBody>
            </p:sp>
            <p:sp>
              <p:nvSpPr>
                <p:cNvPr id="28" name="Freeform 7">
                  <a:extLst>
                    <a:ext uri="{FF2B5EF4-FFF2-40B4-BE49-F238E27FC236}">
                      <a16:creationId xmlns:a16="http://schemas.microsoft.com/office/drawing/2014/main" id="{9067B5DC-9098-4792-BDFF-BCB56E274DA3}"/>
                    </a:ext>
                  </a:extLst>
                </p:cNvPr>
                <p:cNvSpPr/>
                <p:nvPr/>
              </p:nvSpPr>
              <p:spPr>
                <a:xfrm>
                  <a:off x="7304667" y="1257405"/>
                  <a:ext cx="2005585" cy="1203350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72C4"/>
                </a:solidFill>
                <a:ln w="38100">
                  <a:solidFill>
                    <a:srgbClr val="4472C4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1575717"/>
                    <a:satOff val="-2192"/>
                    <a:lumOff val="-84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VISOKOUČINKOVITI SUSTAVI GRIJANJA</a:t>
                  </a:r>
                </a:p>
              </p:txBody>
            </p:sp>
            <p:sp>
              <p:nvSpPr>
                <p:cNvPr id="29" name="Freeform 8">
                  <a:extLst>
                    <a:ext uri="{FF2B5EF4-FFF2-40B4-BE49-F238E27FC236}">
                      <a16:creationId xmlns:a16="http://schemas.microsoft.com/office/drawing/2014/main" id="{905F4449-46AE-48CE-9B4D-E7BE8C1DFEDC}"/>
                    </a:ext>
                  </a:extLst>
                </p:cNvPr>
                <p:cNvSpPr/>
                <p:nvPr/>
              </p:nvSpPr>
              <p:spPr>
                <a:xfrm>
                  <a:off x="2889850" y="2618246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3B5BF"/>
                </a:solidFill>
                <a:ln w="38100">
                  <a:solidFill>
                    <a:srgbClr val="43B5B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2100956"/>
                    <a:satOff val="-2922"/>
                    <a:lumOff val="-1121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00075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VISOKOUČINKOVITISUSTAV PROZRAČIVANJA </a:t>
                  </a:r>
                </a:p>
              </p:txBody>
            </p:sp>
            <p:sp>
              <p:nvSpPr>
                <p:cNvPr id="30" name="Freeform 9">
                  <a:extLst>
                    <a:ext uri="{FF2B5EF4-FFF2-40B4-BE49-F238E27FC236}">
                      <a16:creationId xmlns:a16="http://schemas.microsoft.com/office/drawing/2014/main" id="{16F470D3-BEAE-4024-AED4-27FBC33C8EE7}"/>
                    </a:ext>
                  </a:extLst>
                </p:cNvPr>
                <p:cNvSpPr/>
                <p:nvPr/>
              </p:nvSpPr>
              <p:spPr>
                <a:xfrm>
                  <a:off x="5095996" y="2629676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3B5BF"/>
                </a:solidFill>
                <a:ln w="38100">
                  <a:solidFill>
                    <a:srgbClr val="43B5B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2626195"/>
                    <a:satOff val="-3653"/>
                    <a:lumOff val="-1401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00075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PRIPREMA POTROŠNE TOPLE VODE SUSTAVOM KOJI KORISTI OIE</a:t>
                  </a:r>
                </a:p>
              </p:txBody>
            </p:sp>
            <p:sp>
              <p:nvSpPr>
                <p:cNvPr id="31" name="Freeform 10">
                  <a:extLst>
                    <a:ext uri="{FF2B5EF4-FFF2-40B4-BE49-F238E27FC236}">
                      <a16:creationId xmlns:a16="http://schemas.microsoft.com/office/drawing/2014/main" id="{A412D795-C69B-413D-8DAD-13E51341AB52}"/>
                    </a:ext>
                  </a:extLst>
                </p:cNvPr>
                <p:cNvSpPr/>
                <p:nvPr/>
              </p:nvSpPr>
              <p:spPr>
                <a:xfrm>
                  <a:off x="7304669" y="2651210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3B5BF"/>
                </a:solidFill>
                <a:ln w="38100">
                  <a:solidFill>
                    <a:srgbClr val="43B5B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3151434"/>
                    <a:satOff val="-4383"/>
                    <a:lumOff val="-1681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UNUTARNJA RASVJETA</a:t>
                  </a:r>
                </a:p>
              </p:txBody>
            </p:sp>
            <p:sp>
              <p:nvSpPr>
                <p:cNvPr id="32" name="Freeform 11">
                  <a:extLst>
                    <a:ext uri="{FF2B5EF4-FFF2-40B4-BE49-F238E27FC236}">
                      <a16:creationId xmlns:a16="http://schemas.microsoft.com/office/drawing/2014/main" id="{D4BB0F95-853F-4397-AE77-32D10F6C1F99}"/>
                    </a:ext>
                  </a:extLst>
                </p:cNvPr>
                <p:cNvSpPr/>
                <p:nvPr/>
              </p:nvSpPr>
              <p:spPr>
                <a:xfrm>
                  <a:off x="9492213" y="2651211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3B5BF"/>
                </a:solidFill>
                <a:ln w="38100">
                  <a:solidFill>
                    <a:srgbClr val="43B5B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3676673"/>
                    <a:satOff val="-5114"/>
                    <a:lumOff val="-1961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FOTONAPONSKI MODULI ZA PROIZVODNJU ELEKTRIČNE ENERGIJE IZ OIE</a:t>
                  </a:r>
                </a:p>
              </p:txBody>
            </p:sp>
            <p:sp>
              <p:nvSpPr>
                <p:cNvPr id="33" name="Freeform 12">
                  <a:extLst>
                    <a:ext uri="{FF2B5EF4-FFF2-40B4-BE49-F238E27FC236}">
                      <a16:creationId xmlns:a16="http://schemas.microsoft.com/office/drawing/2014/main" id="{9C97BE26-596E-4307-B29E-B2F04A8A118C}"/>
                    </a:ext>
                  </a:extLst>
                </p:cNvPr>
                <p:cNvSpPr/>
                <p:nvPr/>
              </p:nvSpPr>
              <p:spPr>
                <a:xfrm>
                  <a:off x="683708" y="4065225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B982"/>
                </a:solidFill>
                <a:ln w="38100">
                  <a:solidFill>
                    <a:srgbClr val="44B98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4201912"/>
                    <a:satOff val="-5845"/>
                    <a:lumOff val="-2241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AUTOMATIZACIJA I UPRAVLJANJE ZGRADOM</a:t>
                  </a:r>
                </a:p>
              </p:txBody>
            </p:sp>
            <p:sp>
              <p:nvSpPr>
                <p:cNvPr id="34" name="Freeform 31">
                  <a:extLst>
                    <a:ext uri="{FF2B5EF4-FFF2-40B4-BE49-F238E27FC236}">
                      <a16:creationId xmlns:a16="http://schemas.microsoft.com/office/drawing/2014/main" id="{2FF53768-DD6D-41A9-9BE3-E8C26EAD9D1D}"/>
                    </a:ext>
                  </a:extLst>
                </p:cNvPr>
                <p:cNvSpPr/>
                <p:nvPr/>
              </p:nvSpPr>
              <p:spPr>
                <a:xfrm>
                  <a:off x="2889852" y="4065225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B982"/>
                </a:solidFill>
                <a:ln w="28575">
                  <a:solidFill>
                    <a:srgbClr val="44B98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4727151"/>
                    <a:satOff val="-6575"/>
                    <a:lumOff val="-2521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DALJINSKO OČITANJE I KONTROLNA MJERILA</a:t>
                  </a:r>
                </a:p>
              </p:txBody>
            </p:sp>
            <p:sp>
              <p:nvSpPr>
                <p:cNvPr id="35" name="Freeform 32">
                  <a:extLst>
                    <a:ext uri="{FF2B5EF4-FFF2-40B4-BE49-F238E27FC236}">
                      <a16:creationId xmlns:a16="http://schemas.microsoft.com/office/drawing/2014/main" id="{D17637BF-38BC-448A-B9D5-E0AB089FE56F}"/>
                    </a:ext>
                  </a:extLst>
                </p:cNvPr>
                <p:cNvSpPr/>
                <p:nvPr/>
              </p:nvSpPr>
              <p:spPr>
                <a:xfrm>
                  <a:off x="5095996" y="4065225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B982"/>
                </a:solidFill>
                <a:ln w="28575">
                  <a:solidFill>
                    <a:srgbClr val="44B98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5252390"/>
                    <a:satOff val="-7306"/>
                    <a:lumOff val="-2801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NOVA NAPLATNA MJERNA MJESTA</a:t>
                  </a:r>
                </a:p>
              </p:txBody>
            </p:sp>
            <p:sp>
              <p:nvSpPr>
                <p:cNvPr id="36" name="Freeform 33">
                  <a:extLst>
                    <a:ext uri="{FF2B5EF4-FFF2-40B4-BE49-F238E27FC236}">
                      <a16:creationId xmlns:a16="http://schemas.microsoft.com/office/drawing/2014/main" id="{28B10EC8-DB27-472A-9DF0-36859C3E0CFF}"/>
                    </a:ext>
                  </a:extLst>
                </p:cNvPr>
                <p:cNvSpPr/>
                <p:nvPr/>
              </p:nvSpPr>
              <p:spPr>
                <a:xfrm>
                  <a:off x="7304667" y="4076801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B982"/>
                </a:solidFill>
                <a:ln w="38100">
                  <a:solidFill>
                    <a:srgbClr val="44B98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5777628"/>
                    <a:satOff val="-8036"/>
                    <a:lumOff val="-3082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HORIZONTALNE MJERE- PRISTUPAČNOST ZA OSOBE S INVALIDITETOM </a:t>
                  </a:r>
                  <a:endParaRPr lang="hr-HR" sz="1400" b="1" kern="1200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sp>
              <p:nvSpPr>
                <p:cNvPr id="37" name="Freeform 34">
                  <a:extLst>
                    <a:ext uri="{FF2B5EF4-FFF2-40B4-BE49-F238E27FC236}">
                      <a16:creationId xmlns:a16="http://schemas.microsoft.com/office/drawing/2014/main" id="{0502DD3A-5299-425A-BF11-92209DF827DA}"/>
                    </a:ext>
                  </a:extLst>
                </p:cNvPr>
                <p:cNvSpPr/>
                <p:nvPr/>
              </p:nvSpPr>
              <p:spPr>
                <a:xfrm>
                  <a:off x="681180" y="5470988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9B246"/>
                </a:solidFill>
                <a:ln w="28575">
                  <a:solidFill>
                    <a:srgbClr val="49B24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6302867"/>
                    <a:satOff val="-8767"/>
                    <a:lumOff val="-3362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PROJEKTANTSKI </a:t>
                  </a:r>
                </a:p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NADZOR</a:t>
                  </a:r>
                  <a:endParaRPr lang="hr-HR" sz="1400" b="1" kern="1200" dirty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endParaRPr>
                </a:p>
              </p:txBody>
            </p:sp>
            <p:sp>
              <p:nvSpPr>
                <p:cNvPr id="38" name="Freeform 35">
                  <a:extLst>
                    <a:ext uri="{FF2B5EF4-FFF2-40B4-BE49-F238E27FC236}">
                      <a16:creationId xmlns:a16="http://schemas.microsoft.com/office/drawing/2014/main" id="{0159CA1A-3A0F-417E-B6A1-FD27B28997E7}"/>
                    </a:ext>
                  </a:extLst>
                </p:cNvPr>
                <p:cNvSpPr/>
                <p:nvPr/>
              </p:nvSpPr>
              <p:spPr>
                <a:xfrm>
                  <a:off x="5093208" y="5484020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9B246"/>
                </a:solidFill>
                <a:ln w="38100">
                  <a:solidFill>
                    <a:srgbClr val="49B24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6828106"/>
                    <a:satOff val="-9497"/>
                    <a:lumOff val="-3642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kern="1200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ENERGETSKI PREGLED ZGRADE I IZRADA ENERG. CERTIFIKATA NAKON OBNOVE</a:t>
                  </a:r>
                </a:p>
              </p:txBody>
            </p:sp>
            <p:sp>
              <p:nvSpPr>
                <p:cNvPr id="39" name="Freeform 36">
                  <a:extLst>
                    <a:ext uri="{FF2B5EF4-FFF2-40B4-BE49-F238E27FC236}">
                      <a16:creationId xmlns:a16="http://schemas.microsoft.com/office/drawing/2014/main" id="{5EF723A7-F5D9-4FE8-8424-BC4DE478A385}"/>
                    </a:ext>
                  </a:extLst>
                </p:cNvPr>
                <p:cNvSpPr/>
                <p:nvPr/>
              </p:nvSpPr>
              <p:spPr>
                <a:xfrm>
                  <a:off x="7304668" y="5477931"/>
                  <a:ext cx="2005585" cy="1203351"/>
                </a:xfrm>
                <a:custGeom>
                  <a:avLst/>
                  <a:gdLst>
                    <a:gd name="connsiteX0" fmla="*/ 0 w 2005585"/>
                    <a:gd name="connsiteY0" fmla="*/ 0 h 1203351"/>
                    <a:gd name="connsiteX1" fmla="*/ 2005585 w 2005585"/>
                    <a:gd name="connsiteY1" fmla="*/ 0 h 1203351"/>
                    <a:gd name="connsiteX2" fmla="*/ 2005585 w 2005585"/>
                    <a:gd name="connsiteY2" fmla="*/ 1203351 h 1203351"/>
                    <a:gd name="connsiteX3" fmla="*/ 0 w 2005585"/>
                    <a:gd name="connsiteY3" fmla="*/ 1203351 h 1203351"/>
                    <a:gd name="connsiteX4" fmla="*/ 0 w 2005585"/>
                    <a:gd name="connsiteY4" fmla="*/ 0 h 12033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5585" h="1203351">
                      <a:moveTo>
                        <a:pt x="0" y="0"/>
                      </a:moveTo>
                      <a:lnTo>
                        <a:pt x="2005585" y="0"/>
                      </a:lnTo>
                      <a:lnTo>
                        <a:pt x="2005585" y="1203351"/>
                      </a:lnTo>
                      <a:lnTo>
                        <a:pt x="0" y="12033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9B246"/>
                </a:solidFill>
                <a:ln w="38100">
                  <a:solidFill>
                    <a:srgbClr val="49B24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-7353345"/>
                    <a:satOff val="-10228"/>
                    <a:lumOff val="-3922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53340" tIns="53340" rIns="53340" bIns="53340" numCol="1" spcCol="1270" anchor="ctr" anchorCtr="0">
                  <a:noAutofit/>
                </a:bodyPr>
                <a:lstStyle/>
                <a:p>
                  <a:pPr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hr-HR" sz="1400" b="1" dirty="0">
                      <a:solidFill>
                        <a:schemeClr val="bg1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UPRAVLJANJE PROJEKTOM I ADMINISTRACIJA</a:t>
                  </a:r>
                </a:p>
              </p:txBody>
            </p:sp>
          </p:grpSp>
        </p:grpSp>
      </p:grpSp>
      <p:sp>
        <p:nvSpPr>
          <p:cNvPr id="83" name="Freeform 8">
            <a:extLst>
              <a:ext uri="{FF2B5EF4-FFF2-40B4-BE49-F238E27FC236}">
                <a16:creationId xmlns:a16="http://schemas.microsoft.com/office/drawing/2014/main" id="{168D9F28-8AB3-4E5B-836D-75F4109C9D5F}"/>
              </a:ext>
            </a:extLst>
          </p:cNvPr>
          <p:cNvSpPr/>
          <p:nvPr/>
        </p:nvSpPr>
        <p:spPr>
          <a:xfrm>
            <a:off x="414621" y="3076462"/>
            <a:ext cx="1561638" cy="958443"/>
          </a:xfrm>
          <a:custGeom>
            <a:avLst/>
            <a:gdLst>
              <a:gd name="connsiteX0" fmla="*/ 0 w 2005585"/>
              <a:gd name="connsiteY0" fmla="*/ 0 h 1203351"/>
              <a:gd name="connsiteX1" fmla="*/ 2005585 w 2005585"/>
              <a:gd name="connsiteY1" fmla="*/ 0 h 1203351"/>
              <a:gd name="connsiteX2" fmla="*/ 2005585 w 2005585"/>
              <a:gd name="connsiteY2" fmla="*/ 1203351 h 1203351"/>
              <a:gd name="connsiteX3" fmla="*/ 0 w 2005585"/>
              <a:gd name="connsiteY3" fmla="*/ 1203351 h 1203351"/>
              <a:gd name="connsiteX4" fmla="*/ 0 w 2005585"/>
              <a:gd name="connsiteY4" fmla="*/ 0 h 120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5585" h="1203351">
                <a:moveTo>
                  <a:pt x="0" y="0"/>
                </a:moveTo>
                <a:lnTo>
                  <a:pt x="2005585" y="0"/>
                </a:lnTo>
                <a:lnTo>
                  <a:pt x="2005585" y="1203351"/>
                </a:lnTo>
                <a:lnTo>
                  <a:pt x="0" y="1203351"/>
                </a:lnTo>
                <a:lnTo>
                  <a:pt x="0" y="0"/>
                </a:lnTo>
                <a:close/>
              </a:path>
            </a:pathLst>
          </a:custGeom>
          <a:solidFill>
            <a:srgbClr val="43B5BF"/>
          </a:solidFill>
          <a:ln w="38100">
            <a:solidFill>
              <a:srgbClr val="43B5B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-2100956"/>
              <a:satOff val="-2922"/>
              <a:lumOff val="-112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00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VISOKOUČINKOVITISUSTAV HLAĐENJA </a:t>
            </a:r>
          </a:p>
        </p:txBody>
      </p:sp>
      <p:sp>
        <p:nvSpPr>
          <p:cNvPr id="84" name="Pravokutnik 83">
            <a:extLst>
              <a:ext uri="{FF2B5EF4-FFF2-40B4-BE49-F238E27FC236}">
                <a16:creationId xmlns:a16="http://schemas.microsoft.com/office/drawing/2014/main" id="{35A1895B-E1F4-4CCD-9E46-0AB9866EBFD2}"/>
              </a:ext>
            </a:extLst>
          </p:cNvPr>
          <p:cNvSpPr/>
          <p:nvPr/>
        </p:nvSpPr>
        <p:spPr>
          <a:xfrm>
            <a:off x="285090" y="636867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i="1" dirty="0"/>
              <a:t>*za zgrade čija ukupna korisna površina ne prelazi 250 m</a:t>
            </a:r>
            <a:r>
              <a:rPr lang="hr-HR" sz="1100" b="1" i="1" baseline="30000" dirty="0"/>
              <a:t>2</a:t>
            </a:r>
            <a:endParaRPr lang="hr-HR" sz="1100" b="1" i="1" dirty="0"/>
          </a:p>
        </p:txBody>
      </p:sp>
    </p:spTree>
    <p:extLst>
      <p:ext uri="{BB962C8B-B14F-4D97-AF65-F5344CB8AC3E}">
        <p14:creationId xmlns:p14="http://schemas.microsoft.com/office/powerpoint/2010/main" val="120464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989B9FA-FB21-4087-BB12-6E0DB4263D2E}"/>
              </a:ext>
            </a:extLst>
          </p:cNvPr>
          <p:cNvSpPr txBox="1">
            <a:spLocks/>
          </p:cNvSpPr>
          <p:nvPr/>
        </p:nvSpPr>
        <p:spPr>
          <a:xfrm>
            <a:off x="169168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PROVEDBA POZIVA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Prostoručno 22">
            <a:extLst>
              <a:ext uri="{FF2B5EF4-FFF2-40B4-BE49-F238E27FC236}">
                <a16:creationId xmlns:a16="http://schemas.microsoft.com/office/drawing/2014/main" id="{005168E0-7922-4E3D-BC3F-EC1E240329A5}"/>
              </a:ext>
            </a:extLst>
          </p:cNvPr>
          <p:cNvSpPr/>
          <p:nvPr/>
        </p:nvSpPr>
        <p:spPr>
          <a:xfrm>
            <a:off x="1746623" y="2000627"/>
            <a:ext cx="1607134" cy="1259657"/>
          </a:xfrm>
          <a:custGeom>
            <a:avLst/>
            <a:gdLst>
              <a:gd name="connsiteX0" fmla="*/ 0 w 1377311"/>
              <a:gd name="connsiteY0" fmla="*/ 119477 h 1194765"/>
              <a:gd name="connsiteX1" fmla="*/ 119477 w 1377311"/>
              <a:gd name="connsiteY1" fmla="*/ 0 h 1194765"/>
              <a:gd name="connsiteX2" fmla="*/ 1257835 w 1377311"/>
              <a:gd name="connsiteY2" fmla="*/ 0 h 1194765"/>
              <a:gd name="connsiteX3" fmla="*/ 1377312 w 1377311"/>
              <a:gd name="connsiteY3" fmla="*/ 119477 h 1194765"/>
              <a:gd name="connsiteX4" fmla="*/ 1377311 w 1377311"/>
              <a:gd name="connsiteY4" fmla="*/ 1075289 h 1194765"/>
              <a:gd name="connsiteX5" fmla="*/ 1257834 w 1377311"/>
              <a:gd name="connsiteY5" fmla="*/ 1194766 h 1194765"/>
              <a:gd name="connsiteX6" fmla="*/ 119477 w 1377311"/>
              <a:gd name="connsiteY6" fmla="*/ 1194765 h 1194765"/>
              <a:gd name="connsiteX7" fmla="*/ 0 w 1377311"/>
              <a:gd name="connsiteY7" fmla="*/ 1075288 h 1194765"/>
              <a:gd name="connsiteX8" fmla="*/ 0 w 1377311"/>
              <a:gd name="connsiteY8" fmla="*/ 119477 h 119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311" h="1194765">
                <a:moveTo>
                  <a:pt x="0" y="119477"/>
                </a:moveTo>
                <a:cubicBezTo>
                  <a:pt x="0" y="53492"/>
                  <a:pt x="53492" y="0"/>
                  <a:pt x="119477" y="0"/>
                </a:cubicBezTo>
                <a:lnTo>
                  <a:pt x="1257835" y="0"/>
                </a:lnTo>
                <a:cubicBezTo>
                  <a:pt x="1323820" y="0"/>
                  <a:pt x="1377312" y="53492"/>
                  <a:pt x="1377312" y="119477"/>
                </a:cubicBezTo>
                <a:cubicBezTo>
                  <a:pt x="1377312" y="438081"/>
                  <a:pt x="1377311" y="756685"/>
                  <a:pt x="1377311" y="1075289"/>
                </a:cubicBezTo>
                <a:cubicBezTo>
                  <a:pt x="1377311" y="1141274"/>
                  <a:pt x="1323819" y="1194766"/>
                  <a:pt x="1257834" y="1194766"/>
                </a:cubicBezTo>
                <a:lnTo>
                  <a:pt x="119477" y="1194765"/>
                </a:lnTo>
                <a:cubicBezTo>
                  <a:pt x="53492" y="1194765"/>
                  <a:pt x="0" y="1141273"/>
                  <a:pt x="0" y="1075288"/>
                </a:cubicBezTo>
                <a:lnTo>
                  <a:pt x="0" y="119477"/>
                </a:lnTo>
                <a:close/>
              </a:path>
            </a:pathLst>
          </a:custGeom>
          <a:noFill/>
          <a:ln w="38100">
            <a:solidFill>
              <a:srgbClr val="008F4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-1838336"/>
              <a:satOff val="-2557"/>
              <a:lumOff val="-98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861417" numCol="1" spcCol="1270" anchor="t" anchorCtr="0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b="1" kern="1200" dirty="0">
                <a:solidFill>
                  <a:srgbClr val="008F43"/>
                </a:solidFill>
              </a:rPr>
              <a:t>OBJAVA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b="1" kern="1200" dirty="0">
                <a:solidFill>
                  <a:srgbClr val="008F43"/>
                </a:solidFill>
              </a:rPr>
              <a:t>PDP-a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500" b="1" kern="1200" dirty="0">
              <a:solidFill>
                <a:schemeClr val="tx1"/>
              </a:solidFill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b="1" dirty="0">
                <a:solidFill>
                  <a:schemeClr val="tx1"/>
                </a:solidFill>
              </a:rPr>
              <a:t>16.11.2017.</a:t>
            </a:r>
            <a:endParaRPr lang="pl-PL" sz="1500" b="1" kern="1200" dirty="0">
              <a:solidFill>
                <a:schemeClr val="tx1"/>
              </a:solidFill>
            </a:endParaRPr>
          </a:p>
        </p:txBody>
      </p:sp>
      <p:sp>
        <p:nvSpPr>
          <p:cNvPr id="20" name="Prostoručno 23">
            <a:extLst>
              <a:ext uri="{FF2B5EF4-FFF2-40B4-BE49-F238E27FC236}">
                <a16:creationId xmlns:a16="http://schemas.microsoft.com/office/drawing/2014/main" id="{D94CFE71-7651-4F6D-B9CC-1FD29F7E0106}"/>
              </a:ext>
            </a:extLst>
          </p:cNvPr>
          <p:cNvSpPr/>
          <p:nvPr/>
        </p:nvSpPr>
        <p:spPr>
          <a:xfrm>
            <a:off x="4243240" y="1938541"/>
            <a:ext cx="2993056" cy="1312874"/>
          </a:xfrm>
          <a:custGeom>
            <a:avLst/>
            <a:gdLst>
              <a:gd name="connsiteX0" fmla="*/ 0 w 1377311"/>
              <a:gd name="connsiteY0" fmla="*/ 123356 h 1233558"/>
              <a:gd name="connsiteX1" fmla="*/ 123356 w 1377311"/>
              <a:gd name="connsiteY1" fmla="*/ 0 h 1233558"/>
              <a:gd name="connsiteX2" fmla="*/ 1253955 w 1377311"/>
              <a:gd name="connsiteY2" fmla="*/ 0 h 1233558"/>
              <a:gd name="connsiteX3" fmla="*/ 1377311 w 1377311"/>
              <a:gd name="connsiteY3" fmla="*/ 123356 h 1233558"/>
              <a:gd name="connsiteX4" fmla="*/ 1377311 w 1377311"/>
              <a:gd name="connsiteY4" fmla="*/ 1110202 h 1233558"/>
              <a:gd name="connsiteX5" fmla="*/ 1253955 w 1377311"/>
              <a:gd name="connsiteY5" fmla="*/ 1233558 h 1233558"/>
              <a:gd name="connsiteX6" fmla="*/ 123356 w 1377311"/>
              <a:gd name="connsiteY6" fmla="*/ 1233558 h 1233558"/>
              <a:gd name="connsiteX7" fmla="*/ 0 w 1377311"/>
              <a:gd name="connsiteY7" fmla="*/ 1110202 h 1233558"/>
              <a:gd name="connsiteX8" fmla="*/ 0 w 1377311"/>
              <a:gd name="connsiteY8" fmla="*/ 123356 h 123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311" h="1233558">
                <a:moveTo>
                  <a:pt x="0" y="123356"/>
                </a:moveTo>
                <a:cubicBezTo>
                  <a:pt x="0" y="55228"/>
                  <a:pt x="55228" y="0"/>
                  <a:pt x="123356" y="0"/>
                </a:cubicBezTo>
                <a:lnTo>
                  <a:pt x="1253955" y="0"/>
                </a:lnTo>
                <a:cubicBezTo>
                  <a:pt x="1322083" y="0"/>
                  <a:pt x="1377311" y="55228"/>
                  <a:pt x="1377311" y="123356"/>
                </a:cubicBezTo>
                <a:lnTo>
                  <a:pt x="1377311" y="1110202"/>
                </a:lnTo>
                <a:cubicBezTo>
                  <a:pt x="1377311" y="1178330"/>
                  <a:pt x="1322083" y="1233558"/>
                  <a:pt x="1253955" y="1233558"/>
                </a:cubicBezTo>
                <a:lnTo>
                  <a:pt x="123356" y="1233558"/>
                </a:lnTo>
                <a:cubicBezTo>
                  <a:pt x="55228" y="1233558"/>
                  <a:pt x="0" y="1178330"/>
                  <a:pt x="0" y="1110202"/>
                </a:cubicBezTo>
                <a:lnTo>
                  <a:pt x="0" y="123356"/>
                </a:lnTo>
                <a:close/>
              </a:path>
            </a:pathLst>
          </a:custGeom>
          <a:noFill/>
          <a:ln w="38100">
            <a:solidFill>
              <a:srgbClr val="008F4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676672"/>
              <a:satOff val="-5114"/>
              <a:lumOff val="-1961"/>
              <a:alphaOff val="0"/>
            </a:schemeClr>
          </a:fillRef>
          <a:effectRef idx="0">
            <a:schemeClr val="accent5">
              <a:hueOff val="-3676672"/>
              <a:satOff val="-5114"/>
              <a:lumOff val="-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894105" numCol="1" spcCol="1270" anchor="t" anchorCtr="0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b="1" kern="1200" dirty="0">
                <a:solidFill>
                  <a:srgbClr val="008F43"/>
                </a:solidFill>
              </a:rPr>
              <a:t>PODNOŠENJE PROJEKTNIH PRIJEDLOGA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schemeClr val="tx1"/>
                </a:solidFill>
              </a:rPr>
              <a:t>15.01.2018. do 05.02.2018.</a:t>
            </a:r>
          </a:p>
          <a:p>
            <a:pPr marL="285750" lvl="1" indent="-2857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hr-HR" sz="1500" dirty="0">
                <a:solidFill>
                  <a:schemeClr val="tx1"/>
                </a:solidFill>
              </a:rPr>
              <a:t>04.09.2018. do 05.09.2018. </a:t>
            </a:r>
            <a:endParaRPr lang="pl-PL" sz="1400" kern="1200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400" b="1" kern="1200" dirty="0"/>
          </a:p>
        </p:txBody>
      </p:sp>
      <p:sp>
        <p:nvSpPr>
          <p:cNvPr id="21" name="Prostoručno 24">
            <a:extLst>
              <a:ext uri="{FF2B5EF4-FFF2-40B4-BE49-F238E27FC236}">
                <a16:creationId xmlns:a16="http://schemas.microsoft.com/office/drawing/2014/main" id="{C0D1DF8B-93D4-4985-B198-1FB9AB364513}"/>
              </a:ext>
            </a:extLst>
          </p:cNvPr>
          <p:cNvSpPr/>
          <p:nvPr/>
        </p:nvSpPr>
        <p:spPr>
          <a:xfrm>
            <a:off x="441925" y="3480126"/>
            <a:ext cx="2948031" cy="2541162"/>
          </a:xfrm>
          <a:custGeom>
            <a:avLst/>
            <a:gdLst>
              <a:gd name="connsiteX0" fmla="*/ 0 w 1377311"/>
              <a:gd name="connsiteY0" fmla="*/ 123356 h 1233558"/>
              <a:gd name="connsiteX1" fmla="*/ 123356 w 1377311"/>
              <a:gd name="connsiteY1" fmla="*/ 0 h 1233558"/>
              <a:gd name="connsiteX2" fmla="*/ 1253955 w 1377311"/>
              <a:gd name="connsiteY2" fmla="*/ 0 h 1233558"/>
              <a:gd name="connsiteX3" fmla="*/ 1377311 w 1377311"/>
              <a:gd name="connsiteY3" fmla="*/ 123356 h 1233558"/>
              <a:gd name="connsiteX4" fmla="*/ 1377311 w 1377311"/>
              <a:gd name="connsiteY4" fmla="*/ 1110202 h 1233558"/>
              <a:gd name="connsiteX5" fmla="*/ 1253955 w 1377311"/>
              <a:gd name="connsiteY5" fmla="*/ 1233558 h 1233558"/>
              <a:gd name="connsiteX6" fmla="*/ 123356 w 1377311"/>
              <a:gd name="connsiteY6" fmla="*/ 1233558 h 1233558"/>
              <a:gd name="connsiteX7" fmla="*/ 0 w 1377311"/>
              <a:gd name="connsiteY7" fmla="*/ 1110202 h 1233558"/>
              <a:gd name="connsiteX8" fmla="*/ 0 w 1377311"/>
              <a:gd name="connsiteY8" fmla="*/ 123356 h 1233558"/>
              <a:gd name="connsiteX0" fmla="*/ 0 w 1377311"/>
              <a:gd name="connsiteY0" fmla="*/ 123356 h 1233558"/>
              <a:gd name="connsiteX1" fmla="*/ 89299 w 1377311"/>
              <a:gd name="connsiteY1" fmla="*/ 5946 h 1233558"/>
              <a:gd name="connsiteX2" fmla="*/ 1253955 w 1377311"/>
              <a:gd name="connsiteY2" fmla="*/ 0 h 1233558"/>
              <a:gd name="connsiteX3" fmla="*/ 1377311 w 1377311"/>
              <a:gd name="connsiteY3" fmla="*/ 123356 h 1233558"/>
              <a:gd name="connsiteX4" fmla="*/ 1377311 w 1377311"/>
              <a:gd name="connsiteY4" fmla="*/ 1110202 h 1233558"/>
              <a:gd name="connsiteX5" fmla="*/ 1253955 w 1377311"/>
              <a:gd name="connsiteY5" fmla="*/ 1233558 h 1233558"/>
              <a:gd name="connsiteX6" fmla="*/ 123356 w 1377311"/>
              <a:gd name="connsiteY6" fmla="*/ 1233558 h 1233558"/>
              <a:gd name="connsiteX7" fmla="*/ 0 w 1377311"/>
              <a:gd name="connsiteY7" fmla="*/ 1110202 h 1233558"/>
              <a:gd name="connsiteX8" fmla="*/ 0 w 1377311"/>
              <a:gd name="connsiteY8" fmla="*/ 123356 h 1233558"/>
              <a:gd name="connsiteX0" fmla="*/ 0 w 1377311"/>
              <a:gd name="connsiteY0" fmla="*/ 123356 h 1233558"/>
              <a:gd name="connsiteX1" fmla="*/ 89299 w 1377311"/>
              <a:gd name="connsiteY1" fmla="*/ 5946 h 1233558"/>
              <a:gd name="connsiteX2" fmla="*/ 1270983 w 1377311"/>
              <a:gd name="connsiteY2" fmla="*/ 0 h 1233558"/>
              <a:gd name="connsiteX3" fmla="*/ 1377311 w 1377311"/>
              <a:gd name="connsiteY3" fmla="*/ 123356 h 1233558"/>
              <a:gd name="connsiteX4" fmla="*/ 1377311 w 1377311"/>
              <a:gd name="connsiteY4" fmla="*/ 1110202 h 1233558"/>
              <a:gd name="connsiteX5" fmla="*/ 1253955 w 1377311"/>
              <a:gd name="connsiteY5" fmla="*/ 1233558 h 1233558"/>
              <a:gd name="connsiteX6" fmla="*/ 123356 w 1377311"/>
              <a:gd name="connsiteY6" fmla="*/ 1233558 h 1233558"/>
              <a:gd name="connsiteX7" fmla="*/ 0 w 1377311"/>
              <a:gd name="connsiteY7" fmla="*/ 1110202 h 1233558"/>
              <a:gd name="connsiteX8" fmla="*/ 0 w 1377311"/>
              <a:gd name="connsiteY8" fmla="*/ 123356 h 1233558"/>
              <a:gd name="connsiteX0" fmla="*/ 0 w 1377311"/>
              <a:gd name="connsiteY0" fmla="*/ 123356 h 1233558"/>
              <a:gd name="connsiteX1" fmla="*/ 89299 w 1377311"/>
              <a:gd name="connsiteY1" fmla="*/ 5946 h 1233558"/>
              <a:gd name="connsiteX2" fmla="*/ 1270983 w 1377311"/>
              <a:gd name="connsiteY2" fmla="*/ 0 h 1233558"/>
              <a:gd name="connsiteX3" fmla="*/ 1377311 w 1377311"/>
              <a:gd name="connsiteY3" fmla="*/ 123356 h 1233558"/>
              <a:gd name="connsiteX4" fmla="*/ 1377311 w 1377311"/>
              <a:gd name="connsiteY4" fmla="*/ 1110202 h 1233558"/>
              <a:gd name="connsiteX5" fmla="*/ 1267578 w 1377311"/>
              <a:gd name="connsiteY5" fmla="*/ 1221665 h 1233558"/>
              <a:gd name="connsiteX6" fmla="*/ 123356 w 1377311"/>
              <a:gd name="connsiteY6" fmla="*/ 1233558 h 1233558"/>
              <a:gd name="connsiteX7" fmla="*/ 0 w 1377311"/>
              <a:gd name="connsiteY7" fmla="*/ 1110202 h 1233558"/>
              <a:gd name="connsiteX8" fmla="*/ 0 w 1377311"/>
              <a:gd name="connsiteY8" fmla="*/ 123356 h 1233558"/>
              <a:gd name="connsiteX0" fmla="*/ 0 w 1377311"/>
              <a:gd name="connsiteY0" fmla="*/ 123356 h 1233558"/>
              <a:gd name="connsiteX1" fmla="*/ 89299 w 1377311"/>
              <a:gd name="connsiteY1" fmla="*/ 5946 h 1233558"/>
              <a:gd name="connsiteX2" fmla="*/ 1270983 w 1377311"/>
              <a:gd name="connsiteY2" fmla="*/ 0 h 1233558"/>
              <a:gd name="connsiteX3" fmla="*/ 1377311 w 1377311"/>
              <a:gd name="connsiteY3" fmla="*/ 123356 h 1233558"/>
              <a:gd name="connsiteX4" fmla="*/ 1377311 w 1377311"/>
              <a:gd name="connsiteY4" fmla="*/ 1110202 h 1233558"/>
              <a:gd name="connsiteX5" fmla="*/ 1267578 w 1377311"/>
              <a:gd name="connsiteY5" fmla="*/ 1221665 h 1233558"/>
              <a:gd name="connsiteX6" fmla="*/ 72271 w 1377311"/>
              <a:gd name="connsiteY6" fmla="*/ 1233558 h 1233558"/>
              <a:gd name="connsiteX7" fmla="*/ 0 w 1377311"/>
              <a:gd name="connsiteY7" fmla="*/ 1110202 h 1233558"/>
              <a:gd name="connsiteX8" fmla="*/ 0 w 1377311"/>
              <a:gd name="connsiteY8" fmla="*/ 123356 h 1233558"/>
              <a:gd name="connsiteX0" fmla="*/ 0 w 1377311"/>
              <a:gd name="connsiteY0" fmla="*/ 117410 h 1227612"/>
              <a:gd name="connsiteX1" fmla="*/ 89299 w 1377311"/>
              <a:gd name="connsiteY1" fmla="*/ 0 h 1227612"/>
              <a:gd name="connsiteX2" fmla="*/ 1305040 w 1377311"/>
              <a:gd name="connsiteY2" fmla="*/ 1 h 1227612"/>
              <a:gd name="connsiteX3" fmla="*/ 1377311 w 1377311"/>
              <a:gd name="connsiteY3" fmla="*/ 117410 h 1227612"/>
              <a:gd name="connsiteX4" fmla="*/ 1377311 w 1377311"/>
              <a:gd name="connsiteY4" fmla="*/ 1104256 h 1227612"/>
              <a:gd name="connsiteX5" fmla="*/ 1267578 w 1377311"/>
              <a:gd name="connsiteY5" fmla="*/ 1215719 h 1227612"/>
              <a:gd name="connsiteX6" fmla="*/ 72271 w 1377311"/>
              <a:gd name="connsiteY6" fmla="*/ 1227612 h 1227612"/>
              <a:gd name="connsiteX7" fmla="*/ 0 w 1377311"/>
              <a:gd name="connsiteY7" fmla="*/ 1104256 h 1227612"/>
              <a:gd name="connsiteX8" fmla="*/ 0 w 1377311"/>
              <a:gd name="connsiteY8" fmla="*/ 117410 h 1227612"/>
              <a:gd name="connsiteX0" fmla="*/ 0 w 1377311"/>
              <a:gd name="connsiteY0" fmla="*/ 117410 h 1227612"/>
              <a:gd name="connsiteX1" fmla="*/ 89299 w 1377311"/>
              <a:gd name="connsiteY1" fmla="*/ 0 h 1227612"/>
              <a:gd name="connsiteX2" fmla="*/ 1305040 w 1377311"/>
              <a:gd name="connsiteY2" fmla="*/ 1 h 1227612"/>
              <a:gd name="connsiteX3" fmla="*/ 1377311 w 1377311"/>
              <a:gd name="connsiteY3" fmla="*/ 117410 h 1227612"/>
              <a:gd name="connsiteX4" fmla="*/ 1377311 w 1377311"/>
              <a:gd name="connsiteY4" fmla="*/ 1104256 h 1227612"/>
              <a:gd name="connsiteX5" fmla="*/ 1274389 w 1377311"/>
              <a:gd name="connsiteY5" fmla="*/ 1203826 h 1227612"/>
              <a:gd name="connsiteX6" fmla="*/ 72271 w 1377311"/>
              <a:gd name="connsiteY6" fmla="*/ 1227612 h 1227612"/>
              <a:gd name="connsiteX7" fmla="*/ 0 w 1377311"/>
              <a:gd name="connsiteY7" fmla="*/ 1104256 h 1227612"/>
              <a:gd name="connsiteX8" fmla="*/ 0 w 1377311"/>
              <a:gd name="connsiteY8" fmla="*/ 117410 h 1227612"/>
              <a:gd name="connsiteX0" fmla="*/ 0 w 1377311"/>
              <a:gd name="connsiteY0" fmla="*/ 117410 h 1227613"/>
              <a:gd name="connsiteX1" fmla="*/ 89299 w 1377311"/>
              <a:gd name="connsiteY1" fmla="*/ 0 h 1227613"/>
              <a:gd name="connsiteX2" fmla="*/ 1305040 w 1377311"/>
              <a:gd name="connsiteY2" fmla="*/ 1 h 1227613"/>
              <a:gd name="connsiteX3" fmla="*/ 1377311 w 1377311"/>
              <a:gd name="connsiteY3" fmla="*/ 117410 h 1227613"/>
              <a:gd name="connsiteX4" fmla="*/ 1377311 w 1377311"/>
              <a:gd name="connsiteY4" fmla="*/ 1104256 h 1227613"/>
              <a:gd name="connsiteX5" fmla="*/ 1274389 w 1377311"/>
              <a:gd name="connsiteY5" fmla="*/ 1227613 h 1227613"/>
              <a:gd name="connsiteX6" fmla="*/ 72271 w 1377311"/>
              <a:gd name="connsiteY6" fmla="*/ 1227612 h 1227613"/>
              <a:gd name="connsiteX7" fmla="*/ 0 w 1377311"/>
              <a:gd name="connsiteY7" fmla="*/ 1104256 h 1227613"/>
              <a:gd name="connsiteX8" fmla="*/ 0 w 1377311"/>
              <a:gd name="connsiteY8" fmla="*/ 117410 h 122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311" h="1227613">
                <a:moveTo>
                  <a:pt x="0" y="117410"/>
                </a:moveTo>
                <a:cubicBezTo>
                  <a:pt x="0" y="49282"/>
                  <a:pt x="21171" y="0"/>
                  <a:pt x="89299" y="0"/>
                </a:cubicBezTo>
                <a:lnTo>
                  <a:pt x="1305040" y="1"/>
                </a:lnTo>
                <a:cubicBezTo>
                  <a:pt x="1373168" y="1"/>
                  <a:pt x="1377311" y="49282"/>
                  <a:pt x="1377311" y="117410"/>
                </a:cubicBezTo>
                <a:lnTo>
                  <a:pt x="1377311" y="1104256"/>
                </a:lnTo>
                <a:cubicBezTo>
                  <a:pt x="1377311" y="1172384"/>
                  <a:pt x="1342517" y="1227613"/>
                  <a:pt x="1274389" y="1227613"/>
                </a:cubicBezTo>
                <a:lnTo>
                  <a:pt x="72271" y="1227612"/>
                </a:lnTo>
                <a:cubicBezTo>
                  <a:pt x="4143" y="1227612"/>
                  <a:pt x="0" y="1172384"/>
                  <a:pt x="0" y="1104256"/>
                </a:cubicBezTo>
                <a:lnTo>
                  <a:pt x="0" y="117410"/>
                </a:lnTo>
                <a:close/>
              </a:path>
            </a:pathLst>
          </a:custGeom>
          <a:noFill/>
          <a:ln w="38100">
            <a:solidFill>
              <a:srgbClr val="008F4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676672"/>
              <a:satOff val="-5114"/>
              <a:lumOff val="-1961"/>
              <a:alphaOff val="0"/>
            </a:schemeClr>
          </a:fillRef>
          <a:effectRef idx="0">
            <a:schemeClr val="accent5">
              <a:hueOff val="-3676672"/>
              <a:satOff val="-5114"/>
              <a:lumOff val="-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894105" numCol="1" spcCol="1270" anchor="t" anchorCtr="0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500" b="1" kern="1200" dirty="0">
                <a:solidFill>
                  <a:srgbClr val="008F43"/>
                </a:solidFill>
              </a:rPr>
              <a:t>POSTUPAK DODJELE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hr-HR" sz="1500" b="1" dirty="0">
                <a:solidFill>
                  <a:schemeClr val="tx1"/>
                </a:solidFill>
              </a:rPr>
              <a:t>3 faze:</a:t>
            </a:r>
          </a:p>
          <a:p>
            <a:pPr marL="361950" lvl="2" indent="-180975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hr-HR" sz="1500" dirty="0">
                <a:solidFill>
                  <a:schemeClr val="tx1"/>
                </a:solidFill>
              </a:rPr>
              <a:t>Registracija</a:t>
            </a:r>
          </a:p>
          <a:p>
            <a:pPr marL="361950" lvl="2" indent="-180975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hr-HR" sz="1500" dirty="0">
                <a:solidFill>
                  <a:schemeClr val="tx1"/>
                </a:solidFill>
              </a:rPr>
              <a:t>Administrativna provjera, provjera kriterija prihvatljivosti, ocjena kvalitete i provjera prihvatljivosti izdataka</a:t>
            </a:r>
          </a:p>
          <a:p>
            <a:pPr marL="361950" lvl="2" indent="-180975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hr-HR" sz="1500" dirty="0">
                <a:solidFill>
                  <a:schemeClr val="tx1"/>
                </a:solidFill>
              </a:rPr>
              <a:t>Odluka o financiranju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hr-HR" sz="1500" b="1" dirty="0">
                <a:solidFill>
                  <a:schemeClr val="tx1"/>
                </a:solidFill>
              </a:rPr>
              <a:t>120 dana</a:t>
            </a:r>
            <a:endParaRPr lang="hr-HR" sz="1500" b="1" kern="1200" dirty="0">
              <a:solidFill>
                <a:schemeClr val="tx1"/>
              </a:solidFill>
            </a:endParaRPr>
          </a:p>
        </p:txBody>
      </p:sp>
      <p:sp>
        <p:nvSpPr>
          <p:cNvPr id="22" name="Prostoručno 25">
            <a:extLst>
              <a:ext uri="{FF2B5EF4-FFF2-40B4-BE49-F238E27FC236}">
                <a16:creationId xmlns:a16="http://schemas.microsoft.com/office/drawing/2014/main" id="{1E81E645-2330-4EF5-BF2A-D3EB0F5E9ED6}"/>
              </a:ext>
            </a:extLst>
          </p:cNvPr>
          <p:cNvSpPr/>
          <p:nvPr/>
        </p:nvSpPr>
        <p:spPr>
          <a:xfrm>
            <a:off x="4243240" y="3450431"/>
            <a:ext cx="1548873" cy="1271245"/>
          </a:xfrm>
          <a:custGeom>
            <a:avLst/>
            <a:gdLst>
              <a:gd name="connsiteX0" fmla="*/ 0 w 1377311"/>
              <a:gd name="connsiteY0" fmla="*/ 117146 h 1171464"/>
              <a:gd name="connsiteX1" fmla="*/ 117146 w 1377311"/>
              <a:gd name="connsiteY1" fmla="*/ 0 h 1171464"/>
              <a:gd name="connsiteX2" fmla="*/ 1260165 w 1377311"/>
              <a:gd name="connsiteY2" fmla="*/ 0 h 1171464"/>
              <a:gd name="connsiteX3" fmla="*/ 1377311 w 1377311"/>
              <a:gd name="connsiteY3" fmla="*/ 117146 h 1171464"/>
              <a:gd name="connsiteX4" fmla="*/ 1377311 w 1377311"/>
              <a:gd name="connsiteY4" fmla="*/ 1054318 h 1171464"/>
              <a:gd name="connsiteX5" fmla="*/ 1260165 w 1377311"/>
              <a:gd name="connsiteY5" fmla="*/ 1171464 h 1171464"/>
              <a:gd name="connsiteX6" fmla="*/ 117146 w 1377311"/>
              <a:gd name="connsiteY6" fmla="*/ 1171464 h 1171464"/>
              <a:gd name="connsiteX7" fmla="*/ 0 w 1377311"/>
              <a:gd name="connsiteY7" fmla="*/ 1054318 h 1171464"/>
              <a:gd name="connsiteX8" fmla="*/ 0 w 1377311"/>
              <a:gd name="connsiteY8" fmla="*/ 117146 h 1171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311" h="1171464">
                <a:moveTo>
                  <a:pt x="0" y="117146"/>
                </a:moveTo>
                <a:cubicBezTo>
                  <a:pt x="0" y="52448"/>
                  <a:pt x="52448" y="0"/>
                  <a:pt x="117146" y="0"/>
                </a:cubicBezTo>
                <a:lnTo>
                  <a:pt x="1260165" y="0"/>
                </a:lnTo>
                <a:cubicBezTo>
                  <a:pt x="1324863" y="0"/>
                  <a:pt x="1377311" y="52448"/>
                  <a:pt x="1377311" y="117146"/>
                </a:cubicBezTo>
                <a:lnTo>
                  <a:pt x="1377311" y="1054318"/>
                </a:lnTo>
                <a:cubicBezTo>
                  <a:pt x="1377311" y="1119016"/>
                  <a:pt x="1324863" y="1171464"/>
                  <a:pt x="1260165" y="1171464"/>
                </a:cubicBezTo>
                <a:lnTo>
                  <a:pt x="117146" y="1171464"/>
                </a:lnTo>
                <a:cubicBezTo>
                  <a:pt x="52448" y="1171464"/>
                  <a:pt x="0" y="1119016"/>
                  <a:pt x="0" y="1054318"/>
                </a:cubicBezTo>
                <a:lnTo>
                  <a:pt x="0" y="117146"/>
                </a:lnTo>
                <a:close/>
              </a:path>
            </a:pathLst>
          </a:custGeom>
          <a:noFill/>
          <a:ln w="38100">
            <a:solidFill>
              <a:srgbClr val="008F4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515009"/>
              <a:satOff val="-7671"/>
              <a:lumOff val="-2942"/>
              <a:alphaOff val="0"/>
            </a:schemeClr>
          </a:fillRef>
          <a:effectRef idx="0">
            <a:schemeClr val="accent5">
              <a:hueOff val="-5515009"/>
              <a:satOff val="-7671"/>
              <a:lumOff val="-294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841831" numCol="1" spcCol="1270" anchor="t" anchorCtr="0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kern="1200" dirty="0">
                <a:solidFill>
                  <a:srgbClr val="008F43"/>
                </a:solidFill>
              </a:rPr>
              <a:t>SASTAVLJANJE I POTPISIVANJE UGOVORA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kern="1200" dirty="0">
                <a:solidFill>
                  <a:schemeClr val="tx1"/>
                </a:solidFill>
              </a:rPr>
              <a:t>45 dana 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400" b="1" kern="1200" dirty="0"/>
          </a:p>
        </p:txBody>
      </p:sp>
      <p:sp>
        <p:nvSpPr>
          <p:cNvPr id="23" name="Prostoručno 26">
            <a:extLst>
              <a:ext uri="{FF2B5EF4-FFF2-40B4-BE49-F238E27FC236}">
                <a16:creationId xmlns:a16="http://schemas.microsoft.com/office/drawing/2014/main" id="{61750C7B-F0E4-4775-981C-D30317C9FEB4}"/>
              </a:ext>
            </a:extLst>
          </p:cNvPr>
          <p:cNvSpPr/>
          <p:nvPr/>
        </p:nvSpPr>
        <p:spPr>
          <a:xfrm>
            <a:off x="6598354" y="3450431"/>
            <a:ext cx="1555037" cy="1271245"/>
          </a:xfrm>
          <a:custGeom>
            <a:avLst/>
            <a:gdLst>
              <a:gd name="connsiteX0" fmla="*/ 0 w 1377311"/>
              <a:gd name="connsiteY0" fmla="*/ 116312 h 1163124"/>
              <a:gd name="connsiteX1" fmla="*/ 116312 w 1377311"/>
              <a:gd name="connsiteY1" fmla="*/ 0 h 1163124"/>
              <a:gd name="connsiteX2" fmla="*/ 1260999 w 1377311"/>
              <a:gd name="connsiteY2" fmla="*/ 0 h 1163124"/>
              <a:gd name="connsiteX3" fmla="*/ 1377311 w 1377311"/>
              <a:gd name="connsiteY3" fmla="*/ 116312 h 1163124"/>
              <a:gd name="connsiteX4" fmla="*/ 1377311 w 1377311"/>
              <a:gd name="connsiteY4" fmla="*/ 1046812 h 1163124"/>
              <a:gd name="connsiteX5" fmla="*/ 1260999 w 1377311"/>
              <a:gd name="connsiteY5" fmla="*/ 1163124 h 1163124"/>
              <a:gd name="connsiteX6" fmla="*/ 116312 w 1377311"/>
              <a:gd name="connsiteY6" fmla="*/ 1163124 h 1163124"/>
              <a:gd name="connsiteX7" fmla="*/ 0 w 1377311"/>
              <a:gd name="connsiteY7" fmla="*/ 1046812 h 1163124"/>
              <a:gd name="connsiteX8" fmla="*/ 0 w 1377311"/>
              <a:gd name="connsiteY8" fmla="*/ 116312 h 116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7311" h="1163124">
                <a:moveTo>
                  <a:pt x="0" y="116312"/>
                </a:moveTo>
                <a:cubicBezTo>
                  <a:pt x="0" y="52075"/>
                  <a:pt x="52075" y="0"/>
                  <a:pt x="116312" y="0"/>
                </a:cubicBezTo>
                <a:lnTo>
                  <a:pt x="1260999" y="0"/>
                </a:lnTo>
                <a:cubicBezTo>
                  <a:pt x="1325236" y="0"/>
                  <a:pt x="1377311" y="52075"/>
                  <a:pt x="1377311" y="116312"/>
                </a:cubicBezTo>
                <a:lnTo>
                  <a:pt x="1377311" y="1046812"/>
                </a:lnTo>
                <a:cubicBezTo>
                  <a:pt x="1377311" y="1111049"/>
                  <a:pt x="1325236" y="1163124"/>
                  <a:pt x="1260999" y="1163124"/>
                </a:cubicBezTo>
                <a:lnTo>
                  <a:pt x="116312" y="1163124"/>
                </a:lnTo>
                <a:cubicBezTo>
                  <a:pt x="52075" y="1163124"/>
                  <a:pt x="0" y="1111049"/>
                  <a:pt x="0" y="1046812"/>
                </a:cubicBezTo>
                <a:lnTo>
                  <a:pt x="0" y="116312"/>
                </a:lnTo>
                <a:close/>
              </a:path>
            </a:pathLst>
          </a:custGeom>
          <a:noFill/>
          <a:ln w="38100">
            <a:solidFill>
              <a:srgbClr val="008F43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4" rIns="85344" bIns="834829" numCol="1" spcCol="1270" anchor="t" anchorCtr="0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kern="1200" dirty="0">
                <a:solidFill>
                  <a:srgbClr val="008F43"/>
                </a:solidFill>
              </a:rPr>
              <a:t>PROVEDBA PROJEKATA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dirty="0">
                <a:solidFill>
                  <a:schemeClr val="tx1"/>
                </a:solidFill>
              </a:rPr>
              <a:t>24 mjeseca</a:t>
            </a: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dirty="0">
                <a:solidFill>
                  <a:schemeClr val="tx1"/>
                </a:solidFill>
              </a:rPr>
              <a:t>najkasnije do 31.12.2022.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400" b="1" kern="1200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400" b="1" kern="1200" dirty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400" b="1" kern="1200" dirty="0"/>
          </a:p>
        </p:txBody>
      </p:sp>
      <p:sp>
        <p:nvSpPr>
          <p:cNvPr id="38" name="Arrow: Right 18">
            <a:extLst>
              <a:ext uri="{FF2B5EF4-FFF2-40B4-BE49-F238E27FC236}">
                <a16:creationId xmlns:a16="http://schemas.microsoft.com/office/drawing/2014/main" id="{DFB89619-9BDC-4964-9C39-BD0DC83AA3AA}"/>
              </a:ext>
            </a:extLst>
          </p:cNvPr>
          <p:cNvSpPr/>
          <p:nvPr/>
        </p:nvSpPr>
        <p:spPr>
          <a:xfrm>
            <a:off x="3564742" y="3909025"/>
            <a:ext cx="503800" cy="354055"/>
          </a:xfrm>
          <a:prstGeom prst="rightArrow">
            <a:avLst/>
          </a:prstGeom>
          <a:solidFill>
            <a:srgbClr val="008F43"/>
          </a:solidFill>
          <a:ln w="12700">
            <a:solidFill>
              <a:schemeClr val="tx1"/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500" b="1" dirty="0">
              <a:solidFill>
                <a:srgbClr val="008F43"/>
              </a:solidFill>
            </a:endParaRPr>
          </a:p>
        </p:txBody>
      </p:sp>
      <p:sp>
        <p:nvSpPr>
          <p:cNvPr id="40" name="Arrow: Right 18">
            <a:extLst>
              <a:ext uri="{FF2B5EF4-FFF2-40B4-BE49-F238E27FC236}">
                <a16:creationId xmlns:a16="http://schemas.microsoft.com/office/drawing/2014/main" id="{83079E44-762F-4DAF-9A18-87C7845DCEFD}"/>
              </a:ext>
            </a:extLst>
          </p:cNvPr>
          <p:cNvSpPr/>
          <p:nvPr/>
        </p:nvSpPr>
        <p:spPr>
          <a:xfrm>
            <a:off x="5955163" y="3917766"/>
            <a:ext cx="503800" cy="354055"/>
          </a:xfrm>
          <a:prstGeom prst="rightArrow">
            <a:avLst/>
          </a:prstGeom>
          <a:solidFill>
            <a:srgbClr val="008F43"/>
          </a:solidFill>
          <a:ln w="12700">
            <a:solidFill>
              <a:schemeClr val="tx1"/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500" b="1" dirty="0">
              <a:solidFill>
                <a:srgbClr val="008F43"/>
              </a:solidFill>
            </a:endParaRPr>
          </a:p>
        </p:txBody>
      </p:sp>
      <p:sp>
        <p:nvSpPr>
          <p:cNvPr id="41" name="Arrow: Right 18">
            <a:extLst>
              <a:ext uri="{FF2B5EF4-FFF2-40B4-BE49-F238E27FC236}">
                <a16:creationId xmlns:a16="http://schemas.microsoft.com/office/drawing/2014/main" id="{530BFCEF-25C3-43A5-8583-05DFFEDD5613}"/>
              </a:ext>
            </a:extLst>
          </p:cNvPr>
          <p:cNvSpPr/>
          <p:nvPr/>
        </p:nvSpPr>
        <p:spPr>
          <a:xfrm>
            <a:off x="7576329" y="2447504"/>
            <a:ext cx="503800" cy="354055"/>
          </a:xfrm>
          <a:prstGeom prst="rightArrow">
            <a:avLst/>
          </a:prstGeom>
          <a:solidFill>
            <a:srgbClr val="008F43"/>
          </a:solidFill>
          <a:ln w="12700">
            <a:solidFill>
              <a:schemeClr val="tx1"/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500" b="1" dirty="0">
              <a:solidFill>
                <a:srgbClr val="008F43"/>
              </a:solidFill>
            </a:endParaRPr>
          </a:p>
        </p:txBody>
      </p:sp>
      <p:sp>
        <p:nvSpPr>
          <p:cNvPr id="42" name="Arrow: Right 18">
            <a:extLst>
              <a:ext uri="{FF2B5EF4-FFF2-40B4-BE49-F238E27FC236}">
                <a16:creationId xmlns:a16="http://schemas.microsoft.com/office/drawing/2014/main" id="{FDEA378E-85E3-4710-9D31-AA812A6ADB08}"/>
              </a:ext>
            </a:extLst>
          </p:cNvPr>
          <p:cNvSpPr/>
          <p:nvPr/>
        </p:nvSpPr>
        <p:spPr>
          <a:xfrm>
            <a:off x="3546598" y="2447504"/>
            <a:ext cx="503800" cy="354055"/>
          </a:xfrm>
          <a:prstGeom prst="rightArrow">
            <a:avLst/>
          </a:prstGeom>
          <a:solidFill>
            <a:srgbClr val="008F43"/>
          </a:solidFill>
          <a:ln w="12700">
            <a:solidFill>
              <a:schemeClr val="tx1"/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500" b="1" dirty="0">
              <a:solidFill>
                <a:srgbClr val="008F43"/>
              </a:solidFill>
            </a:endParaRPr>
          </a:p>
        </p:txBody>
      </p:sp>
      <p:sp>
        <p:nvSpPr>
          <p:cNvPr id="12" name="Zaobljeni pravokutnik 13">
            <a:extLst>
              <a:ext uri="{FF2B5EF4-FFF2-40B4-BE49-F238E27FC236}">
                <a16:creationId xmlns:a16="http://schemas.microsoft.com/office/drawing/2014/main" id="{671F42E1-E973-4B49-B2A0-49FFBFC1BE3F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5DA5D43-49B3-431F-8158-2C4EDFB21476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</p:spTree>
    <p:extLst>
      <p:ext uri="{BB962C8B-B14F-4D97-AF65-F5344CB8AC3E}">
        <p14:creationId xmlns:p14="http://schemas.microsoft.com/office/powerpoint/2010/main" val="4177209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3"/>
          </a:xfr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hr-HR" altLang="sr-Latn-RS" sz="4200" b="1" dirty="0">
                <a:solidFill>
                  <a:srgbClr val="008F43"/>
                </a:solidFill>
              </a:rPr>
              <a:t>   KAKO SE PRIJAVITI? </a:t>
            </a:r>
            <a:endParaRPr lang="hr-HR" altLang="sr-Latn-RS" sz="4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altLang="sr-Latn-RS" dirty="0"/>
              <a:t>preko sustava </a:t>
            </a:r>
            <a:r>
              <a:rPr lang="hr-HR" altLang="sr-Latn-RS" b="1" dirty="0" err="1"/>
              <a:t>eFondovi</a:t>
            </a:r>
            <a:endParaRPr lang="hr-HR" altLang="sr-Latn-RS" b="1" dirty="0"/>
          </a:p>
          <a:p>
            <a:pPr>
              <a:buClr>
                <a:srgbClr val="008F43"/>
              </a:buClr>
              <a:buSzPct val="150000"/>
              <a:defRPr/>
            </a:pPr>
            <a:endParaRPr lang="hr-HR" altLang="sr-Latn-R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hr-HR" altLang="sr-Latn-RS" sz="4200" b="1" dirty="0">
                <a:solidFill>
                  <a:srgbClr val="008F43"/>
                </a:solidFill>
              </a:rPr>
              <a:t>   STRUČNA PODRŠKA </a:t>
            </a:r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altLang="sr-Latn-RS" b="1" dirty="0"/>
              <a:t>FZOEU/SEU </a:t>
            </a:r>
            <a:r>
              <a:rPr lang="hr-HR" altLang="sr-Latn-RS" dirty="0"/>
              <a:t>može pružiti prijaviteljima </a:t>
            </a:r>
            <a:r>
              <a:rPr lang="hr-HR" altLang="sr-Latn-RS" b="1" dirty="0"/>
              <a:t>stručnu podršku u pripremi projektnog prijedloga </a:t>
            </a:r>
            <a:r>
              <a:rPr lang="hr-HR" altLang="sr-Latn-RS" dirty="0"/>
              <a:t>– </a:t>
            </a:r>
            <a:r>
              <a:rPr lang="hr-HR" altLang="sr-Latn-RS" b="1" dirty="0"/>
              <a:t>Izjava o spremnosti dokumentacije</a:t>
            </a:r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altLang="sr-Latn-RS" dirty="0"/>
              <a:t>u Uputama za prijavitelje opisana procedura vezana za pružanje stručne podrške</a:t>
            </a:r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altLang="sr-Latn-RS" dirty="0"/>
              <a:t>zainteresirani prijavitelji se mogu javiti na </a:t>
            </a:r>
            <a:r>
              <a:rPr lang="hr-HR" altLang="sr-Latn-RS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javne.eu@fzoeu.hr</a:t>
            </a:r>
            <a:r>
              <a:rPr lang="hr-HR" altLang="sr-Latn-R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altLang="sr-Latn-RS" sz="3300" dirty="0"/>
              <a:t>mjesec dana prije podnošenja projektnih prijava</a:t>
            </a:r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altLang="sr-Latn-RS" dirty="0"/>
              <a:t>umjesto obaveznog partnera iz 4c1.3.</a:t>
            </a:r>
          </a:p>
          <a:p>
            <a:pPr>
              <a:defRPr/>
            </a:pPr>
            <a:endParaRPr lang="hr-HR" altLang="sr-Latn-R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hr-HR" altLang="sr-Latn-RS" sz="4200" b="1" dirty="0">
                <a:solidFill>
                  <a:srgbClr val="008F43"/>
                </a:solidFill>
              </a:rPr>
              <a:t>   DODATNE INFORMACIJE</a:t>
            </a:r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altLang="sr-Latn-RS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ee4@mgipu.hr</a:t>
            </a:r>
            <a:r>
              <a:rPr lang="hr-HR" altLang="sr-Latn-R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hr-HR" altLang="sr-Latn-RS" dirty="0"/>
              <a:t>postavljanje pitanja u vezi pojašnjenja dokumentacije </a:t>
            </a:r>
          </a:p>
          <a:p>
            <a:pPr marL="0" indent="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buNone/>
              <a:defRPr/>
            </a:pPr>
            <a:r>
              <a:rPr lang="hr-HR" altLang="sr-Latn-RS" dirty="0"/>
              <a:t>    poziva – tijekom trajanja poziva</a:t>
            </a:r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altLang="sr-Latn-RS" dirty="0"/>
              <a:t>objava odgovora najkasnije u roku 7 radnih dana – </a:t>
            </a:r>
          </a:p>
          <a:p>
            <a:pPr marL="0" indent="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buNone/>
              <a:defRPr/>
            </a:pPr>
            <a:r>
              <a:rPr lang="hr-HR" b="1" u="sng" dirty="0">
                <a:hlinkClick r:id="rId4"/>
              </a:rPr>
              <a:t>    www.strukturnifondovi.hr</a:t>
            </a:r>
            <a:r>
              <a:rPr lang="hr-HR" b="1" dirty="0"/>
              <a:t> , </a:t>
            </a:r>
            <a:r>
              <a:rPr lang="hr-HR" b="1" u="sng" dirty="0">
                <a:hlinkClick r:id="rId5"/>
              </a:rPr>
              <a:t>http://efondovi.mrrfeu.</a:t>
            </a:r>
            <a:r>
              <a:rPr lang="hr-HR" b="1" dirty="0">
                <a:hlinkClick r:id="rId5"/>
              </a:rPr>
              <a:t>hr</a:t>
            </a:r>
            <a:r>
              <a:rPr lang="hr-HR" b="1" dirty="0"/>
              <a:t> </a:t>
            </a:r>
            <a:r>
              <a:rPr lang="hr-HR" dirty="0"/>
              <a:t>i</a:t>
            </a:r>
            <a:r>
              <a:rPr lang="hr-HR" b="1" dirty="0"/>
              <a:t> </a:t>
            </a:r>
            <a:r>
              <a:rPr lang="hr-HR" b="1" u="sng" dirty="0">
                <a:hlinkClick r:id="rId6"/>
              </a:rPr>
              <a:t>www.mgipu.hr</a:t>
            </a:r>
            <a:endParaRPr lang="hr-HR" b="1" u="sng" dirty="0"/>
          </a:p>
          <a:p>
            <a:pPr marL="180000" indent="-18000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defRPr/>
            </a:pPr>
            <a:r>
              <a:rPr lang="hr-HR" dirty="0"/>
              <a:t>informativne radionice tijekom trajanja poziva i provedbene radionice </a:t>
            </a:r>
          </a:p>
          <a:p>
            <a:pPr marL="0" indent="0">
              <a:lnSpc>
                <a:spcPct val="133000"/>
              </a:lnSpc>
              <a:spcBef>
                <a:spcPts val="0"/>
              </a:spcBef>
              <a:buClr>
                <a:srgbClr val="008F43"/>
              </a:buClr>
              <a:buSzPct val="150000"/>
              <a:buNone/>
              <a:defRPr/>
            </a:pPr>
            <a:r>
              <a:rPr lang="hr-HR" dirty="0"/>
              <a:t>     tijekom provedbe projekata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989B9FA-FB21-4087-BB12-6E0DB4263D2E}"/>
              </a:ext>
            </a:extLst>
          </p:cNvPr>
          <p:cNvSpPr txBox="1">
            <a:spLocks/>
          </p:cNvSpPr>
          <p:nvPr/>
        </p:nvSpPr>
        <p:spPr>
          <a:xfrm>
            <a:off x="1691680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KAKO SE PRIJAVITI?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Zaobljeni pravokutnik 13">
            <a:extLst>
              <a:ext uri="{FF2B5EF4-FFF2-40B4-BE49-F238E27FC236}">
                <a16:creationId xmlns:a16="http://schemas.microsoft.com/office/drawing/2014/main" id="{99F43C5B-7A23-470B-BDAF-AB340E3765A7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47EDD30-C8B6-4AC3-B270-BC6C3C48C3C6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</p:spTree>
    <p:extLst>
      <p:ext uri="{BB962C8B-B14F-4D97-AF65-F5344CB8AC3E}">
        <p14:creationId xmlns:p14="http://schemas.microsoft.com/office/powerpoint/2010/main" val="110336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40510"/>
            <a:ext cx="8229600" cy="148849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5700" b="1" dirty="0"/>
              <a:t>Hvala na pažnji!</a:t>
            </a:r>
            <a:endParaRPr lang="en-GB" sz="5700" b="1" dirty="0"/>
          </a:p>
        </p:txBody>
      </p:sp>
      <p:sp>
        <p:nvSpPr>
          <p:cNvPr id="4" name="Rezervirano mjesto sadržaja 2">
            <a:extLst>
              <a:ext uri="{FF2B5EF4-FFF2-40B4-BE49-F238E27FC236}">
                <a16:creationId xmlns:a16="http://schemas.microsoft.com/office/drawing/2014/main" id="{4AFB23A4-09FE-4F11-A8F1-D51F6ECC05BB}"/>
              </a:ext>
            </a:extLst>
          </p:cNvPr>
          <p:cNvSpPr txBox="1">
            <a:spLocks/>
          </p:cNvSpPr>
          <p:nvPr/>
        </p:nvSpPr>
        <p:spPr>
          <a:xfrm>
            <a:off x="1159088" y="3933056"/>
            <a:ext cx="7134543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2600" b="1" dirty="0">
                <a:solidFill>
                  <a:srgbClr val="008F43"/>
                </a:solidFill>
              </a:rPr>
              <a:t>www.mgipu.hr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r-HR" sz="2600" b="1" dirty="0">
                <a:solidFill>
                  <a:srgbClr val="008F43"/>
                </a:solidFill>
              </a:rPr>
              <a:t>www.strukturnifondovi.hr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r-HR" sz="2600" b="1" dirty="0">
                <a:solidFill>
                  <a:srgbClr val="008F43"/>
                </a:solidFill>
              </a:rPr>
              <a:t>http://efondovi.mrrfeu.hr</a:t>
            </a:r>
          </a:p>
        </p:txBody>
      </p:sp>
    </p:spTree>
    <p:extLst>
      <p:ext uri="{BB962C8B-B14F-4D97-AF65-F5344CB8AC3E}">
        <p14:creationId xmlns:p14="http://schemas.microsoft.com/office/powerpoint/2010/main" val="288701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831" y="1886761"/>
            <a:ext cx="5480075" cy="2681444"/>
          </a:xfrm>
        </p:spPr>
        <p:txBody>
          <a:bodyPr>
            <a:no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ENERGETSKA OBNOVA I KORIŠTENJE OBNOVLJIVIH IZVORA ENERGIJE </a:t>
            </a:r>
            <a:b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U ZGRADAMA JAVNOG SEKTORA</a:t>
            </a:r>
            <a:br>
              <a:rPr lang="hr-HR" sz="2600" b="1" dirty="0">
                <a:solidFill>
                  <a:srgbClr val="4F81BD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GB" sz="2600" dirty="0">
              <a:solidFill>
                <a:srgbClr val="4F81B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189" y="4033159"/>
            <a:ext cx="3419872" cy="637126"/>
          </a:xfrm>
        </p:spPr>
        <p:txBody>
          <a:bodyPr/>
          <a:lstStyle/>
          <a:p>
            <a:r>
              <a:rPr lang="hr-H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hr-HR" sz="1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ref</a:t>
            </a:r>
            <a:r>
              <a:rPr lang="hr-HR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. broj: KK.04.2.1.04)</a:t>
            </a:r>
            <a:r>
              <a:rPr lang="hr-H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 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9444F2-20DE-4ED7-9F91-CA498B9CD0E3}"/>
              </a:ext>
            </a:extLst>
          </p:cNvPr>
          <p:cNvSpPr/>
          <p:nvPr/>
        </p:nvSpPr>
        <p:spPr>
          <a:xfrm>
            <a:off x="5760132" y="3630517"/>
            <a:ext cx="2671763" cy="2593309"/>
          </a:xfrm>
          <a:prstGeom prst="rect">
            <a:avLst/>
          </a:prstGeom>
          <a:solidFill>
            <a:srgbClr val="008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Neo San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2EC862C-8748-421C-B454-8ECC66BB2BDD}"/>
              </a:ext>
            </a:extLst>
          </p:cNvPr>
          <p:cNvSpPr txBox="1">
            <a:spLocks/>
          </p:cNvSpPr>
          <p:nvPr/>
        </p:nvSpPr>
        <p:spPr bwMode="auto">
          <a:xfrm>
            <a:off x="5760132" y="4170750"/>
            <a:ext cx="2671763" cy="194233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hr-HR" altLang="sr-Latn-RS" sz="2400" b="1" dirty="0">
                <a:solidFill>
                  <a:schemeClr val="bg1"/>
                </a:solidFill>
              </a:rPr>
              <a:t>Ministarstvo graditeljstva i prostornoga uređenja</a:t>
            </a:r>
          </a:p>
          <a:p>
            <a:pPr algn="ctr"/>
            <a:endParaRPr lang="hr-HR" altLang="sr-Latn-RS" sz="1000" b="1" dirty="0">
              <a:solidFill>
                <a:schemeClr val="bg1"/>
              </a:solidFill>
            </a:endParaRPr>
          </a:p>
          <a:p>
            <a:pPr algn="ctr"/>
            <a:r>
              <a:rPr lang="hr-HR" altLang="sr-Latn-RS" b="1" dirty="0">
                <a:solidFill>
                  <a:schemeClr val="bg1"/>
                </a:solidFill>
              </a:rPr>
              <a:t>GOSPIĆ, 9.10.2018.</a:t>
            </a:r>
          </a:p>
        </p:txBody>
      </p:sp>
      <p:pic>
        <p:nvPicPr>
          <p:cNvPr id="8" name="Picture 2" descr="paper clip prioritet.png">
            <a:extLst>
              <a:ext uri="{FF2B5EF4-FFF2-40B4-BE49-F238E27FC236}">
                <a16:creationId xmlns:a16="http://schemas.microsoft.com/office/drawing/2014/main" id="{C87445F4-69F2-4164-AB5D-3248315AEE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862" y="3046672"/>
            <a:ext cx="914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>
            <a:extLst>
              <a:ext uri="{FF2B5EF4-FFF2-40B4-BE49-F238E27FC236}">
                <a16:creationId xmlns:a16="http://schemas.microsoft.com/office/drawing/2014/main" id="{D3B49042-A7B4-4385-B002-845833E2E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01" b="98582" l="2600" r="976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29996" y="4445658"/>
            <a:ext cx="3370065" cy="190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5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DC349E-96E4-427B-B0C9-1531CF58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868208"/>
            <a:ext cx="8229600" cy="1143000"/>
          </a:xfrm>
        </p:spPr>
        <p:txBody>
          <a:bodyPr>
            <a:normAutofit/>
          </a:bodyPr>
          <a:lstStyle/>
          <a:p>
            <a:r>
              <a:rPr lang="hr-HR" altLang="sr-Latn-RS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OPERATIVNI PROGRAM</a:t>
            </a:r>
            <a:endParaRPr lang="hr-HR" sz="2600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7C29673A-E459-4D14-848E-808BEA731861}"/>
              </a:ext>
            </a:extLst>
          </p:cNvPr>
          <p:cNvSpPr/>
          <p:nvPr/>
        </p:nvSpPr>
        <p:spPr>
          <a:xfrm>
            <a:off x="320349" y="2182727"/>
            <a:ext cx="6618321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hr-HR" altLang="sr-Latn-RS" b="1" dirty="0">
                <a:solidFill>
                  <a:srgbClr val="008F43"/>
                </a:solidFill>
              </a:rPr>
              <a:t>OPERATIVNI PROGRAM „KONKURENTNOST I KOHEZIJA” 2014.-2020.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5CC65D4-241B-4FD3-A3F6-D86D4E08E086}"/>
              </a:ext>
            </a:extLst>
          </p:cNvPr>
          <p:cNvSpPr txBox="1"/>
          <p:nvPr/>
        </p:nvSpPr>
        <p:spPr>
          <a:xfrm>
            <a:off x="875581" y="2672811"/>
            <a:ext cx="5998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8">
              <a:defRPr/>
            </a:pPr>
            <a:r>
              <a:rPr lang="hr-HR" sz="1500" b="1" dirty="0">
                <a:latin typeface="Calibri" panose="020F0502020204030204"/>
              </a:rPr>
              <a:t>Prioritetna os 4</a:t>
            </a:r>
          </a:p>
          <a:p>
            <a:pPr algn="just" defTabSz="685808">
              <a:defRPr/>
            </a:pPr>
            <a:r>
              <a:rPr lang="hr-HR" sz="1500" dirty="0">
                <a:latin typeface="Calibri" panose="020F0502020204030204"/>
              </a:rPr>
              <a:t>Promicanje energetske učinkovitosti i obnovljivih izvora energije</a:t>
            </a:r>
            <a:r>
              <a:rPr lang="hr-HR" sz="1500" b="1" dirty="0">
                <a:latin typeface="Calibri" panose="020F0502020204030204"/>
              </a:rPr>
              <a:t>	</a:t>
            </a:r>
            <a:r>
              <a:rPr lang="hr-HR" sz="1200" b="1" dirty="0">
                <a:latin typeface="Calibri" panose="020F0502020204030204"/>
              </a:rPr>
              <a:t>           </a:t>
            </a:r>
            <a:endParaRPr lang="hr-HR" sz="1200" dirty="0">
              <a:latin typeface="Calibri" panose="020F0502020204030204"/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2ACE0EE3-4514-4B38-8BA3-876AD706C4BB}"/>
              </a:ext>
            </a:extLst>
          </p:cNvPr>
          <p:cNvGrpSpPr/>
          <p:nvPr/>
        </p:nvGrpSpPr>
        <p:grpSpPr>
          <a:xfrm>
            <a:off x="1914299" y="4379895"/>
            <a:ext cx="4867692" cy="885131"/>
            <a:chOff x="2352" y="1673003"/>
            <a:chExt cx="2460649" cy="748905"/>
          </a:xfrm>
          <a:solidFill>
            <a:srgbClr val="008F43"/>
          </a:solidFill>
        </p:grpSpPr>
        <p:sp>
          <p:nvSpPr>
            <p:cNvPr id="7" name="Zaobljeni pravokutnik 45">
              <a:extLst>
                <a:ext uri="{FF2B5EF4-FFF2-40B4-BE49-F238E27FC236}">
                  <a16:creationId xmlns:a16="http://schemas.microsoft.com/office/drawing/2014/main" id="{18756B79-9392-4601-AD77-4C57BAF22D1B}"/>
                </a:ext>
              </a:extLst>
            </p:cNvPr>
            <p:cNvSpPr/>
            <p:nvPr/>
          </p:nvSpPr>
          <p:spPr>
            <a:xfrm>
              <a:off x="2352" y="1673003"/>
              <a:ext cx="2460649" cy="748905"/>
            </a:xfrm>
            <a:prstGeom prst="roundRect">
              <a:avLst>
                <a:gd name="adj" fmla="val 10000"/>
              </a:avLst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Zaobljeni pravokutnik 4">
              <a:extLst>
                <a:ext uri="{FF2B5EF4-FFF2-40B4-BE49-F238E27FC236}">
                  <a16:creationId xmlns:a16="http://schemas.microsoft.com/office/drawing/2014/main" id="{EDA4A68C-FF4E-45CF-B28D-056D2A14AD6D}"/>
                </a:ext>
              </a:extLst>
            </p:cNvPr>
            <p:cNvSpPr txBox="1"/>
            <p:nvPr/>
          </p:nvSpPr>
          <p:spPr>
            <a:xfrm>
              <a:off x="78968" y="1890009"/>
              <a:ext cx="2332012" cy="480457"/>
            </a:xfrm>
            <a:prstGeom prst="rect">
              <a:avLst/>
            </a:prstGeom>
            <a:grpFill/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defTabSz="4667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Specifični cilj 4c1</a:t>
              </a:r>
            </a:p>
            <a:p>
              <a:pPr defTabSz="4667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5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Smanjenje potrošnje energije u zgradama javnog sektora</a:t>
              </a:r>
            </a:p>
            <a:p>
              <a:pPr algn="ctr" defTabSz="4667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051" b="1" dirty="0">
                  <a:solidFill>
                    <a:srgbClr val="008F43"/>
                  </a:solidFill>
                </a:rPr>
                <a:t>(u xxxxxxxxxxxxx xxxxxxxx xxxxxxxxxxxxxxxx)</a:t>
              </a:r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714049EB-75BE-46AC-8DB2-5A3A01A76F7B}"/>
              </a:ext>
            </a:extLst>
          </p:cNvPr>
          <p:cNvGrpSpPr/>
          <p:nvPr/>
        </p:nvGrpSpPr>
        <p:grpSpPr>
          <a:xfrm>
            <a:off x="1907704" y="5373216"/>
            <a:ext cx="4874287" cy="904304"/>
            <a:chOff x="-22975" y="2490381"/>
            <a:chExt cx="2493149" cy="748905"/>
          </a:xfrm>
          <a:solidFill>
            <a:srgbClr val="008F43"/>
          </a:solidFill>
        </p:grpSpPr>
        <p:sp>
          <p:nvSpPr>
            <p:cNvPr id="10" name="Zaobljeni pravokutnik 48">
              <a:extLst>
                <a:ext uri="{FF2B5EF4-FFF2-40B4-BE49-F238E27FC236}">
                  <a16:creationId xmlns:a16="http://schemas.microsoft.com/office/drawing/2014/main" id="{D7972B0D-1A24-48CA-A3B4-2FA81B6491B8}"/>
                </a:ext>
              </a:extLst>
            </p:cNvPr>
            <p:cNvSpPr/>
            <p:nvPr/>
          </p:nvSpPr>
          <p:spPr>
            <a:xfrm>
              <a:off x="-22975" y="2490381"/>
              <a:ext cx="2493149" cy="748905"/>
            </a:xfrm>
            <a:prstGeom prst="roundRect">
              <a:avLst>
                <a:gd name="adj" fmla="val 10000"/>
              </a:avLst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aobljeni pravokutnik 4">
              <a:extLst>
                <a:ext uri="{FF2B5EF4-FFF2-40B4-BE49-F238E27FC236}">
                  <a16:creationId xmlns:a16="http://schemas.microsoft.com/office/drawing/2014/main" id="{735BB8D1-FEBC-45C0-A046-B45281767911}"/>
                </a:ext>
              </a:extLst>
            </p:cNvPr>
            <p:cNvSpPr txBox="1"/>
            <p:nvPr/>
          </p:nvSpPr>
          <p:spPr>
            <a:xfrm>
              <a:off x="58589" y="2561209"/>
              <a:ext cx="2270109" cy="661965"/>
            </a:xfrm>
            <a:prstGeom prst="rect">
              <a:avLst/>
            </a:prstGeom>
            <a:grpFill/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defTabSz="4667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Specifični cilj 4c2</a:t>
              </a:r>
            </a:p>
            <a:p>
              <a:pPr defTabSz="46673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5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Smanjenje potrošnje energije u stambenim zgradama</a:t>
              </a:r>
              <a:br>
                <a:rPr lang="hr-HR" sz="15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</a:br>
              <a:r>
                <a:rPr lang="pl-PL" sz="15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(u višestambenim zgradama i obiteljskim kućama)</a:t>
              </a:r>
              <a:endParaRPr lang="hr-HR" sz="15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11B5F459-1FB8-4B1D-8046-C89018019E3B}"/>
              </a:ext>
            </a:extLst>
          </p:cNvPr>
          <p:cNvGrpSpPr/>
          <p:nvPr/>
        </p:nvGrpSpPr>
        <p:grpSpPr>
          <a:xfrm>
            <a:off x="6010031" y="2238597"/>
            <a:ext cx="2818257" cy="4076764"/>
            <a:chOff x="-128106" y="-8106906"/>
            <a:chExt cx="2222721" cy="10542005"/>
          </a:xfrm>
          <a:noFill/>
        </p:grpSpPr>
        <p:sp>
          <p:nvSpPr>
            <p:cNvPr id="13" name="Zaobljeni pravokutnik 54">
              <a:extLst>
                <a:ext uri="{FF2B5EF4-FFF2-40B4-BE49-F238E27FC236}">
                  <a16:creationId xmlns:a16="http://schemas.microsoft.com/office/drawing/2014/main" id="{6DE5B861-CD5D-4C24-BDB0-AF1D10794B50}"/>
                </a:ext>
              </a:extLst>
            </p:cNvPr>
            <p:cNvSpPr/>
            <p:nvPr/>
          </p:nvSpPr>
          <p:spPr>
            <a:xfrm>
              <a:off x="1023" y="1648910"/>
              <a:ext cx="2093592" cy="78618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Zaobljeni pravokutnik 4">
              <a:extLst>
                <a:ext uri="{FF2B5EF4-FFF2-40B4-BE49-F238E27FC236}">
                  <a16:creationId xmlns:a16="http://schemas.microsoft.com/office/drawing/2014/main" id="{118A2FB0-D20C-4CF7-8EF2-ED02DD4F0F2A}"/>
                </a:ext>
              </a:extLst>
            </p:cNvPr>
            <p:cNvSpPr txBox="1"/>
            <p:nvPr/>
          </p:nvSpPr>
          <p:spPr>
            <a:xfrm>
              <a:off x="-128106" y="-8106906"/>
              <a:ext cx="2047538" cy="740137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rgbClr val="008F43">
                  <a:alpha val="40000"/>
                </a:srgb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435" tIns="51435" rIns="51435" bIns="51435" numCol="1" spcCol="1270" anchor="ctr" anchorCtr="0">
              <a:noAutofit/>
            </a:bodyPr>
            <a:lstStyle/>
            <a:p>
              <a:pPr algn="r" defTabSz="60008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500" b="1" dirty="0">
                  <a:solidFill>
                    <a:schemeClr val="tx1"/>
                  </a:solidFill>
                </a:rPr>
                <a:t>6,881 milijardi EUR</a:t>
              </a:r>
            </a:p>
          </p:txBody>
        </p:sp>
      </p:grpSp>
      <p:sp>
        <p:nvSpPr>
          <p:cNvPr id="15" name="Strelica zakrivljena udesno 4">
            <a:extLst>
              <a:ext uri="{FF2B5EF4-FFF2-40B4-BE49-F238E27FC236}">
                <a16:creationId xmlns:a16="http://schemas.microsoft.com/office/drawing/2014/main" id="{7CE0A380-9762-4FC0-9D3D-55D5148C77A7}"/>
              </a:ext>
            </a:extLst>
          </p:cNvPr>
          <p:cNvSpPr/>
          <p:nvPr/>
        </p:nvSpPr>
        <p:spPr>
          <a:xfrm rot="19605779">
            <a:off x="599390" y="2958622"/>
            <a:ext cx="552384" cy="1183070"/>
          </a:xfrm>
          <a:prstGeom prst="curvedRightArrow">
            <a:avLst/>
          </a:prstGeom>
          <a:solidFill>
            <a:srgbClr val="008F43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glow rad="76200">
              <a:srgbClr val="008F4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chemeClr val="tx1"/>
              </a:solidFill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09F82688-4C56-4A4F-8AF4-6340885378FD}"/>
              </a:ext>
            </a:extLst>
          </p:cNvPr>
          <p:cNvSpPr/>
          <p:nvPr/>
        </p:nvSpPr>
        <p:spPr>
          <a:xfrm>
            <a:off x="1430814" y="3228080"/>
            <a:ext cx="51883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1500" b="1" dirty="0"/>
              <a:t>Investicijski prioritet 4c</a:t>
            </a:r>
          </a:p>
          <a:p>
            <a:pPr lvl="0"/>
            <a:r>
              <a:rPr lang="hr-HR" sz="1500" dirty="0"/>
              <a:t>Podupiranje energetske učinkovitosti, pametnog upravljanja energijom i korištenja OIE-a u javnoj infrastrukturi, uključujući javne zgrade, i u stambenom sektoru</a:t>
            </a:r>
            <a:endParaRPr lang="hr-HR" sz="788" dirty="0"/>
          </a:p>
        </p:txBody>
      </p:sp>
      <p:sp>
        <p:nvSpPr>
          <p:cNvPr id="17" name="Peterokut 2">
            <a:extLst>
              <a:ext uri="{FF2B5EF4-FFF2-40B4-BE49-F238E27FC236}">
                <a16:creationId xmlns:a16="http://schemas.microsoft.com/office/drawing/2014/main" id="{588F6344-DC7E-46C3-875D-06DFC8530F8E}"/>
              </a:ext>
            </a:extLst>
          </p:cNvPr>
          <p:cNvSpPr/>
          <p:nvPr/>
        </p:nvSpPr>
        <p:spPr>
          <a:xfrm flipH="1">
            <a:off x="6937147" y="2686449"/>
            <a:ext cx="1752845" cy="625413"/>
          </a:xfrm>
          <a:prstGeom prst="homePlate">
            <a:avLst/>
          </a:prstGeom>
          <a:ln w="19050"/>
          <a:effectLst>
            <a:glow rad="63500">
              <a:srgbClr val="008F43"/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500" b="1" dirty="0">
                <a:solidFill>
                  <a:srgbClr val="008F43"/>
                </a:solidFill>
              </a:rPr>
              <a:t>531.810.805 EUR</a:t>
            </a:r>
          </a:p>
        </p:txBody>
      </p:sp>
      <p:sp>
        <p:nvSpPr>
          <p:cNvPr id="18" name="Peterokut 7">
            <a:extLst>
              <a:ext uri="{FF2B5EF4-FFF2-40B4-BE49-F238E27FC236}">
                <a16:creationId xmlns:a16="http://schemas.microsoft.com/office/drawing/2014/main" id="{634E1199-5B2A-4838-93BF-07B9BE3E6131}"/>
              </a:ext>
            </a:extLst>
          </p:cNvPr>
          <p:cNvSpPr/>
          <p:nvPr/>
        </p:nvSpPr>
        <p:spPr>
          <a:xfrm flipH="1">
            <a:off x="6933554" y="3606159"/>
            <a:ext cx="1752845" cy="630326"/>
          </a:xfrm>
          <a:prstGeom prst="homePlate">
            <a:avLst/>
          </a:prstGeom>
          <a:ln w="19050"/>
          <a:effectLst>
            <a:glow rad="63500">
              <a:srgbClr val="008F43">
                <a:alpha val="85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500" b="1" dirty="0">
                <a:solidFill>
                  <a:srgbClr val="008F43"/>
                </a:solidFill>
              </a:rPr>
              <a:t>411.810.805 EUR</a:t>
            </a:r>
            <a:r>
              <a:rPr lang="hr-HR" sz="1500" dirty="0">
                <a:solidFill>
                  <a:srgbClr val="008F43"/>
                </a:solidFill>
              </a:rPr>
              <a:t> </a:t>
            </a:r>
          </a:p>
        </p:txBody>
      </p:sp>
      <p:sp>
        <p:nvSpPr>
          <p:cNvPr id="19" name="Peterokut 31">
            <a:extLst>
              <a:ext uri="{FF2B5EF4-FFF2-40B4-BE49-F238E27FC236}">
                <a16:creationId xmlns:a16="http://schemas.microsoft.com/office/drawing/2014/main" id="{88CBB2C2-61F2-4FE8-BE5D-C3FE4A97B937}"/>
              </a:ext>
            </a:extLst>
          </p:cNvPr>
          <p:cNvSpPr/>
          <p:nvPr/>
        </p:nvSpPr>
        <p:spPr>
          <a:xfrm flipH="1">
            <a:off x="6933554" y="4536882"/>
            <a:ext cx="1752845" cy="630326"/>
          </a:xfrm>
          <a:prstGeom prst="homePlate">
            <a:avLst/>
          </a:prstGeom>
          <a:ln w="19050"/>
          <a:effectLst>
            <a:glow rad="63500">
              <a:srgbClr val="008F43">
                <a:alpha val="7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500" b="1" dirty="0">
                <a:solidFill>
                  <a:srgbClr val="008F43"/>
                </a:solidFill>
              </a:rPr>
              <a:t>211.810.805 EUR</a:t>
            </a:r>
            <a:r>
              <a:rPr lang="hr-HR" sz="1500" dirty="0">
                <a:solidFill>
                  <a:srgbClr val="008F43"/>
                </a:solidFill>
              </a:rPr>
              <a:t> </a:t>
            </a:r>
          </a:p>
        </p:txBody>
      </p:sp>
      <p:sp>
        <p:nvSpPr>
          <p:cNvPr id="20" name="Peterokut 32">
            <a:extLst>
              <a:ext uri="{FF2B5EF4-FFF2-40B4-BE49-F238E27FC236}">
                <a16:creationId xmlns:a16="http://schemas.microsoft.com/office/drawing/2014/main" id="{050F4E4C-BFA5-490F-9985-5F651C4425C8}"/>
              </a:ext>
            </a:extLst>
          </p:cNvPr>
          <p:cNvSpPr/>
          <p:nvPr/>
        </p:nvSpPr>
        <p:spPr>
          <a:xfrm flipH="1">
            <a:off x="6937145" y="5467606"/>
            <a:ext cx="1752845" cy="630326"/>
          </a:xfrm>
          <a:prstGeom prst="homePlate">
            <a:avLst/>
          </a:prstGeom>
          <a:ln w="19050"/>
          <a:effectLst>
            <a:glow rad="63500">
              <a:srgbClr val="008F43">
                <a:alpha val="7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500" b="1" dirty="0">
                <a:solidFill>
                  <a:srgbClr val="008F43"/>
                </a:solidFill>
              </a:rPr>
              <a:t>100.000.000 EUR</a:t>
            </a:r>
            <a:r>
              <a:rPr lang="hr-HR" sz="1500" dirty="0">
                <a:solidFill>
                  <a:srgbClr val="008F4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427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UPRAVLJANJE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A3C07E2-40AC-474F-A9EF-9D4976A1981F}"/>
              </a:ext>
            </a:extLst>
          </p:cNvPr>
          <p:cNvGrpSpPr>
            <a:grpSpLocks noChangeAspect="1"/>
          </p:cNvGrpSpPr>
          <p:nvPr/>
        </p:nvGrpSpPr>
        <p:grpSpPr>
          <a:xfrm>
            <a:off x="755576" y="2057061"/>
            <a:ext cx="3207429" cy="1103342"/>
            <a:chOff x="6758" y="595658"/>
            <a:chExt cx="1806747" cy="1723330"/>
          </a:xfrm>
          <a:solidFill>
            <a:srgbClr val="4472C4"/>
          </a:solidFill>
        </p:grpSpPr>
        <p:sp>
          <p:nvSpPr>
            <p:cNvPr id="5" name="Zaobljeni pravokutnik 13">
              <a:extLst>
                <a:ext uri="{FF2B5EF4-FFF2-40B4-BE49-F238E27FC236}">
                  <a16:creationId xmlns:a16="http://schemas.microsoft.com/office/drawing/2014/main" id="{3CC52927-7E7A-4B53-8A51-D02755DFF603}"/>
                </a:ext>
              </a:extLst>
            </p:cNvPr>
            <p:cNvSpPr/>
            <p:nvPr/>
          </p:nvSpPr>
          <p:spPr>
            <a:xfrm>
              <a:off x="6758" y="595658"/>
              <a:ext cx="1806747" cy="172333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jeni pravokutnik 4">
              <a:extLst>
                <a:ext uri="{FF2B5EF4-FFF2-40B4-BE49-F238E27FC236}">
                  <a16:creationId xmlns:a16="http://schemas.microsoft.com/office/drawing/2014/main" id="{7B57DD54-A611-4691-A768-29C3E5509936}"/>
                </a:ext>
              </a:extLst>
            </p:cNvPr>
            <p:cNvSpPr txBox="1"/>
            <p:nvPr/>
          </p:nvSpPr>
          <p:spPr>
            <a:xfrm>
              <a:off x="75384" y="1092646"/>
              <a:ext cx="1670604" cy="7944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4572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UPRAVLJAČKO TIJELO</a:t>
              </a: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7511F09B-D618-4F12-9289-E94D56A70778}"/>
              </a:ext>
            </a:extLst>
          </p:cNvPr>
          <p:cNvGrpSpPr>
            <a:grpSpLocks noChangeAspect="1"/>
          </p:cNvGrpSpPr>
          <p:nvPr/>
        </p:nvGrpSpPr>
        <p:grpSpPr>
          <a:xfrm>
            <a:off x="4187835" y="2077902"/>
            <a:ext cx="4158958" cy="1103342"/>
            <a:chOff x="402308" y="1946088"/>
            <a:chExt cx="1806747" cy="2205000"/>
          </a:xfrm>
        </p:grpSpPr>
        <p:sp>
          <p:nvSpPr>
            <p:cNvPr id="8" name="Zaobljeni pravokutnik 16">
              <a:extLst>
                <a:ext uri="{FF2B5EF4-FFF2-40B4-BE49-F238E27FC236}">
                  <a16:creationId xmlns:a16="http://schemas.microsoft.com/office/drawing/2014/main" id="{01C40FEB-0556-4DFB-AB28-D129651378B6}"/>
                </a:ext>
              </a:extLst>
            </p:cNvPr>
            <p:cNvSpPr/>
            <p:nvPr/>
          </p:nvSpPr>
          <p:spPr>
            <a:xfrm>
              <a:off x="402308" y="1946088"/>
              <a:ext cx="1806747" cy="2205000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4472C4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Zaobljeni pravokutnik 6">
              <a:extLst>
                <a:ext uri="{FF2B5EF4-FFF2-40B4-BE49-F238E27FC236}">
                  <a16:creationId xmlns:a16="http://schemas.microsoft.com/office/drawing/2014/main" id="{13726387-4F09-4F79-989E-A5185DDDC31C}"/>
                </a:ext>
              </a:extLst>
            </p:cNvPr>
            <p:cNvSpPr txBox="1"/>
            <p:nvPr/>
          </p:nvSpPr>
          <p:spPr>
            <a:xfrm>
              <a:off x="459034" y="2280876"/>
              <a:ext cx="1700911" cy="113874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hr-HR" b="1" dirty="0">
                  <a:solidFill>
                    <a:srgbClr val="4472C4"/>
                  </a:solidFill>
                </a:rPr>
                <a:t>MINISTARSTVO REGIONALNOGA RAZVOJA I FONDOVA EUROPSKE UNIJE </a:t>
              </a:r>
            </a:p>
          </p:txBody>
        </p:sp>
      </p:grpSp>
      <p:grpSp>
        <p:nvGrpSpPr>
          <p:cNvPr id="11" name="Grupa 10">
            <a:extLst>
              <a:ext uri="{FF2B5EF4-FFF2-40B4-BE49-F238E27FC236}">
                <a16:creationId xmlns:a16="http://schemas.microsoft.com/office/drawing/2014/main" id="{0A160BED-3005-4BDE-951C-66384C025B09}"/>
              </a:ext>
            </a:extLst>
          </p:cNvPr>
          <p:cNvGrpSpPr>
            <a:grpSpLocks noChangeAspect="1"/>
          </p:cNvGrpSpPr>
          <p:nvPr/>
        </p:nvGrpSpPr>
        <p:grpSpPr>
          <a:xfrm>
            <a:off x="733596" y="3455465"/>
            <a:ext cx="3210500" cy="1145631"/>
            <a:chOff x="6758" y="595658"/>
            <a:chExt cx="1806747" cy="2510484"/>
          </a:xfrm>
          <a:solidFill>
            <a:srgbClr val="43BB8D"/>
          </a:solidFill>
        </p:grpSpPr>
        <p:sp>
          <p:nvSpPr>
            <p:cNvPr id="12" name="Zaobljeni pravokutnik 13">
              <a:extLst>
                <a:ext uri="{FF2B5EF4-FFF2-40B4-BE49-F238E27FC236}">
                  <a16:creationId xmlns:a16="http://schemas.microsoft.com/office/drawing/2014/main" id="{19947974-6913-465F-98BF-45296D973DA3}"/>
                </a:ext>
              </a:extLst>
            </p:cNvPr>
            <p:cNvSpPr/>
            <p:nvPr/>
          </p:nvSpPr>
          <p:spPr>
            <a:xfrm>
              <a:off x="6758" y="595658"/>
              <a:ext cx="1806747" cy="2510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jeni pravokutnik 4">
              <a:extLst>
                <a:ext uri="{FF2B5EF4-FFF2-40B4-BE49-F238E27FC236}">
                  <a16:creationId xmlns:a16="http://schemas.microsoft.com/office/drawing/2014/main" id="{4B6F4050-FAC4-4E39-A25D-4D2E7963E671}"/>
                </a:ext>
              </a:extLst>
            </p:cNvPr>
            <p:cNvSpPr txBox="1"/>
            <p:nvPr/>
          </p:nvSpPr>
          <p:spPr>
            <a:xfrm>
              <a:off x="67757" y="1040069"/>
              <a:ext cx="1688937" cy="17060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4572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POSREDNIČKO TIJELO RAZINE 1</a:t>
              </a: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8CA30C82-53F7-4BAC-8B3F-9A749CE147A4}"/>
              </a:ext>
            </a:extLst>
          </p:cNvPr>
          <p:cNvGrpSpPr>
            <a:grpSpLocks noChangeAspect="1"/>
          </p:cNvGrpSpPr>
          <p:nvPr/>
        </p:nvGrpSpPr>
        <p:grpSpPr>
          <a:xfrm>
            <a:off x="4194717" y="3467054"/>
            <a:ext cx="4158958" cy="1144484"/>
            <a:chOff x="402308" y="1946088"/>
            <a:chExt cx="1806747" cy="2205000"/>
          </a:xfrm>
        </p:grpSpPr>
        <p:sp>
          <p:nvSpPr>
            <p:cNvPr id="15" name="Zaobljeni pravokutnik 16">
              <a:extLst>
                <a:ext uri="{FF2B5EF4-FFF2-40B4-BE49-F238E27FC236}">
                  <a16:creationId xmlns:a16="http://schemas.microsoft.com/office/drawing/2014/main" id="{1623B0FB-ACA7-4C56-A716-37752B8F3ACA}"/>
                </a:ext>
              </a:extLst>
            </p:cNvPr>
            <p:cNvSpPr/>
            <p:nvPr/>
          </p:nvSpPr>
          <p:spPr>
            <a:xfrm>
              <a:off x="402308" y="1946088"/>
              <a:ext cx="1806747" cy="2205000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43BB8D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Zaobljeni pravokutnik 6">
              <a:extLst>
                <a:ext uri="{FF2B5EF4-FFF2-40B4-BE49-F238E27FC236}">
                  <a16:creationId xmlns:a16="http://schemas.microsoft.com/office/drawing/2014/main" id="{9E993BE2-3749-41F9-86CA-2729BE70E294}"/>
                </a:ext>
              </a:extLst>
            </p:cNvPr>
            <p:cNvSpPr txBox="1"/>
            <p:nvPr/>
          </p:nvSpPr>
          <p:spPr>
            <a:xfrm>
              <a:off x="458955" y="2314485"/>
              <a:ext cx="1700911" cy="944578"/>
            </a:xfrm>
            <a:prstGeom prst="rect">
              <a:avLst/>
            </a:prstGeom>
            <a:ln w="381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hr-HR" b="1" dirty="0">
                  <a:solidFill>
                    <a:srgbClr val="43BB8D"/>
                  </a:solidFill>
                </a:rPr>
                <a:t>MINISTARSTVO GRADITELJSTVA I PROSTORNOGA UREĐENJA</a:t>
              </a:r>
            </a:p>
          </p:txBody>
        </p:sp>
      </p:grpSp>
      <p:grpSp>
        <p:nvGrpSpPr>
          <p:cNvPr id="17" name="Grupa 16">
            <a:extLst>
              <a:ext uri="{FF2B5EF4-FFF2-40B4-BE49-F238E27FC236}">
                <a16:creationId xmlns:a16="http://schemas.microsoft.com/office/drawing/2014/main" id="{49BCF100-346E-40A4-BAA9-2AD6B9B1E33C}"/>
              </a:ext>
            </a:extLst>
          </p:cNvPr>
          <p:cNvGrpSpPr>
            <a:grpSpLocks noChangeAspect="1"/>
          </p:cNvGrpSpPr>
          <p:nvPr/>
        </p:nvGrpSpPr>
        <p:grpSpPr>
          <a:xfrm>
            <a:off x="761311" y="4869237"/>
            <a:ext cx="3210500" cy="1145631"/>
            <a:chOff x="6758" y="595658"/>
            <a:chExt cx="1806747" cy="2510484"/>
          </a:xfrm>
          <a:solidFill>
            <a:srgbClr val="45B451"/>
          </a:solidFill>
        </p:grpSpPr>
        <p:sp>
          <p:nvSpPr>
            <p:cNvPr id="18" name="Zaobljeni pravokutnik 13">
              <a:extLst>
                <a:ext uri="{FF2B5EF4-FFF2-40B4-BE49-F238E27FC236}">
                  <a16:creationId xmlns:a16="http://schemas.microsoft.com/office/drawing/2014/main" id="{7C964894-4165-48A9-9A71-6F0EAD18E722}"/>
                </a:ext>
              </a:extLst>
            </p:cNvPr>
            <p:cNvSpPr/>
            <p:nvPr/>
          </p:nvSpPr>
          <p:spPr>
            <a:xfrm>
              <a:off x="6758" y="595658"/>
              <a:ext cx="1806747" cy="2510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Zaobljeni pravokutnik 4">
              <a:extLst>
                <a:ext uri="{FF2B5EF4-FFF2-40B4-BE49-F238E27FC236}">
                  <a16:creationId xmlns:a16="http://schemas.microsoft.com/office/drawing/2014/main" id="{046CCC88-368B-4B06-81E2-A1E4742BE404}"/>
                </a:ext>
              </a:extLst>
            </p:cNvPr>
            <p:cNvSpPr txBox="1"/>
            <p:nvPr/>
          </p:nvSpPr>
          <p:spPr>
            <a:xfrm>
              <a:off x="58928" y="997894"/>
              <a:ext cx="1688937" cy="17060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4572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POSREDNIČKO TIJELO RAZINE 2</a:t>
              </a:r>
            </a:p>
          </p:txBody>
        </p:sp>
      </p:grpSp>
      <p:grpSp>
        <p:nvGrpSpPr>
          <p:cNvPr id="20" name="Grupa 19">
            <a:extLst>
              <a:ext uri="{FF2B5EF4-FFF2-40B4-BE49-F238E27FC236}">
                <a16:creationId xmlns:a16="http://schemas.microsoft.com/office/drawing/2014/main" id="{15E72037-43DA-4FA7-9503-A818CB72CB03}"/>
              </a:ext>
            </a:extLst>
          </p:cNvPr>
          <p:cNvGrpSpPr>
            <a:grpSpLocks noChangeAspect="1"/>
          </p:cNvGrpSpPr>
          <p:nvPr/>
        </p:nvGrpSpPr>
        <p:grpSpPr>
          <a:xfrm>
            <a:off x="4213829" y="4920067"/>
            <a:ext cx="4158958" cy="1091650"/>
            <a:chOff x="402308" y="1946088"/>
            <a:chExt cx="1806747" cy="2205000"/>
          </a:xfrm>
        </p:grpSpPr>
        <p:sp>
          <p:nvSpPr>
            <p:cNvPr id="21" name="Zaobljeni pravokutnik 16">
              <a:extLst>
                <a:ext uri="{FF2B5EF4-FFF2-40B4-BE49-F238E27FC236}">
                  <a16:creationId xmlns:a16="http://schemas.microsoft.com/office/drawing/2014/main" id="{88600A7A-CED3-4B9E-A233-30F64EE6DE1C}"/>
                </a:ext>
              </a:extLst>
            </p:cNvPr>
            <p:cNvSpPr/>
            <p:nvPr/>
          </p:nvSpPr>
          <p:spPr>
            <a:xfrm>
              <a:off x="402308" y="1946088"/>
              <a:ext cx="1806747" cy="2205000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45B451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Zaobljeni pravokutnik 6">
              <a:extLst>
                <a:ext uri="{FF2B5EF4-FFF2-40B4-BE49-F238E27FC236}">
                  <a16:creationId xmlns:a16="http://schemas.microsoft.com/office/drawing/2014/main" id="{B48688DD-C522-42C3-BF56-FC58EADD08E9}"/>
                </a:ext>
              </a:extLst>
            </p:cNvPr>
            <p:cNvSpPr txBox="1"/>
            <p:nvPr/>
          </p:nvSpPr>
          <p:spPr>
            <a:xfrm>
              <a:off x="458734" y="2293703"/>
              <a:ext cx="1700911" cy="1413462"/>
            </a:xfrm>
            <a:prstGeom prst="rect">
              <a:avLst/>
            </a:prstGeom>
            <a:ln w="381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hr-HR" b="1" dirty="0">
                  <a:solidFill>
                    <a:srgbClr val="45B451"/>
                  </a:solidFill>
                </a:rPr>
                <a:t>FOND ZA ZAŠTITU OKOLIŠA I ENERGETSKU UČINKOVITOST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281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jagram 2">
            <a:extLst>
              <a:ext uri="{FF2B5EF4-FFF2-40B4-BE49-F238E27FC236}">
                <a16:creationId xmlns:a16="http://schemas.microsoft.com/office/drawing/2014/main" id="{28D261D8-FD94-4EBE-97A2-EAF3EBAF82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1375803"/>
              </p:ext>
            </p:extLst>
          </p:nvPr>
        </p:nvGraphicFramePr>
        <p:xfrm>
          <a:off x="457200" y="566436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OBJAVLJENI POZIVI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067E6DF7-F37B-4B0E-A200-DDD26812FCD8}"/>
              </a:ext>
            </a:extLst>
          </p:cNvPr>
          <p:cNvSpPr/>
          <p:nvPr/>
        </p:nvSpPr>
        <p:spPr>
          <a:xfrm>
            <a:off x="335160" y="3400301"/>
            <a:ext cx="29007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rgbClr val="008F43"/>
                </a:solidFill>
              </a:rPr>
              <a:t>    PILOT PROJEKTI </a:t>
            </a:r>
          </a:p>
          <a:p>
            <a:r>
              <a:rPr lang="hr-HR" sz="1500" b="1" dirty="0"/>
              <a:t>      - cca 100 projekata</a:t>
            </a:r>
          </a:p>
          <a:p>
            <a:pPr algn="ctr"/>
            <a:endParaRPr lang="hr-HR" sz="1000" b="1" dirty="0"/>
          </a:p>
          <a:p>
            <a:pPr marL="180000" indent="-180000">
              <a:buFont typeface="+mj-lt"/>
              <a:buAutoNum type="arabicPeriod"/>
            </a:pPr>
            <a:r>
              <a:rPr lang="hr-HR" sz="1500" dirty="0"/>
              <a:t>Energetska obnova zgrada i korištenje OIE u javnim ustanovama koje obavljaju djelatnost odgoja i obrazovanja</a:t>
            </a:r>
          </a:p>
          <a:p>
            <a:pPr marL="180000" indent="-180000">
              <a:buFont typeface="+mj-lt"/>
              <a:buAutoNum type="arabicPeriod"/>
            </a:pPr>
            <a:endParaRPr lang="hr-HR" sz="1500" dirty="0"/>
          </a:p>
          <a:p>
            <a:pPr marL="180000" indent="-180000">
              <a:buFont typeface="+mj-lt"/>
              <a:buAutoNum type="arabicPeriod"/>
            </a:pPr>
            <a:r>
              <a:rPr lang="hr-HR" sz="1500" dirty="0"/>
              <a:t>Izrada projektne dokumentacije za energetsku obnovu zgrada i korištenje OIE u javnim ustanovama koje obavljaju djelatnost odgoja i obrazovanja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234E46AE-E4BE-4F59-8954-6F8A957DAC3A}"/>
              </a:ext>
            </a:extLst>
          </p:cNvPr>
          <p:cNvSpPr/>
          <p:nvPr/>
        </p:nvSpPr>
        <p:spPr>
          <a:xfrm>
            <a:off x="3193321" y="3389798"/>
            <a:ext cx="290075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rgbClr val="008F43"/>
                </a:solidFill>
              </a:rPr>
              <a:t>PRIVREMENI POZIVI </a:t>
            </a:r>
          </a:p>
          <a:p>
            <a:r>
              <a:rPr lang="hr-HR" sz="1500" b="1" dirty="0"/>
              <a:t>- cca 800 projekata</a:t>
            </a:r>
          </a:p>
          <a:p>
            <a:endParaRPr lang="hr-HR" sz="1000" b="1" dirty="0"/>
          </a:p>
          <a:p>
            <a:pPr marL="180000" indent="-180000">
              <a:buFont typeface="+mj-lt"/>
              <a:buAutoNum type="arabicPeriod" startAt="3"/>
            </a:pPr>
            <a:r>
              <a:rPr lang="hr-HR" sz="1500" dirty="0"/>
              <a:t>Energetska obnova višestambenih zgrada</a:t>
            </a:r>
          </a:p>
          <a:p>
            <a:pPr marL="342900" indent="-342900">
              <a:buFont typeface="+mj-lt"/>
              <a:buAutoNum type="arabicPeriod" startAt="3"/>
            </a:pPr>
            <a:endParaRPr lang="hr-HR" sz="1500" dirty="0"/>
          </a:p>
          <a:p>
            <a:pPr marL="180000" indent="-180000">
              <a:buFont typeface="+mj-lt"/>
              <a:buAutoNum type="arabicPeriod" startAt="3"/>
            </a:pPr>
            <a:r>
              <a:rPr lang="hr-HR" sz="1500" dirty="0"/>
              <a:t>Energetska obnova zgrada i korištenje OIE u javnim ustanovama koje obavljaju djelatnost odgoja i obrazovanja</a:t>
            </a:r>
          </a:p>
          <a:p>
            <a:endParaRPr lang="hr-HR" dirty="0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DF7E7702-AA0F-48B1-B198-235DC1523218}"/>
              </a:ext>
            </a:extLst>
          </p:cNvPr>
          <p:cNvSpPr/>
          <p:nvPr/>
        </p:nvSpPr>
        <p:spPr>
          <a:xfrm>
            <a:off x="5924882" y="3389798"/>
            <a:ext cx="308834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/>
            <a:r>
              <a:rPr lang="hr-HR" sz="1500" b="1" dirty="0">
                <a:solidFill>
                  <a:srgbClr val="008F43"/>
                </a:solidFill>
              </a:rPr>
              <a:t>     </a:t>
            </a:r>
            <a:r>
              <a:rPr lang="hr-HR" sz="2400" b="1" dirty="0">
                <a:solidFill>
                  <a:srgbClr val="008F43"/>
                </a:solidFill>
              </a:rPr>
              <a:t>TRAJNI POZIV </a:t>
            </a:r>
            <a:endParaRPr lang="hr-HR" sz="1500" b="1" dirty="0">
              <a:solidFill>
                <a:srgbClr val="008F43"/>
              </a:solidFill>
            </a:endParaRPr>
          </a:p>
          <a:p>
            <a:pPr marL="180000" indent="-180000"/>
            <a:r>
              <a:rPr lang="hr-HR" sz="1500" b="1" dirty="0">
                <a:solidFill>
                  <a:srgbClr val="008F43"/>
                </a:solidFill>
              </a:rPr>
              <a:t>      </a:t>
            </a:r>
            <a:r>
              <a:rPr lang="hr-HR" sz="1500" b="1" dirty="0"/>
              <a:t>- do sada cca 300 projekata</a:t>
            </a:r>
          </a:p>
          <a:p>
            <a:pPr marL="180000" indent="-180000" algn="ctr"/>
            <a:endParaRPr lang="hr-HR" sz="1000" b="1" dirty="0">
              <a:solidFill>
                <a:srgbClr val="70AD47"/>
              </a:solidFill>
            </a:endParaRPr>
          </a:p>
          <a:p>
            <a:pPr marL="180000" indent="-180000">
              <a:buFont typeface="+mj-lt"/>
              <a:buAutoNum type="arabicPeriod" startAt="5"/>
            </a:pPr>
            <a:r>
              <a:rPr lang="hr-HR" sz="1500" b="1" dirty="0"/>
              <a:t>Energetska obnova i korištenje OIE u zgradama javnog sektora</a:t>
            </a:r>
            <a:endParaRPr lang="hr-HR" sz="1500" b="1" dirty="0">
              <a:solidFill>
                <a:srgbClr val="008F43"/>
              </a:solidFill>
            </a:endParaRPr>
          </a:p>
        </p:txBody>
      </p:sp>
      <p:grpSp>
        <p:nvGrpSpPr>
          <p:cNvPr id="23" name="Grupa 22">
            <a:extLst>
              <a:ext uri="{FF2B5EF4-FFF2-40B4-BE49-F238E27FC236}">
                <a16:creationId xmlns:a16="http://schemas.microsoft.com/office/drawing/2014/main" id="{D6A02E9C-44A0-4BBE-9735-F25846DE7BE0}"/>
              </a:ext>
            </a:extLst>
          </p:cNvPr>
          <p:cNvGrpSpPr/>
          <p:nvPr/>
        </p:nvGrpSpPr>
        <p:grpSpPr>
          <a:xfrm>
            <a:off x="6369711" y="4936008"/>
            <a:ext cx="2413237" cy="1355556"/>
            <a:chOff x="9188611" y="4750498"/>
            <a:chExt cx="2413237" cy="1355556"/>
          </a:xfrm>
        </p:grpSpPr>
        <p:sp>
          <p:nvSpPr>
            <p:cNvPr id="24" name="Zaobljeni pravokutnik 13">
              <a:extLst>
                <a:ext uri="{FF2B5EF4-FFF2-40B4-BE49-F238E27FC236}">
                  <a16:creationId xmlns:a16="http://schemas.microsoft.com/office/drawing/2014/main" id="{ECB059C7-4A91-4D14-A2FB-807463B06709}"/>
                </a:ext>
              </a:extLst>
            </p:cNvPr>
            <p:cNvSpPr/>
            <p:nvPr/>
          </p:nvSpPr>
          <p:spPr>
            <a:xfrm rot="21015151">
              <a:off x="9188611" y="4750498"/>
              <a:ext cx="2413237" cy="1355556"/>
            </a:xfrm>
            <a:prstGeom prst="roundRect">
              <a:avLst/>
            </a:prstGeom>
            <a:noFill/>
            <a:ln w="38100">
              <a:solidFill>
                <a:srgbClr val="008F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rgbClr val="008F43"/>
                </a:solidFill>
              </a:endParaRPr>
            </a:p>
          </p:txBody>
        </p:sp>
        <p:sp>
          <p:nvSpPr>
            <p:cNvPr id="25" name="TekstniOkvir 24">
              <a:extLst>
                <a:ext uri="{FF2B5EF4-FFF2-40B4-BE49-F238E27FC236}">
                  <a16:creationId xmlns:a16="http://schemas.microsoft.com/office/drawing/2014/main" id="{AD0AAA14-CBD3-4E40-AF12-AEA92393E7EB}"/>
                </a:ext>
              </a:extLst>
            </p:cNvPr>
            <p:cNvSpPr txBox="1"/>
            <p:nvPr/>
          </p:nvSpPr>
          <p:spPr>
            <a:xfrm rot="21010210">
              <a:off x="9200635" y="4793612"/>
              <a:ext cx="2389189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600" b="1" dirty="0">
                  <a:solidFill>
                    <a:srgbClr val="008F43"/>
                  </a:solidFill>
                  <a:latin typeface="Stencil" panose="040409050D0802020404" pitchFamily="82" charset="0"/>
                </a:rPr>
                <a:t>PRIVREMENA OBUSTAVA DO 5.2.2019.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95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2FEA3A38-AB2B-4160-A798-79802E80C939}"/>
              </a:ext>
            </a:extLst>
          </p:cNvPr>
          <p:cNvSpPr txBox="1">
            <a:spLocks/>
          </p:cNvSpPr>
          <p:nvPr/>
        </p:nvSpPr>
        <p:spPr>
          <a:xfrm>
            <a:off x="457200" y="1957272"/>
            <a:ext cx="8229600" cy="45219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b="1" dirty="0">
                <a:solidFill>
                  <a:srgbClr val="008F43"/>
                </a:solidFill>
              </a:rPr>
              <a:t>VRSTA POZIVA: </a:t>
            </a:r>
            <a:r>
              <a:rPr lang="hr-HR" sz="1500" b="1" dirty="0"/>
              <a:t>otvoreni u modalitetu trajnog poziva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r-HR" sz="2000" b="1" dirty="0">
                <a:solidFill>
                  <a:srgbClr val="008F43"/>
                </a:solidFill>
              </a:rPr>
              <a:t>SVRHA POZIVA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smanjenje potrošnje energije za grijanje/hlađenje (</a:t>
            </a:r>
            <a:r>
              <a:rPr lang="hr-HR" sz="1500" b="1" dirty="0" err="1"/>
              <a:t>QH,nd</a:t>
            </a:r>
            <a:r>
              <a:rPr lang="hr-HR" sz="1500" b="1" dirty="0"/>
              <a:t>) na godišnjoj razini (kWh/god) od najmanje 50%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smanjenje potrošnje primarne energije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podupiranje smanjenja potrošnje energije u zgradama koje su u vlasništvu i uporabi središnje vlasti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buNone/>
            </a:pPr>
            <a:r>
              <a:rPr lang="hr-HR" sz="2000" b="1" dirty="0">
                <a:solidFill>
                  <a:srgbClr val="008F43"/>
                </a:solidFill>
              </a:rPr>
              <a:t>PREDMET PROJEKTA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zgrade u kojima se na najmanje 80% ukupne korisne površine zgrade obavlja društvena djelatnost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zgrade u kojima društvenu djelatnost obavljaju tijela državne vlasti i državne uprave, JLS, JP(R)S, javne ustanove, ustanove, vjerske zajednice i udruge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buClr>
                <a:srgbClr val="008F43"/>
              </a:buClr>
              <a:buNone/>
            </a:pPr>
            <a:r>
              <a:rPr lang="hr-HR" sz="2000" b="1" dirty="0">
                <a:solidFill>
                  <a:srgbClr val="008F43"/>
                </a:solidFill>
              </a:rPr>
              <a:t>POKAZATELJI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pokazatelj neposrednih rezultata: CO32-N – smanjenje godišnje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potrošnje primarne energije u javnim zgradama (kWh/god) </a:t>
            </a:r>
            <a:r>
              <a:rPr lang="hr-HR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hr-HR" sz="1500" b="1" dirty="0">
                <a:solidFill>
                  <a:srgbClr val="008F43"/>
                </a:solidFill>
              </a:rPr>
              <a:t>obavezan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500" b="1" dirty="0"/>
              <a:t>pokazatelj poziva: doprinos povećanju korištenja OIE </a:t>
            </a:r>
            <a:r>
              <a:rPr lang="hr-HR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hr-HR" sz="1500" b="1" dirty="0">
                <a:solidFill>
                  <a:srgbClr val="008F43"/>
                </a:solidFill>
              </a:rPr>
              <a:t>neobavezan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hr-HR" sz="14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6" indent="-457206" algn="just">
              <a:buFont typeface="Arial" panose="020B0604020202020204" pitchFamily="34" charset="0"/>
              <a:buAutoNum type="alphaLcPeriod"/>
            </a:pPr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9F6F43D-82E4-4B23-92CD-6084A2F09A42}"/>
              </a:ext>
            </a:extLst>
          </p:cNvPr>
          <p:cNvSpPr txBox="1">
            <a:spLocks/>
          </p:cNvSpPr>
          <p:nvPr/>
        </p:nvSpPr>
        <p:spPr>
          <a:xfrm>
            <a:off x="2339752" y="9734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600" b="1" dirty="0"/>
              <a:t>Energetska obnova i korištenje </a:t>
            </a:r>
          </a:p>
          <a:p>
            <a:r>
              <a:rPr lang="hr-HR" sz="2600" b="1" dirty="0"/>
              <a:t>OIE u zgradama javnog sektora</a:t>
            </a:r>
            <a:endParaRPr lang="hr-HR" sz="2600" b="1" dirty="0">
              <a:solidFill>
                <a:srgbClr val="008F43"/>
              </a:solidFill>
            </a:endParaRPr>
          </a:p>
          <a:p>
            <a:r>
              <a:rPr lang="hr-HR" sz="2200" b="1" dirty="0">
                <a:solidFill>
                  <a:srgbClr val="008F43"/>
                </a:solidFill>
                <a:latin typeface="+mn-lt"/>
                <a:ea typeface="+mn-ea"/>
                <a:cs typeface="+mn-cs"/>
              </a:rPr>
              <a:t>OPĆENITO</a:t>
            </a:r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 </a:t>
            </a:r>
            <a:r>
              <a:rPr lang="hr-HR" sz="2200" b="1" dirty="0">
                <a:solidFill>
                  <a:srgbClr val="008F43"/>
                </a:solidFill>
                <a:latin typeface="+mn-lt"/>
                <a:ea typeface="+mn-ea"/>
                <a:cs typeface="+mn-cs"/>
              </a:rPr>
              <a:t>O POZIVU</a:t>
            </a:r>
            <a:endParaRPr lang="en-GB" sz="2200" b="1" dirty="0">
              <a:solidFill>
                <a:srgbClr val="008F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Zaobljeni pravokutnik 13">
            <a:extLst>
              <a:ext uri="{FF2B5EF4-FFF2-40B4-BE49-F238E27FC236}">
                <a16:creationId xmlns:a16="http://schemas.microsoft.com/office/drawing/2014/main" id="{F7AD6A38-86A7-4779-94E9-CE0369FB3756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7C4B053-BCAD-4566-A8ED-5AD440CAEFD4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</p:spTree>
    <p:extLst>
      <p:ext uri="{BB962C8B-B14F-4D97-AF65-F5344CB8AC3E}">
        <p14:creationId xmlns:p14="http://schemas.microsoft.com/office/powerpoint/2010/main" val="15192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TKO SE MOŽE PRIJAVITI?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zervirano mjesto sadržaja 2">
            <a:extLst>
              <a:ext uri="{FF2B5EF4-FFF2-40B4-BE49-F238E27FC236}">
                <a16:creationId xmlns:a16="http://schemas.microsoft.com/office/drawing/2014/main" id="{4A39D406-4F10-4CC8-970E-F0FD9E10DBD7}"/>
              </a:ext>
            </a:extLst>
          </p:cNvPr>
          <p:cNvSpPr txBox="1">
            <a:spLocks/>
          </p:cNvSpPr>
          <p:nvPr/>
        </p:nvSpPr>
        <p:spPr>
          <a:xfrm>
            <a:off x="4012897" y="1772816"/>
            <a:ext cx="4794455" cy="45287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r-HR" sz="1800" b="1" dirty="0">
                <a:solidFill>
                  <a:srgbClr val="008F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r-HR" sz="2000" b="1" dirty="0">
                <a:solidFill>
                  <a:srgbClr val="008F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PRIHVATLJIVI PRIJAVITELJI</a:t>
            </a:r>
          </a:p>
          <a:p>
            <a:pPr>
              <a:buClr>
                <a:srgbClr val="008F43"/>
              </a:buClr>
              <a:buSzPct val="150000"/>
            </a:pPr>
            <a:r>
              <a:rPr lang="hr-HR" sz="1800" b="1" dirty="0"/>
              <a:t>tijela državne vlasti, ministarstva, središnji državni uredi, državne upravne organizacije i uredi državne uprave u županijama</a:t>
            </a:r>
          </a:p>
          <a:p>
            <a:pPr>
              <a:buClr>
                <a:srgbClr val="008F43"/>
              </a:buClr>
              <a:buSzPct val="150000"/>
            </a:pPr>
            <a:r>
              <a:rPr lang="pl-PL" sz="1800" b="1" dirty="0"/>
              <a:t>jedinice lokalne ili područne (regionalne) samouprave</a:t>
            </a:r>
          </a:p>
          <a:p>
            <a:pPr>
              <a:buClr>
                <a:srgbClr val="008F43"/>
              </a:buClr>
              <a:buSzPct val="150000"/>
            </a:pPr>
            <a:r>
              <a:rPr lang="hr-HR" sz="1800" b="1" dirty="0"/>
              <a:t>javne ustanove ili ustanove </a:t>
            </a:r>
            <a:r>
              <a:rPr lang="hr-HR" sz="1800" dirty="0"/>
              <a:t>koje obavljaju društvene djelatnosti</a:t>
            </a:r>
          </a:p>
          <a:p>
            <a:pPr>
              <a:buClr>
                <a:srgbClr val="008F43"/>
              </a:buClr>
              <a:buSzPct val="150000"/>
            </a:pPr>
            <a:r>
              <a:rPr lang="hr-HR" sz="1800" b="1" dirty="0"/>
              <a:t>vjerske zajednice </a:t>
            </a:r>
            <a:r>
              <a:rPr lang="hr-HR" sz="1800" dirty="0"/>
              <a:t>koje obavljaju društvene djelatnosti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8F43"/>
              </a:buClr>
              <a:buSzPct val="150000"/>
            </a:pPr>
            <a:r>
              <a:rPr lang="hr-HR" sz="1800" b="1" dirty="0"/>
              <a:t>udruge</a:t>
            </a:r>
            <a:r>
              <a:rPr lang="hr-HR" sz="1800" dirty="0"/>
              <a:t> koje obavljaju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F43"/>
              </a:buClr>
              <a:buSzPct val="150000"/>
              <a:buNone/>
            </a:pPr>
            <a:r>
              <a:rPr lang="hr-HR" sz="1800" dirty="0"/>
              <a:t>    društvene djelatnosti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F43"/>
              </a:buClr>
              <a:buSzPct val="150000"/>
              <a:buNone/>
            </a:pPr>
            <a:r>
              <a:rPr lang="hr-HR" sz="1800" dirty="0"/>
              <a:t>    i imaju javne ovlasti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F43"/>
              </a:buClr>
              <a:buSzPct val="150000"/>
              <a:buNone/>
            </a:pPr>
            <a:r>
              <a:rPr lang="hr-HR" sz="1800" dirty="0"/>
              <a:t>    uređene posebnim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8F43"/>
              </a:buClr>
              <a:buSzPct val="150000"/>
              <a:buNone/>
            </a:pPr>
            <a:r>
              <a:rPr lang="hr-HR" sz="1800" dirty="0"/>
              <a:t>    Zakonom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960F3BC0-ECFB-4622-9FCE-FCA0B629A623}"/>
              </a:ext>
            </a:extLst>
          </p:cNvPr>
          <p:cNvSpPr/>
          <p:nvPr/>
        </p:nvSpPr>
        <p:spPr>
          <a:xfrm>
            <a:off x="336647" y="2492896"/>
            <a:ext cx="3644685" cy="3960440"/>
          </a:xfrm>
          <a:prstGeom prst="rect">
            <a:avLst/>
          </a:prstGeom>
          <a:solidFill>
            <a:srgbClr val="008F43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</a:pPr>
            <a:r>
              <a:rPr lang="hr-HR" sz="1600" dirty="0">
                <a:solidFill>
                  <a:schemeClr val="bg1"/>
                </a:solidFill>
              </a:rPr>
              <a:t>      DRUŠTVENE DJELATNOSTI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odgoj i obrazovanje  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znanstvena djelatnost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kulturna djelatnost 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zdravstvena djelatnost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djelatnost socijalne skrbi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upravna i/ili uredska djelatnost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pravosudna djelatnost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sportska djelatnost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stanovanje zajednica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vatrogasna djelatnost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djelatnost zaštite i spašavanja</a:t>
            </a:r>
          </a:p>
          <a:p>
            <a:pPr marL="285750" indent="-285750" algn="just">
              <a:lnSpc>
                <a:spcPct val="115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djelatnost humanitarne pomoći</a:t>
            </a:r>
          </a:p>
        </p:txBody>
      </p:sp>
      <p:pic>
        <p:nvPicPr>
          <p:cNvPr id="13" name="Picture 2" descr="paper clip prioritet.png">
            <a:extLst>
              <a:ext uri="{FF2B5EF4-FFF2-40B4-BE49-F238E27FC236}">
                <a16:creationId xmlns:a16="http://schemas.microsoft.com/office/drawing/2014/main" id="{96D26A4D-ACD2-4D46-8993-4F38A3159F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81" y="1635185"/>
            <a:ext cx="1247379" cy="162850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aobljeni pravokutnik 13">
            <a:extLst>
              <a:ext uri="{FF2B5EF4-FFF2-40B4-BE49-F238E27FC236}">
                <a16:creationId xmlns:a16="http://schemas.microsoft.com/office/drawing/2014/main" id="{76BC2E59-002E-456E-93DB-9E225265751E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522CEEA3-C3B1-42D3-92A5-B3A5C44E4C8B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</p:spTree>
    <p:extLst>
      <p:ext uri="{BB962C8B-B14F-4D97-AF65-F5344CB8AC3E}">
        <p14:creationId xmlns:p14="http://schemas.microsoft.com/office/powerpoint/2010/main" val="404140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872495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BESPOVRATNA SREDSTVA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A597AE93-8E5F-440D-9813-4FB3C2A03684}"/>
              </a:ext>
            </a:extLst>
          </p:cNvPr>
          <p:cNvGrpSpPr>
            <a:grpSpLocks noChangeAspect="1"/>
          </p:cNvGrpSpPr>
          <p:nvPr/>
        </p:nvGrpSpPr>
        <p:grpSpPr>
          <a:xfrm>
            <a:off x="476350" y="2211432"/>
            <a:ext cx="5247778" cy="665517"/>
            <a:chOff x="6758" y="595658"/>
            <a:chExt cx="1806747" cy="1723330"/>
          </a:xfrm>
          <a:solidFill>
            <a:srgbClr val="4472C4"/>
          </a:solidFill>
        </p:grpSpPr>
        <p:sp>
          <p:nvSpPr>
            <p:cNvPr id="8" name="Zaobljeni pravokutnik 13">
              <a:extLst>
                <a:ext uri="{FF2B5EF4-FFF2-40B4-BE49-F238E27FC236}">
                  <a16:creationId xmlns:a16="http://schemas.microsoft.com/office/drawing/2014/main" id="{07589EA6-DBF3-4D7A-84BC-19AAECE78A5C}"/>
                </a:ext>
              </a:extLst>
            </p:cNvPr>
            <p:cNvSpPr/>
            <p:nvPr/>
          </p:nvSpPr>
          <p:spPr>
            <a:xfrm>
              <a:off x="6758" y="595658"/>
              <a:ext cx="1806747" cy="172333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Zaobljeni pravokutnik 4">
              <a:extLst>
                <a:ext uri="{FF2B5EF4-FFF2-40B4-BE49-F238E27FC236}">
                  <a16:creationId xmlns:a16="http://schemas.microsoft.com/office/drawing/2014/main" id="{675A2309-FB6E-4D80-9F8E-559C115CD79D}"/>
                </a:ext>
              </a:extLst>
            </p:cNvPr>
            <p:cNvSpPr txBox="1"/>
            <p:nvPr/>
          </p:nvSpPr>
          <p:spPr>
            <a:xfrm>
              <a:off x="74829" y="920607"/>
              <a:ext cx="1670604" cy="1073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4572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Ukupan raspoloživ iznos bespovratnih sredstava</a:t>
              </a:r>
              <a:r>
                <a:rPr lang="en-US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:</a:t>
              </a:r>
              <a:endParaRPr lang="hr-HR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6C86D2D1-586A-4969-91D2-290B2ACFE2A7}"/>
              </a:ext>
            </a:extLst>
          </p:cNvPr>
          <p:cNvGrpSpPr>
            <a:grpSpLocks noChangeAspect="1"/>
          </p:cNvGrpSpPr>
          <p:nvPr/>
        </p:nvGrpSpPr>
        <p:grpSpPr>
          <a:xfrm>
            <a:off x="6044434" y="2211432"/>
            <a:ext cx="2710312" cy="644676"/>
            <a:chOff x="402308" y="1946088"/>
            <a:chExt cx="1806747" cy="2205000"/>
          </a:xfrm>
        </p:grpSpPr>
        <p:sp>
          <p:nvSpPr>
            <p:cNvPr id="14" name="Zaobljeni pravokutnik 16">
              <a:extLst>
                <a:ext uri="{FF2B5EF4-FFF2-40B4-BE49-F238E27FC236}">
                  <a16:creationId xmlns:a16="http://schemas.microsoft.com/office/drawing/2014/main" id="{2BC83892-E3D4-4FE8-8743-779ED02CDA2C}"/>
                </a:ext>
              </a:extLst>
            </p:cNvPr>
            <p:cNvSpPr/>
            <p:nvPr/>
          </p:nvSpPr>
          <p:spPr>
            <a:xfrm>
              <a:off x="402308" y="1946088"/>
              <a:ext cx="1806747" cy="2205000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4472C4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Zaobljeni pravokutnik 6">
              <a:extLst>
                <a:ext uri="{FF2B5EF4-FFF2-40B4-BE49-F238E27FC236}">
                  <a16:creationId xmlns:a16="http://schemas.microsoft.com/office/drawing/2014/main" id="{886DF069-244B-4A7D-888D-55E2471B362B}"/>
                </a:ext>
              </a:extLst>
            </p:cNvPr>
            <p:cNvSpPr txBox="1"/>
            <p:nvPr/>
          </p:nvSpPr>
          <p:spPr>
            <a:xfrm>
              <a:off x="459171" y="2355497"/>
              <a:ext cx="1700911" cy="1219667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hr-HR" b="1" dirty="0">
                  <a:solidFill>
                    <a:srgbClr val="4472C4"/>
                  </a:solidFill>
                </a:rPr>
                <a:t>1.110.000.000 kn </a:t>
              </a:r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2441FA29-474B-455E-A983-051EEE407AD2}"/>
              </a:ext>
            </a:extLst>
          </p:cNvPr>
          <p:cNvGrpSpPr>
            <a:grpSpLocks noChangeAspect="1"/>
          </p:cNvGrpSpPr>
          <p:nvPr/>
        </p:nvGrpSpPr>
        <p:grpSpPr>
          <a:xfrm>
            <a:off x="473278" y="3010517"/>
            <a:ext cx="5247777" cy="665518"/>
            <a:chOff x="6758" y="595658"/>
            <a:chExt cx="1806747" cy="2510484"/>
          </a:xfrm>
          <a:solidFill>
            <a:srgbClr val="43BB8D"/>
          </a:solidFill>
        </p:grpSpPr>
        <p:sp>
          <p:nvSpPr>
            <p:cNvPr id="17" name="Zaobljeni pravokutnik 13">
              <a:extLst>
                <a:ext uri="{FF2B5EF4-FFF2-40B4-BE49-F238E27FC236}">
                  <a16:creationId xmlns:a16="http://schemas.microsoft.com/office/drawing/2014/main" id="{6B552B54-3C3E-4143-82E9-8D709B107157}"/>
                </a:ext>
              </a:extLst>
            </p:cNvPr>
            <p:cNvSpPr/>
            <p:nvPr/>
          </p:nvSpPr>
          <p:spPr>
            <a:xfrm>
              <a:off x="6758" y="595658"/>
              <a:ext cx="1806747" cy="2510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Zaobljeni pravokutnik 4">
              <a:extLst>
                <a:ext uri="{FF2B5EF4-FFF2-40B4-BE49-F238E27FC236}">
                  <a16:creationId xmlns:a16="http://schemas.microsoft.com/office/drawing/2014/main" id="{16867C77-81F3-4D77-BC18-41F1E14B8E98}"/>
                </a:ext>
              </a:extLst>
            </p:cNvPr>
            <p:cNvSpPr txBox="1"/>
            <p:nvPr/>
          </p:nvSpPr>
          <p:spPr>
            <a:xfrm>
              <a:off x="20646" y="1090763"/>
              <a:ext cx="1778971" cy="17060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4572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Minimalni iznos bespovratnih sredstava po projektu:</a:t>
              </a:r>
            </a:p>
          </p:txBody>
        </p:sp>
      </p:grpSp>
      <p:grpSp>
        <p:nvGrpSpPr>
          <p:cNvPr id="19" name="Grupa 18">
            <a:extLst>
              <a:ext uri="{FF2B5EF4-FFF2-40B4-BE49-F238E27FC236}">
                <a16:creationId xmlns:a16="http://schemas.microsoft.com/office/drawing/2014/main" id="{5F97A972-91A0-4FEF-AE38-383EEC0ACC2E}"/>
              </a:ext>
            </a:extLst>
          </p:cNvPr>
          <p:cNvGrpSpPr>
            <a:grpSpLocks noChangeAspect="1"/>
          </p:cNvGrpSpPr>
          <p:nvPr/>
        </p:nvGrpSpPr>
        <p:grpSpPr>
          <a:xfrm>
            <a:off x="6044434" y="3010516"/>
            <a:ext cx="2710311" cy="644676"/>
            <a:chOff x="1827374" y="537889"/>
            <a:chExt cx="1806747" cy="1242054"/>
          </a:xfrm>
        </p:grpSpPr>
        <p:sp>
          <p:nvSpPr>
            <p:cNvPr id="20" name="Zaobljeni pravokutnik 16">
              <a:extLst>
                <a:ext uri="{FF2B5EF4-FFF2-40B4-BE49-F238E27FC236}">
                  <a16:creationId xmlns:a16="http://schemas.microsoft.com/office/drawing/2014/main" id="{FD1150B7-C53E-43F0-B228-F6EC71B22C98}"/>
                </a:ext>
              </a:extLst>
            </p:cNvPr>
            <p:cNvSpPr/>
            <p:nvPr/>
          </p:nvSpPr>
          <p:spPr>
            <a:xfrm>
              <a:off x="1827374" y="537889"/>
              <a:ext cx="1806747" cy="1242054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43BB8D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Zaobljeni pravokutnik 6">
              <a:extLst>
                <a:ext uri="{FF2B5EF4-FFF2-40B4-BE49-F238E27FC236}">
                  <a16:creationId xmlns:a16="http://schemas.microsoft.com/office/drawing/2014/main" id="{37C47028-98F2-4A41-AE7F-3C01E712517F}"/>
                </a:ext>
              </a:extLst>
            </p:cNvPr>
            <p:cNvSpPr txBox="1"/>
            <p:nvPr/>
          </p:nvSpPr>
          <p:spPr>
            <a:xfrm>
              <a:off x="1884237" y="680791"/>
              <a:ext cx="1700911" cy="944578"/>
            </a:xfrm>
            <a:prstGeom prst="rect">
              <a:avLst/>
            </a:prstGeom>
            <a:ln w="381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hr-HR" b="1" dirty="0">
                  <a:solidFill>
                    <a:srgbClr val="43BB8D"/>
                  </a:solidFill>
                </a:rPr>
                <a:t>80.000 kn </a:t>
              </a:r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9A04275F-F834-45D2-AE3E-B40B8C4AFDF8}"/>
              </a:ext>
            </a:extLst>
          </p:cNvPr>
          <p:cNvGrpSpPr>
            <a:grpSpLocks noChangeAspect="1"/>
          </p:cNvGrpSpPr>
          <p:nvPr/>
        </p:nvGrpSpPr>
        <p:grpSpPr>
          <a:xfrm>
            <a:off x="473276" y="3807285"/>
            <a:ext cx="5247779" cy="699776"/>
            <a:chOff x="28816" y="-2194392"/>
            <a:chExt cx="1806747" cy="2510484"/>
          </a:xfrm>
          <a:solidFill>
            <a:srgbClr val="45B451"/>
          </a:solidFill>
        </p:grpSpPr>
        <p:sp>
          <p:nvSpPr>
            <p:cNvPr id="23" name="Zaobljeni pravokutnik 13">
              <a:extLst>
                <a:ext uri="{FF2B5EF4-FFF2-40B4-BE49-F238E27FC236}">
                  <a16:creationId xmlns:a16="http://schemas.microsoft.com/office/drawing/2014/main" id="{6BF820A8-C858-4183-A3AF-FA643B854C44}"/>
                </a:ext>
              </a:extLst>
            </p:cNvPr>
            <p:cNvSpPr/>
            <p:nvPr/>
          </p:nvSpPr>
          <p:spPr>
            <a:xfrm>
              <a:off x="28816" y="-2194392"/>
              <a:ext cx="1806747" cy="2510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Zaobljeni pravokutnik 4">
              <a:extLst>
                <a:ext uri="{FF2B5EF4-FFF2-40B4-BE49-F238E27FC236}">
                  <a16:creationId xmlns:a16="http://schemas.microsoft.com/office/drawing/2014/main" id="{AF003A78-A8B8-4F02-863B-D62FAC062D26}"/>
                </a:ext>
              </a:extLst>
            </p:cNvPr>
            <p:cNvSpPr txBox="1"/>
            <p:nvPr/>
          </p:nvSpPr>
          <p:spPr>
            <a:xfrm>
              <a:off x="42704" y="-1951845"/>
              <a:ext cx="1778971" cy="17060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45720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Maksimalni iznos bespovratnih sredstava po projektu:</a:t>
              </a:r>
            </a:p>
          </p:txBody>
        </p:sp>
      </p:grpSp>
      <p:grpSp>
        <p:nvGrpSpPr>
          <p:cNvPr id="26" name="Grupa 25">
            <a:extLst>
              <a:ext uri="{FF2B5EF4-FFF2-40B4-BE49-F238E27FC236}">
                <a16:creationId xmlns:a16="http://schemas.microsoft.com/office/drawing/2014/main" id="{FBFC8D36-7670-459A-BD6A-3870149A9EDD}"/>
              </a:ext>
            </a:extLst>
          </p:cNvPr>
          <p:cNvGrpSpPr>
            <a:grpSpLocks noChangeAspect="1"/>
          </p:cNvGrpSpPr>
          <p:nvPr/>
        </p:nvGrpSpPr>
        <p:grpSpPr>
          <a:xfrm>
            <a:off x="6041475" y="3809600"/>
            <a:ext cx="2710311" cy="807343"/>
            <a:chOff x="1812661" y="-851122"/>
            <a:chExt cx="1806747" cy="1630734"/>
          </a:xfrm>
        </p:grpSpPr>
        <p:sp>
          <p:nvSpPr>
            <p:cNvPr id="27" name="Zaobljeni pravokutnik 16">
              <a:extLst>
                <a:ext uri="{FF2B5EF4-FFF2-40B4-BE49-F238E27FC236}">
                  <a16:creationId xmlns:a16="http://schemas.microsoft.com/office/drawing/2014/main" id="{6C5096DD-B5D8-4D46-B9C7-897EFFD9A355}"/>
                </a:ext>
              </a:extLst>
            </p:cNvPr>
            <p:cNvSpPr/>
            <p:nvPr/>
          </p:nvSpPr>
          <p:spPr>
            <a:xfrm>
              <a:off x="1812661" y="-851122"/>
              <a:ext cx="1806747" cy="1413462"/>
            </a:xfrm>
            <a:prstGeom prst="roundRect">
              <a:avLst>
                <a:gd name="adj" fmla="val 10000"/>
              </a:avLst>
            </a:prstGeom>
            <a:ln w="38100">
              <a:solidFill>
                <a:srgbClr val="45B451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Zaobljeni pravokutnik 6">
              <a:extLst>
                <a:ext uri="{FF2B5EF4-FFF2-40B4-BE49-F238E27FC236}">
                  <a16:creationId xmlns:a16="http://schemas.microsoft.com/office/drawing/2014/main" id="{611585BF-3303-4773-B378-DA3230B78C7A}"/>
                </a:ext>
              </a:extLst>
            </p:cNvPr>
            <p:cNvSpPr txBox="1"/>
            <p:nvPr/>
          </p:nvSpPr>
          <p:spPr>
            <a:xfrm>
              <a:off x="1871496" y="-633850"/>
              <a:ext cx="1700911" cy="1413462"/>
            </a:xfrm>
            <a:prstGeom prst="rect">
              <a:avLst/>
            </a:prstGeom>
            <a:ln w="381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hr-HR" b="1" dirty="0">
                  <a:solidFill>
                    <a:srgbClr val="45B451"/>
                  </a:solidFill>
                </a:rPr>
                <a:t>40.000.000 kn </a:t>
              </a:r>
            </a:p>
          </p:txBody>
        </p:sp>
      </p:grpSp>
      <p:sp>
        <p:nvSpPr>
          <p:cNvPr id="24" name="Zaobljeni pravokutnik 13">
            <a:extLst>
              <a:ext uri="{FF2B5EF4-FFF2-40B4-BE49-F238E27FC236}">
                <a16:creationId xmlns:a16="http://schemas.microsoft.com/office/drawing/2014/main" id="{9481E2E6-3383-422D-8590-30DFE2692E85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17E15B6C-E746-4C04-B6CD-ACC133FDDF9D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  <p:grpSp>
        <p:nvGrpSpPr>
          <p:cNvPr id="31" name="Group 76">
            <a:extLst>
              <a:ext uri="{FF2B5EF4-FFF2-40B4-BE49-F238E27FC236}">
                <a16:creationId xmlns:a16="http://schemas.microsoft.com/office/drawing/2014/main" id="{1B5CA3DB-3E3A-45A6-9F5A-4076AFC0AE3F}"/>
              </a:ext>
            </a:extLst>
          </p:cNvPr>
          <p:cNvGrpSpPr/>
          <p:nvPr/>
        </p:nvGrpSpPr>
        <p:grpSpPr>
          <a:xfrm>
            <a:off x="513614" y="4792803"/>
            <a:ext cx="2358009" cy="1477328"/>
            <a:chOff x="1145297" y="364753"/>
            <a:chExt cx="1497409" cy="1497409"/>
          </a:xfrm>
          <a:effectLst>
            <a:outerShdw blurRad="50800" dist="38100" dir="2700000" algn="tl" rotWithShape="0">
              <a:srgbClr val="008F43">
                <a:alpha val="40000"/>
              </a:srgbClr>
            </a:outerShdw>
          </a:effectLst>
        </p:grpSpPr>
        <p:sp>
          <p:nvSpPr>
            <p:cNvPr id="32" name="Rectangle: Rounded Corners 77">
              <a:extLst>
                <a:ext uri="{FF2B5EF4-FFF2-40B4-BE49-F238E27FC236}">
                  <a16:creationId xmlns:a16="http://schemas.microsoft.com/office/drawing/2014/main" id="{A52DFF90-3C34-4551-AC1D-79B894E8C509}"/>
                </a:ext>
              </a:extLst>
            </p:cNvPr>
            <p:cNvSpPr/>
            <p:nvPr/>
          </p:nvSpPr>
          <p:spPr>
            <a:xfrm>
              <a:off x="1145297" y="364753"/>
              <a:ext cx="1497409" cy="1497409"/>
            </a:xfrm>
            <a:prstGeom prst="roundRect">
              <a:avLst/>
            </a:prstGeom>
            <a:solidFill>
              <a:srgbClr val="008F4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: Rounded Corners 4">
              <a:extLst>
                <a:ext uri="{FF2B5EF4-FFF2-40B4-BE49-F238E27FC236}">
                  <a16:creationId xmlns:a16="http://schemas.microsoft.com/office/drawing/2014/main" id="{2E165157-4631-43A8-9A1D-7DFE64F8C716}"/>
                </a:ext>
              </a:extLst>
            </p:cNvPr>
            <p:cNvSpPr txBox="1"/>
            <p:nvPr/>
          </p:nvSpPr>
          <p:spPr>
            <a:xfrm>
              <a:off x="1218394" y="437850"/>
              <a:ext cx="1351215" cy="135121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1. krug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iskorišteno oko 580 </a:t>
              </a:r>
              <a:r>
                <a:rPr lang="hr-HR" dirty="0" err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mil</a:t>
              </a:r>
              <a:r>
                <a:rPr lang="hr-H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kn BS za oko 300 projekata</a:t>
              </a:r>
            </a:p>
          </p:txBody>
        </p:sp>
      </p:grpSp>
      <p:grpSp>
        <p:nvGrpSpPr>
          <p:cNvPr id="34" name="Group 76">
            <a:extLst>
              <a:ext uri="{FF2B5EF4-FFF2-40B4-BE49-F238E27FC236}">
                <a16:creationId xmlns:a16="http://schemas.microsoft.com/office/drawing/2014/main" id="{952EC8A4-EB19-47FC-A445-0DDC9960F471}"/>
              </a:ext>
            </a:extLst>
          </p:cNvPr>
          <p:cNvGrpSpPr/>
          <p:nvPr/>
        </p:nvGrpSpPr>
        <p:grpSpPr>
          <a:xfrm>
            <a:off x="3322706" y="4793144"/>
            <a:ext cx="2358009" cy="1477328"/>
            <a:chOff x="1145297" y="364753"/>
            <a:chExt cx="1497409" cy="1497409"/>
          </a:xfrm>
          <a:effectLst>
            <a:outerShdw blurRad="50800" dist="38100" dir="2700000" algn="tl" rotWithShape="0">
              <a:srgbClr val="008F43">
                <a:alpha val="40000"/>
              </a:srgbClr>
            </a:outerShdw>
          </a:effectLst>
        </p:grpSpPr>
        <p:sp>
          <p:nvSpPr>
            <p:cNvPr id="35" name="Rectangle: Rounded Corners 77">
              <a:extLst>
                <a:ext uri="{FF2B5EF4-FFF2-40B4-BE49-F238E27FC236}">
                  <a16:creationId xmlns:a16="http://schemas.microsoft.com/office/drawing/2014/main" id="{F8E32013-0BC8-4E43-9AD1-DE12FC63546C}"/>
                </a:ext>
              </a:extLst>
            </p:cNvPr>
            <p:cNvSpPr/>
            <p:nvPr/>
          </p:nvSpPr>
          <p:spPr>
            <a:xfrm>
              <a:off x="1145297" y="364753"/>
              <a:ext cx="1497409" cy="1497409"/>
            </a:xfrm>
            <a:prstGeom prst="roundRect">
              <a:avLst/>
            </a:prstGeom>
            <a:solidFill>
              <a:srgbClr val="008F4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: Rounded Corners 4">
              <a:extLst>
                <a:ext uri="{FF2B5EF4-FFF2-40B4-BE49-F238E27FC236}">
                  <a16:creationId xmlns:a16="http://schemas.microsoft.com/office/drawing/2014/main" id="{5712DB82-5AD1-4A15-B613-80B6B06CE250}"/>
                </a:ext>
              </a:extLst>
            </p:cNvPr>
            <p:cNvSpPr txBox="1"/>
            <p:nvPr/>
          </p:nvSpPr>
          <p:spPr>
            <a:xfrm>
              <a:off x="1218394" y="437850"/>
              <a:ext cx="1351215" cy="135121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2. krug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zatraženo oko 750 </a:t>
              </a:r>
              <a:r>
                <a:rPr lang="hr-HR" dirty="0" err="1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mil</a:t>
              </a:r>
              <a:r>
                <a:rPr lang="hr-HR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kn BS za preko 300 projekata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30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rgbClr val="008F43"/>
                </a:solidFill>
                <a:latin typeface="Arial Black" panose="020B0A04020102020204" pitchFamily="34" charset="0"/>
              </a:rPr>
              <a:t>INTENZITET SUFINANCIRANJA</a:t>
            </a:r>
            <a:endParaRPr lang="en-GB" sz="2600" b="1" dirty="0">
              <a:solidFill>
                <a:srgbClr val="008F43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1" name="Grupa 20">
            <a:extLst>
              <a:ext uri="{FF2B5EF4-FFF2-40B4-BE49-F238E27FC236}">
                <a16:creationId xmlns:a16="http://schemas.microsoft.com/office/drawing/2014/main" id="{3D17FFD5-5AD7-4E15-9B39-394918E3ED36}"/>
              </a:ext>
            </a:extLst>
          </p:cNvPr>
          <p:cNvGrpSpPr/>
          <p:nvPr/>
        </p:nvGrpSpPr>
        <p:grpSpPr>
          <a:xfrm>
            <a:off x="2462042" y="3144422"/>
            <a:ext cx="2050625" cy="2286486"/>
            <a:chOff x="41" y="903682"/>
            <a:chExt cx="4008084" cy="1894050"/>
          </a:xfrm>
          <a:noFill/>
        </p:grpSpPr>
        <p:sp>
          <p:nvSpPr>
            <p:cNvPr id="22" name="Pravokutnik 21">
              <a:extLst>
                <a:ext uri="{FF2B5EF4-FFF2-40B4-BE49-F238E27FC236}">
                  <a16:creationId xmlns:a16="http://schemas.microsoft.com/office/drawing/2014/main" id="{81312AED-498C-4BBB-9B1B-62C29DF43108}"/>
                </a:ext>
              </a:extLst>
            </p:cNvPr>
            <p:cNvSpPr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pFill/>
            <a:ln w="28575">
              <a:solidFill>
                <a:srgbClr val="008F43"/>
              </a:solidFill>
            </a:ln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kstniOkvir 22">
              <a:extLst>
                <a:ext uri="{FF2B5EF4-FFF2-40B4-BE49-F238E27FC236}">
                  <a16:creationId xmlns:a16="http://schemas.microsoft.com/office/drawing/2014/main" id="{9A499479-7DC3-419B-A7AD-D326E7F552A5}"/>
                </a:ext>
              </a:extLst>
            </p:cNvPr>
            <p:cNvSpPr txBox="1"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rgbClr val="008F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provedba mjera energetske učinkovitosti, korištenje OIE i horizontalne mjere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stručni nadzor građenja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projektantski nadzor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koordinator zaštite na radu </a:t>
              </a:r>
            </a:p>
          </p:txBody>
        </p:sp>
      </p:grpSp>
      <p:grpSp>
        <p:nvGrpSpPr>
          <p:cNvPr id="25" name="Grupa 24">
            <a:extLst>
              <a:ext uri="{FF2B5EF4-FFF2-40B4-BE49-F238E27FC236}">
                <a16:creationId xmlns:a16="http://schemas.microsoft.com/office/drawing/2014/main" id="{F380FD65-18EA-4E5D-AB1D-8DF72A5D1138}"/>
              </a:ext>
            </a:extLst>
          </p:cNvPr>
          <p:cNvGrpSpPr/>
          <p:nvPr/>
        </p:nvGrpSpPr>
        <p:grpSpPr>
          <a:xfrm>
            <a:off x="4404544" y="2554491"/>
            <a:ext cx="2496736" cy="516141"/>
            <a:chOff x="-381167" y="269153"/>
            <a:chExt cx="4819216" cy="795759"/>
          </a:xfrm>
        </p:grpSpPr>
        <p:sp>
          <p:nvSpPr>
            <p:cNvPr id="26" name="Pravokutnik 25">
              <a:extLst>
                <a:ext uri="{FF2B5EF4-FFF2-40B4-BE49-F238E27FC236}">
                  <a16:creationId xmlns:a16="http://schemas.microsoft.com/office/drawing/2014/main" id="{1765B61B-6E02-49D0-80C3-045A83E6E6C3}"/>
                </a:ext>
              </a:extLst>
            </p:cNvPr>
            <p:cNvSpPr/>
            <p:nvPr/>
          </p:nvSpPr>
          <p:spPr>
            <a:xfrm>
              <a:off x="41" y="269153"/>
              <a:ext cx="4008084" cy="795759"/>
            </a:xfrm>
            <a:prstGeom prst="rect">
              <a:avLst/>
            </a:prstGeom>
            <a:solidFill>
              <a:srgbClr val="008F43"/>
            </a:solidFill>
            <a:ln>
              <a:solidFill>
                <a:srgbClr val="008F43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kstniOkvir 26">
              <a:extLst>
                <a:ext uri="{FF2B5EF4-FFF2-40B4-BE49-F238E27FC236}">
                  <a16:creationId xmlns:a16="http://schemas.microsoft.com/office/drawing/2014/main" id="{FEFD2DE1-B9B6-447C-AFC1-55238EA45968}"/>
                </a:ext>
              </a:extLst>
            </p:cNvPr>
            <p:cNvSpPr txBox="1"/>
            <p:nvPr/>
          </p:nvSpPr>
          <p:spPr>
            <a:xfrm>
              <a:off x="-381167" y="269153"/>
              <a:ext cx="4819216" cy="795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6032" tIns="146304" rIns="256032" bIns="146304" numCol="1" spcCol="1270" anchor="ctr" anchorCtr="0">
              <a:noAutofit/>
            </a:bodyPr>
            <a:lstStyle/>
            <a:p>
              <a:pPr lvl="0" algn="ctr"/>
              <a:r>
                <a:rPr lang="hr-HR" sz="2400" b="1" dirty="0"/>
                <a:t>50%-55%-60%</a:t>
              </a:r>
              <a:r>
                <a:rPr lang="hr-HR" b="1" dirty="0"/>
                <a:t>*</a:t>
              </a:r>
              <a:r>
                <a:rPr lang="hr-HR" sz="2400" b="1" dirty="0"/>
                <a:t> </a:t>
              </a:r>
            </a:p>
          </p:txBody>
        </p:sp>
      </p:grpSp>
      <p:sp>
        <p:nvSpPr>
          <p:cNvPr id="31" name="Pravokutnik 30">
            <a:extLst>
              <a:ext uri="{FF2B5EF4-FFF2-40B4-BE49-F238E27FC236}">
                <a16:creationId xmlns:a16="http://schemas.microsoft.com/office/drawing/2014/main" id="{B63B3E0F-C59E-48ED-9D00-B8944D714E1B}"/>
              </a:ext>
            </a:extLst>
          </p:cNvPr>
          <p:cNvSpPr/>
          <p:nvPr/>
        </p:nvSpPr>
        <p:spPr>
          <a:xfrm>
            <a:off x="2766926" y="2133671"/>
            <a:ext cx="1496493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b="1" dirty="0"/>
              <a:t>PRIMORSKA</a:t>
            </a:r>
            <a:r>
              <a:rPr lang="hr-HR" b="1" dirty="0">
                <a:solidFill>
                  <a:srgbClr val="008F43"/>
                </a:solidFill>
              </a:rPr>
              <a:t>	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3" name="Grupa 32">
            <a:extLst>
              <a:ext uri="{FF2B5EF4-FFF2-40B4-BE49-F238E27FC236}">
                <a16:creationId xmlns:a16="http://schemas.microsoft.com/office/drawing/2014/main" id="{7C655396-E8D2-453D-8557-A508958654B6}"/>
              </a:ext>
            </a:extLst>
          </p:cNvPr>
          <p:cNvGrpSpPr/>
          <p:nvPr/>
        </p:nvGrpSpPr>
        <p:grpSpPr>
          <a:xfrm>
            <a:off x="6765823" y="2549721"/>
            <a:ext cx="2050626" cy="516141"/>
            <a:chOff x="41" y="269153"/>
            <a:chExt cx="4008084" cy="795759"/>
          </a:xfrm>
        </p:grpSpPr>
        <p:sp>
          <p:nvSpPr>
            <p:cNvPr id="34" name="Pravokutnik 33">
              <a:extLst>
                <a:ext uri="{FF2B5EF4-FFF2-40B4-BE49-F238E27FC236}">
                  <a16:creationId xmlns:a16="http://schemas.microsoft.com/office/drawing/2014/main" id="{4D1D2BAA-D74F-46CB-B566-D131B4DDB2F8}"/>
                </a:ext>
              </a:extLst>
            </p:cNvPr>
            <p:cNvSpPr/>
            <p:nvPr/>
          </p:nvSpPr>
          <p:spPr>
            <a:xfrm>
              <a:off x="41" y="269153"/>
              <a:ext cx="4008084" cy="795759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kstniOkvir 34">
              <a:extLst>
                <a:ext uri="{FF2B5EF4-FFF2-40B4-BE49-F238E27FC236}">
                  <a16:creationId xmlns:a16="http://schemas.microsoft.com/office/drawing/2014/main" id="{D5E4C4A1-70B5-4FFB-8683-865135271D29}"/>
                </a:ext>
              </a:extLst>
            </p:cNvPr>
            <p:cNvSpPr txBox="1"/>
            <p:nvPr/>
          </p:nvSpPr>
          <p:spPr>
            <a:xfrm>
              <a:off x="41" y="269153"/>
              <a:ext cx="4008084" cy="795759"/>
            </a:xfrm>
            <a:prstGeom prst="rect">
              <a:avLst/>
            </a:prstGeom>
            <a:solidFill>
              <a:srgbClr val="008F43"/>
            </a:solidFill>
            <a:ln>
              <a:solidFill>
                <a:srgbClr val="008F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6032" tIns="146304" rIns="256032" bIns="146304" numCol="1" spcCol="1270" anchor="ctr" anchorCtr="0">
              <a:noAutofit/>
            </a:bodyPr>
            <a:lstStyle/>
            <a:p>
              <a:pPr lvl="0" algn="ctr"/>
              <a:r>
                <a:rPr lang="hr-HR" sz="2400" b="1" dirty="0"/>
                <a:t>85%</a:t>
              </a:r>
            </a:p>
          </p:txBody>
        </p:sp>
      </p:grpSp>
      <p:grpSp>
        <p:nvGrpSpPr>
          <p:cNvPr id="37" name="Grupa 36">
            <a:extLst>
              <a:ext uri="{FF2B5EF4-FFF2-40B4-BE49-F238E27FC236}">
                <a16:creationId xmlns:a16="http://schemas.microsoft.com/office/drawing/2014/main" id="{A9505BD8-FEB4-4F41-A07C-B5F881055A40}"/>
              </a:ext>
            </a:extLst>
          </p:cNvPr>
          <p:cNvGrpSpPr/>
          <p:nvPr/>
        </p:nvGrpSpPr>
        <p:grpSpPr>
          <a:xfrm>
            <a:off x="6765823" y="3131825"/>
            <a:ext cx="2050625" cy="2299083"/>
            <a:chOff x="41" y="903682"/>
            <a:chExt cx="4008084" cy="1894050"/>
          </a:xfrm>
          <a:solidFill>
            <a:schemeClr val="bg1"/>
          </a:solidFill>
        </p:grpSpPr>
        <p:sp>
          <p:nvSpPr>
            <p:cNvPr id="38" name="Pravokutnik 37">
              <a:extLst>
                <a:ext uri="{FF2B5EF4-FFF2-40B4-BE49-F238E27FC236}">
                  <a16:creationId xmlns:a16="http://schemas.microsoft.com/office/drawing/2014/main" id="{42EE43EA-812F-4EAD-BE54-80FEC1661B2B}"/>
                </a:ext>
              </a:extLst>
            </p:cNvPr>
            <p:cNvSpPr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pFill/>
            <a:ln w="28575">
              <a:solidFill>
                <a:srgbClr val="008F43"/>
              </a:solidFill>
            </a:ln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TekstniOkvir 38">
              <a:extLst>
                <a:ext uri="{FF2B5EF4-FFF2-40B4-BE49-F238E27FC236}">
                  <a16:creationId xmlns:a16="http://schemas.microsoft.com/office/drawing/2014/main" id="{90EF22E7-1D99-4FB2-AF9E-E8A6A7DC6430}"/>
                </a:ext>
              </a:extLst>
            </p:cNvPr>
            <p:cNvSpPr txBox="1"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rgbClr val="008F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energetski pregled i izrada energetskog certifikata nakon obnove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upravljanje projektom 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promidžba i vidljivost</a:t>
              </a:r>
            </a:p>
          </p:txBody>
        </p:sp>
      </p:grpSp>
      <p:sp>
        <p:nvSpPr>
          <p:cNvPr id="61" name="Pravokutnik 60">
            <a:extLst>
              <a:ext uri="{FF2B5EF4-FFF2-40B4-BE49-F238E27FC236}">
                <a16:creationId xmlns:a16="http://schemas.microsoft.com/office/drawing/2014/main" id="{5E83FE1A-5B68-478F-8D54-9F2A4FB31A39}"/>
              </a:ext>
            </a:extLst>
          </p:cNvPr>
          <p:cNvSpPr/>
          <p:nvPr/>
        </p:nvSpPr>
        <p:spPr>
          <a:xfrm>
            <a:off x="6876256" y="1844824"/>
            <a:ext cx="1829757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r-HR" b="1" dirty="0"/>
              <a:t>PRIMORSKA I </a:t>
            </a:r>
          </a:p>
          <a:p>
            <a:pPr algn="ctr">
              <a:lnSpc>
                <a:spcPct val="107000"/>
              </a:lnSpc>
            </a:pPr>
            <a:r>
              <a:rPr lang="hr-HR" b="1" dirty="0"/>
              <a:t>KONTINENTALNA</a:t>
            </a:r>
          </a:p>
        </p:txBody>
      </p:sp>
      <p:grpSp>
        <p:nvGrpSpPr>
          <p:cNvPr id="43" name="Grupa 42">
            <a:extLst>
              <a:ext uri="{FF2B5EF4-FFF2-40B4-BE49-F238E27FC236}">
                <a16:creationId xmlns:a16="http://schemas.microsoft.com/office/drawing/2014/main" id="{2DC7BD42-586D-4332-87FB-FB73FD217E01}"/>
              </a:ext>
            </a:extLst>
          </p:cNvPr>
          <p:cNvGrpSpPr/>
          <p:nvPr/>
        </p:nvGrpSpPr>
        <p:grpSpPr>
          <a:xfrm>
            <a:off x="2238985" y="2549653"/>
            <a:ext cx="2496737" cy="516209"/>
            <a:chOff x="-381167" y="269153"/>
            <a:chExt cx="4819216" cy="795759"/>
          </a:xfrm>
        </p:grpSpPr>
        <p:sp>
          <p:nvSpPr>
            <p:cNvPr id="44" name="Pravokutnik 43">
              <a:extLst>
                <a:ext uri="{FF2B5EF4-FFF2-40B4-BE49-F238E27FC236}">
                  <a16:creationId xmlns:a16="http://schemas.microsoft.com/office/drawing/2014/main" id="{95782E13-3685-40D7-9639-8EDD6D3C9E2B}"/>
                </a:ext>
              </a:extLst>
            </p:cNvPr>
            <p:cNvSpPr/>
            <p:nvPr/>
          </p:nvSpPr>
          <p:spPr>
            <a:xfrm>
              <a:off x="41" y="269153"/>
              <a:ext cx="4008084" cy="795759"/>
            </a:xfrm>
            <a:prstGeom prst="rect">
              <a:avLst/>
            </a:prstGeom>
            <a:solidFill>
              <a:srgbClr val="008F43"/>
            </a:solidFill>
            <a:ln>
              <a:solidFill>
                <a:srgbClr val="008F43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TekstniOkvir 44">
              <a:extLst>
                <a:ext uri="{FF2B5EF4-FFF2-40B4-BE49-F238E27FC236}">
                  <a16:creationId xmlns:a16="http://schemas.microsoft.com/office/drawing/2014/main" id="{CBC52C6A-6784-42E8-8E75-933D28881DA7}"/>
                </a:ext>
              </a:extLst>
            </p:cNvPr>
            <p:cNvSpPr txBox="1"/>
            <p:nvPr/>
          </p:nvSpPr>
          <p:spPr>
            <a:xfrm>
              <a:off x="-381167" y="269153"/>
              <a:ext cx="4819216" cy="795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6032" tIns="146304" rIns="256032" bIns="146304" numCol="1" spcCol="1270" anchor="ctr" anchorCtr="0">
              <a:noAutofit/>
            </a:bodyPr>
            <a:lstStyle/>
            <a:p>
              <a:pPr lvl="0" algn="ctr"/>
              <a:r>
                <a:rPr lang="hr-HR" sz="2400" b="1" dirty="0"/>
                <a:t>35%-40%-45%</a:t>
              </a:r>
              <a:r>
                <a:rPr lang="hr-HR" b="1" dirty="0"/>
                <a:t>*</a:t>
              </a:r>
              <a:r>
                <a:rPr lang="hr-HR" sz="2400" b="1" dirty="0"/>
                <a:t> </a:t>
              </a:r>
            </a:p>
          </p:txBody>
        </p:sp>
      </p:grpSp>
      <p:grpSp>
        <p:nvGrpSpPr>
          <p:cNvPr id="46" name="Grupa 45">
            <a:extLst>
              <a:ext uri="{FF2B5EF4-FFF2-40B4-BE49-F238E27FC236}">
                <a16:creationId xmlns:a16="http://schemas.microsoft.com/office/drawing/2014/main" id="{57F7105B-93AE-40FE-9AB2-797BEE9B38A2}"/>
              </a:ext>
            </a:extLst>
          </p:cNvPr>
          <p:cNvGrpSpPr/>
          <p:nvPr/>
        </p:nvGrpSpPr>
        <p:grpSpPr>
          <a:xfrm>
            <a:off x="360262" y="2553430"/>
            <a:ext cx="2000400" cy="516209"/>
            <a:chOff x="41" y="269153"/>
            <a:chExt cx="4008084" cy="795759"/>
          </a:xfrm>
        </p:grpSpPr>
        <p:sp>
          <p:nvSpPr>
            <p:cNvPr id="47" name="Pravokutnik 46">
              <a:extLst>
                <a:ext uri="{FF2B5EF4-FFF2-40B4-BE49-F238E27FC236}">
                  <a16:creationId xmlns:a16="http://schemas.microsoft.com/office/drawing/2014/main" id="{DDD9C384-3834-4D47-B5FC-53F206DB6441}"/>
                </a:ext>
              </a:extLst>
            </p:cNvPr>
            <p:cNvSpPr/>
            <p:nvPr/>
          </p:nvSpPr>
          <p:spPr>
            <a:xfrm>
              <a:off x="41" y="269153"/>
              <a:ext cx="4008084" cy="795759"/>
            </a:xfrm>
            <a:prstGeom prst="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TekstniOkvir 47">
              <a:extLst>
                <a:ext uri="{FF2B5EF4-FFF2-40B4-BE49-F238E27FC236}">
                  <a16:creationId xmlns:a16="http://schemas.microsoft.com/office/drawing/2014/main" id="{2C2D28BD-F831-4908-A172-F0C6CAFFFE7D}"/>
                </a:ext>
              </a:extLst>
            </p:cNvPr>
            <p:cNvSpPr txBox="1"/>
            <p:nvPr/>
          </p:nvSpPr>
          <p:spPr>
            <a:xfrm>
              <a:off x="41" y="269153"/>
              <a:ext cx="4008084" cy="795759"/>
            </a:xfrm>
            <a:prstGeom prst="rect">
              <a:avLst/>
            </a:prstGeom>
            <a:solidFill>
              <a:srgbClr val="008F43"/>
            </a:solidFill>
            <a:ln>
              <a:solidFill>
                <a:srgbClr val="008F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6032" tIns="146304" rIns="256032" bIns="146304" numCol="1" spcCol="1270" anchor="ctr" anchorCtr="0">
              <a:noAutofit/>
            </a:bodyPr>
            <a:lstStyle/>
            <a:p>
              <a:pPr lvl="0" algn="ctr"/>
              <a:r>
                <a:rPr lang="hr-HR" sz="2400" b="1" dirty="0"/>
                <a:t>85%</a:t>
              </a:r>
            </a:p>
          </p:txBody>
        </p:sp>
      </p:grpSp>
      <p:grpSp>
        <p:nvGrpSpPr>
          <p:cNvPr id="49" name="Grupa 48">
            <a:extLst>
              <a:ext uri="{FF2B5EF4-FFF2-40B4-BE49-F238E27FC236}">
                <a16:creationId xmlns:a16="http://schemas.microsoft.com/office/drawing/2014/main" id="{D5B1113D-0DB2-47EF-B465-1C94169AC835}"/>
              </a:ext>
            </a:extLst>
          </p:cNvPr>
          <p:cNvGrpSpPr/>
          <p:nvPr/>
        </p:nvGrpSpPr>
        <p:grpSpPr>
          <a:xfrm>
            <a:off x="360262" y="3144422"/>
            <a:ext cx="2000400" cy="2299407"/>
            <a:chOff x="41" y="903682"/>
            <a:chExt cx="4008084" cy="1894050"/>
          </a:xfrm>
          <a:solidFill>
            <a:schemeClr val="bg1"/>
          </a:solidFill>
        </p:grpSpPr>
        <p:sp>
          <p:nvSpPr>
            <p:cNvPr id="50" name="Pravokutnik 49">
              <a:extLst>
                <a:ext uri="{FF2B5EF4-FFF2-40B4-BE49-F238E27FC236}">
                  <a16:creationId xmlns:a16="http://schemas.microsoft.com/office/drawing/2014/main" id="{6CDA8403-C5D1-4F72-8F46-E8427D10814E}"/>
                </a:ext>
              </a:extLst>
            </p:cNvPr>
            <p:cNvSpPr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pFill/>
            <a:ln w="28575">
              <a:solidFill>
                <a:srgbClr val="008F43"/>
              </a:solidFill>
            </a:ln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TekstniOkvir 50">
              <a:extLst>
                <a:ext uri="{FF2B5EF4-FFF2-40B4-BE49-F238E27FC236}">
                  <a16:creationId xmlns:a16="http://schemas.microsoft.com/office/drawing/2014/main" id="{E90B6E9C-5A60-4338-A9F3-04E677921D85}"/>
                </a:ext>
              </a:extLst>
            </p:cNvPr>
            <p:cNvSpPr txBox="1"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rgbClr val="008F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glavni projekt energetske obnove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energetski pregled i energetski certifikat prije obnove za zgrade čija ukupna korisna površina ne prelazi 250 m</a:t>
              </a:r>
              <a:r>
                <a:rPr lang="hr-HR" sz="15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58" name="Pravokutnik 57">
            <a:extLst>
              <a:ext uri="{FF2B5EF4-FFF2-40B4-BE49-F238E27FC236}">
                <a16:creationId xmlns:a16="http://schemas.microsoft.com/office/drawing/2014/main" id="{EC0107A0-CCFE-457F-9C48-E40A7A51A225}"/>
              </a:ext>
            </a:extLst>
          </p:cNvPr>
          <p:cNvSpPr/>
          <p:nvPr/>
        </p:nvSpPr>
        <p:spPr>
          <a:xfrm>
            <a:off x="4738033" y="2125582"/>
            <a:ext cx="1829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b="1" dirty="0"/>
              <a:t>KONTINENTALNA</a:t>
            </a:r>
            <a:r>
              <a:rPr lang="hr-HR" b="1" dirty="0">
                <a:solidFill>
                  <a:srgbClr val="008F43"/>
                </a:solidFill>
              </a:rPr>
              <a:t>	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Pravokutnik 59">
            <a:extLst>
              <a:ext uri="{FF2B5EF4-FFF2-40B4-BE49-F238E27FC236}">
                <a16:creationId xmlns:a16="http://schemas.microsoft.com/office/drawing/2014/main" id="{45EBBE85-3579-4D35-8AA8-0E2755FCC010}"/>
              </a:ext>
            </a:extLst>
          </p:cNvPr>
          <p:cNvSpPr/>
          <p:nvPr/>
        </p:nvSpPr>
        <p:spPr>
          <a:xfrm>
            <a:off x="530904" y="1844123"/>
            <a:ext cx="1829757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r-HR" b="1" dirty="0"/>
              <a:t>PRIMORSKA I </a:t>
            </a:r>
          </a:p>
          <a:p>
            <a:pPr algn="ctr">
              <a:lnSpc>
                <a:spcPct val="107000"/>
              </a:lnSpc>
            </a:pPr>
            <a:r>
              <a:rPr lang="hr-HR" b="1" dirty="0"/>
              <a:t>KONTINENTALNA</a:t>
            </a:r>
          </a:p>
        </p:txBody>
      </p:sp>
      <p:sp>
        <p:nvSpPr>
          <p:cNvPr id="66" name="Pravokutnik 73">
            <a:extLst>
              <a:ext uri="{FF2B5EF4-FFF2-40B4-BE49-F238E27FC236}">
                <a16:creationId xmlns:a16="http://schemas.microsoft.com/office/drawing/2014/main" id="{D3F38E9B-6CB8-4DC8-AB82-218CC5C4834D}"/>
              </a:ext>
            </a:extLst>
          </p:cNvPr>
          <p:cNvSpPr/>
          <p:nvPr/>
        </p:nvSpPr>
        <p:spPr>
          <a:xfrm>
            <a:off x="263719" y="5496871"/>
            <a:ext cx="61084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i="1" dirty="0"/>
              <a:t>*   podjela na primorsku i kontinentalnu Hrvatsku s obzirom na referentne klimatske podatke – Pravilnik o energetskom pregledu zgrade i energetskom certificiranju </a:t>
            </a:r>
          </a:p>
          <a:p>
            <a:r>
              <a:rPr lang="hr-HR" sz="1100" b="1" i="1" dirty="0"/>
              <a:t>*</a:t>
            </a:r>
            <a:r>
              <a:rPr lang="hr-HR" sz="1100" i="1" dirty="0"/>
              <a:t>   </a:t>
            </a:r>
            <a:r>
              <a:rPr lang="hr-HR" sz="1100" b="1" i="1" dirty="0"/>
              <a:t>ovisno o indeksu razvijenosti jedinice područne (regionalne) samouprave na čijem području se projekt provodi</a:t>
            </a:r>
          </a:p>
          <a:p>
            <a:r>
              <a:rPr lang="hr-HR" sz="1100" b="1" i="1" dirty="0"/>
              <a:t>     </a:t>
            </a:r>
            <a:r>
              <a:rPr lang="hr-HR" sz="1100" b="1" i="1" dirty="0">
                <a:solidFill>
                  <a:srgbClr val="008F43"/>
                </a:solidFill>
              </a:rPr>
              <a:t>VAŽNO!</a:t>
            </a:r>
            <a:r>
              <a:rPr lang="hr-HR" sz="1100" b="1" i="1" dirty="0">
                <a:solidFill>
                  <a:srgbClr val="4DB17B"/>
                </a:solidFill>
              </a:rPr>
              <a:t> </a:t>
            </a:r>
            <a:r>
              <a:rPr lang="hr-HR" sz="1100" b="1" i="1" dirty="0"/>
              <a:t>prema Odluci o razvrstavanju jedinica lokalne i područne (regionalne) samouprave prema stupnju razvijenosti iz 2013. g. (NN 158/13)</a:t>
            </a:r>
          </a:p>
          <a:p>
            <a:pPr marL="171450" indent="-171450">
              <a:buFont typeface="Arial" charset="0"/>
              <a:buChar char="•"/>
            </a:pPr>
            <a:endParaRPr lang="hr-HR" sz="1100" b="1" i="1" dirty="0"/>
          </a:p>
          <a:p>
            <a:endParaRPr lang="hr-HR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0" name="Grupa 69">
            <a:extLst>
              <a:ext uri="{FF2B5EF4-FFF2-40B4-BE49-F238E27FC236}">
                <a16:creationId xmlns:a16="http://schemas.microsoft.com/office/drawing/2014/main" id="{F62A9DC5-1731-4C3D-B908-98631E7F4605}"/>
              </a:ext>
            </a:extLst>
          </p:cNvPr>
          <p:cNvGrpSpPr/>
          <p:nvPr/>
        </p:nvGrpSpPr>
        <p:grpSpPr>
          <a:xfrm>
            <a:off x="4627920" y="3144422"/>
            <a:ext cx="2050625" cy="2286486"/>
            <a:chOff x="41" y="903682"/>
            <a:chExt cx="4008084" cy="1894050"/>
          </a:xfrm>
          <a:noFill/>
        </p:grpSpPr>
        <p:sp>
          <p:nvSpPr>
            <p:cNvPr id="71" name="Pravokutnik 70">
              <a:extLst>
                <a:ext uri="{FF2B5EF4-FFF2-40B4-BE49-F238E27FC236}">
                  <a16:creationId xmlns:a16="http://schemas.microsoft.com/office/drawing/2014/main" id="{D6603708-EB12-44FB-821C-F5B0AD1375E5}"/>
                </a:ext>
              </a:extLst>
            </p:cNvPr>
            <p:cNvSpPr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pFill/>
            <a:ln w="28575">
              <a:solidFill>
                <a:srgbClr val="008F43"/>
              </a:solidFill>
            </a:ln>
          </p:spPr>
          <p:style>
            <a:ln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TekstniOkvir 71">
              <a:extLst>
                <a:ext uri="{FF2B5EF4-FFF2-40B4-BE49-F238E27FC236}">
                  <a16:creationId xmlns:a16="http://schemas.microsoft.com/office/drawing/2014/main" id="{0F7DA362-AF46-4316-A110-A8A3FBE730E8}"/>
                </a:ext>
              </a:extLst>
            </p:cNvPr>
            <p:cNvSpPr txBox="1"/>
            <p:nvPr/>
          </p:nvSpPr>
          <p:spPr>
            <a:xfrm>
              <a:off x="41" y="903682"/>
              <a:ext cx="4008084" cy="189405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28575">
              <a:solidFill>
                <a:srgbClr val="008F43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provedba mjera energetske učinkovitosti, korištenje OIE i horizontalne mjere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stručni nadzor građenja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projektantski nadzor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r-HR" sz="1500" dirty="0">
                  <a:solidFill>
                    <a:schemeClr val="tx1"/>
                  </a:solidFill>
                </a:rPr>
                <a:t>koordinator zaštite na radu </a:t>
              </a:r>
            </a:p>
          </p:txBody>
        </p:sp>
      </p:grpSp>
      <p:sp>
        <p:nvSpPr>
          <p:cNvPr id="32" name="Zaobljeni pravokutnik 13">
            <a:extLst>
              <a:ext uri="{FF2B5EF4-FFF2-40B4-BE49-F238E27FC236}">
                <a16:creationId xmlns:a16="http://schemas.microsoft.com/office/drawing/2014/main" id="{CC6DB174-94DE-47DE-B8A1-3E36862C3EA7}"/>
              </a:ext>
            </a:extLst>
          </p:cNvPr>
          <p:cNvSpPr/>
          <p:nvPr/>
        </p:nvSpPr>
        <p:spPr>
          <a:xfrm rot="21015151">
            <a:off x="6369711" y="4936008"/>
            <a:ext cx="2413237" cy="1355556"/>
          </a:xfrm>
          <a:prstGeom prst="roundRect">
            <a:avLst/>
          </a:prstGeom>
          <a:noFill/>
          <a:ln w="38100">
            <a:solidFill>
              <a:srgbClr val="008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8F43"/>
              </a:solidFill>
            </a:endParaRPr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8A8298E2-E3DE-4532-8AC8-8C1EA76A8166}"/>
              </a:ext>
            </a:extLst>
          </p:cNvPr>
          <p:cNvSpPr txBox="1"/>
          <p:nvPr/>
        </p:nvSpPr>
        <p:spPr>
          <a:xfrm rot="21010210">
            <a:off x="6381735" y="4979122"/>
            <a:ext cx="23891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>
                <a:solidFill>
                  <a:srgbClr val="008F43"/>
                </a:solidFill>
                <a:latin typeface="Stencil" panose="040409050D0802020404" pitchFamily="82" charset="0"/>
              </a:rPr>
              <a:t>PRIVREMENA OBUSTAVA DO 5.2.2019.</a:t>
            </a:r>
          </a:p>
        </p:txBody>
      </p:sp>
    </p:spTree>
    <p:extLst>
      <p:ext uri="{BB962C8B-B14F-4D97-AF65-F5344CB8AC3E}">
        <p14:creationId xmlns:p14="http://schemas.microsoft.com/office/powerpoint/2010/main" val="378032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1307</Words>
  <Application>Microsoft Office PowerPoint</Application>
  <PresentationFormat>On-screen Show (4:3)</PresentationFormat>
  <Paragraphs>238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Arial Black</vt:lpstr>
      <vt:lpstr>Calibri</vt:lpstr>
      <vt:lpstr>Neo Sans</vt:lpstr>
      <vt:lpstr>Stencil</vt:lpstr>
      <vt:lpstr>Times New Roman</vt:lpstr>
      <vt:lpstr>Office Theme</vt:lpstr>
      <vt:lpstr>REGIONALNI DANI EU FONDOVA</vt:lpstr>
      <vt:lpstr>ENERGETSKA OBNOVA I KORIŠTENJE OBNOVLJIVIH IZVORA ENERGIJE  U ZGRADAMA JAVNOG SEKTORA </vt:lpstr>
      <vt:lpstr>OPERATIVNI PROGRAM</vt:lpstr>
      <vt:lpstr>UPRAVLJANJE</vt:lpstr>
      <vt:lpstr>OBJAVLJENI POZIVI</vt:lpstr>
      <vt:lpstr>PowerPoint Presentation</vt:lpstr>
      <vt:lpstr>TKO SE MOŽE PRIJAVITI?</vt:lpstr>
      <vt:lpstr>BESPOVRATNA SREDSTVA</vt:lpstr>
      <vt:lpstr>INTENZITET SUFINANCIRANJA</vt:lpstr>
      <vt:lpstr>PROJEKTNI PRIJEDLOZI</vt:lpstr>
      <vt:lpstr>KRITERIJI PRIHVATLJIVOSTI</vt:lpstr>
      <vt:lpstr>ŠTO SE SUFINANCIRA?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Tomislava Volaric</cp:lastModifiedBy>
  <cp:revision>112</cp:revision>
  <cp:lastPrinted>2018-10-02T08:23:32Z</cp:lastPrinted>
  <dcterms:created xsi:type="dcterms:W3CDTF">2018-05-29T10:27:22Z</dcterms:created>
  <dcterms:modified xsi:type="dcterms:W3CDTF">2018-10-04T08:14:20Z</dcterms:modified>
</cp:coreProperties>
</file>