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0" r:id="rId5"/>
    <p:sldId id="263" r:id="rId6"/>
    <p:sldId id="264" r:id="rId7"/>
    <p:sldId id="278" r:id="rId8"/>
    <p:sldId id="266" r:id="rId9"/>
    <p:sldId id="267" r:id="rId10"/>
    <p:sldId id="272" r:id="rId11"/>
    <p:sldId id="268" r:id="rId12"/>
    <p:sldId id="271" r:id="rId13"/>
    <p:sldId id="270" r:id="rId14"/>
    <p:sldId id="269" r:id="rId15"/>
    <p:sldId id="277" r:id="rId16"/>
    <p:sldId id="276" r:id="rId17"/>
    <p:sldId id="275" r:id="rId18"/>
    <p:sldId id="274" r:id="rId19"/>
    <p:sldId id="273" r:id="rId20"/>
    <p:sldId id="262" r:id="rId21"/>
    <p:sldId id="291" r:id="rId22"/>
    <p:sldId id="289" r:id="rId23"/>
    <p:sldId id="288" r:id="rId24"/>
    <p:sldId id="297" r:id="rId25"/>
    <p:sldId id="298" r:id="rId26"/>
    <p:sldId id="299" r:id="rId27"/>
    <p:sldId id="296" r:id="rId28"/>
    <p:sldId id="292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FCC9-E127-4B3B-9E53-126AF32F37E6}" type="datetimeFigureOut">
              <a:rPr lang="en-GB" smtClean="0"/>
              <a:t>17/11/2018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8678-DA04-419C-AE0F-295104623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54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FCC9-E127-4B3B-9E53-126AF32F37E6}" type="datetimeFigureOut">
              <a:rPr lang="en-GB" smtClean="0"/>
              <a:t>17/11/2018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8678-DA04-419C-AE0F-295104623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0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FCC9-E127-4B3B-9E53-126AF32F37E6}" type="datetimeFigureOut">
              <a:rPr lang="en-GB" smtClean="0"/>
              <a:t>17/11/2018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8678-DA04-419C-AE0F-295104623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22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FCC9-E127-4B3B-9E53-126AF32F37E6}" type="datetimeFigureOut">
              <a:rPr lang="en-GB" smtClean="0"/>
              <a:t>17/11/2018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8678-DA04-419C-AE0F-295104623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23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FCC9-E127-4B3B-9E53-126AF32F37E6}" type="datetimeFigureOut">
              <a:rPr lang="en-GB" smtClean="0"/>
              <a:t>17/11/2018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8678-DA04-419C-AE0F-295104623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537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FCC9-E127-4B3B-9E53-126AF32F37E6}" type="datetimeFigureOut">
              <a:rPr lang="en-GB" smtClean="0"/>
              <a:t>17/11/2018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8678-DA04-419C-AE0F-295104623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024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FCC9-E127-4B3B-9E53-126AF32F37E6}" type="datetimeFigureOut">
              <a:rPr lang="en-GB" smtClean="0"/>
              <a:t>17/11/2018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8678-DA04-419C-AE0F-295104623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556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FCC9-E127-4B3B-9E53-126AF32F37E6}" type="datetimeFigureOut">
              <a:rPr lang="en-GB" smtClean="0"/>
              <a:t>17/11/2018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8678-DA04-419C-AE0F-295104623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31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FCC9-E127-4B3B-9E53-126AF32F37E6}" type="datetimeFigureOut">
              <a:rPr lang="en-GB" smtClean="0"/>
              <a:t>17/11/2018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8678-DA04-419C-AE0F-295104623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23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FCC9-E127-4B3B-9E53-126AF32F37E6}" type="datetimeFigureOut">
              <a:rPr lang="en-GB" smtClean="0"/>
              <a:t>17/11/2018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8678-DA04-419C-AE0F-295104623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991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FCC9-E127-4B3B-9E53-126AF32F37E6}" type="datetimeFigureOut">
              <a:rPr lang="en-GB" smtClean="0"/>
              <a:t>17/11/2018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8678-DA04-419C-AE0F-295104623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22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1FCC9-E127-4B3B-9E53-126AF32F37E6}" type="datetimeFigureOut">
              <a:rPr lang="en-GB" smtClean="0"/>
              <a:t>17/11/2018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A8678-DA04-419C-AE0F-295104623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68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rukturnifondovi.hr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ralnirazvoj.hr/" TargetMode="External"/><Relationship Id="rId2" Type="http://schemas.openxmlformats.org/officeDocument/2006/relationships/hyperlink" Target="http://www.apprrr.hr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.hr/" TargetMode="External"/><Relationship Id="rId2" Type="http://schemas.openxmlformats.org/officeDocument/2006/relationships/hyperlink" Target="https://strukturnifondovi.hr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fondovi.mrrfeu.hr/MISCMS?op=kk&amp;status=Otvoren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hy.hr/" TargetMode="External"/><Relationship Id="rId2" Type="http://schemas.openxmlformats.org/officeDocument/2006/relationships/hyperlink" Target="mailto:savjetovanje@uhy.h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uropskifondovi.e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3600" b="1" dirty="0">
                <a:solidFill>
                  <a:schemeClr val="accent1"/>
                </a:solidFill>
                <a:latin typeface="Calibri" pitchFamily="34" charset="0"/>
                <a:ea typeface="+mn-ea"/>
                <a:cs typeface="Calibri" pitchFamily="34" charset="0"/>
              </a:rPr>
              <a:t>KAKO NAPISATI PROJEKTNI PRIJEDLOG I DOBITI SREDSTVA IZ EU FONDOVA?</a:t>
            </a:r>
            <a:endParaRPr lang="en-GB" sz="3600" b="1" dirty="0">
              <a:solidFill>
                <a:schemeClr val="accent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sz="35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Boris Pekić</a:t>
            </a:r>
            <a:br>
              <a:rPr lang="en-GB" sz="35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3500" dirty="0" err="1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direktor</a:t>
            </a:r>
            <a:r>
              <a:rPr lang="en-GB" sz="35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, UHY </a:t>
            </a:r>
            <a:r>
              <a:rPr lang="hr-HR" sz="35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SAVJETOVANJE</a:t>
            </a:r>
            <a:r>
              <a:rPr lang="en-GB" sz="35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d.o.o.</a:t>
            </a:r>
            <a:br>
              <a:rPr lang="en-GB" dirty="0">
                <a:solidFill>
                  <a:schemeClr val="accent1"/>
                </a:solidFill>
              </a:rPr>
            </a:b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92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C03ED5-392E-4006-8823-56939E838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436FF641-B466-4EBD-9700-5AED21ACF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4236" y="1700807"/>
            <a:ext cx="7278164" cy="427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65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ACA56F-4E63-4770-B98E-268CDB1F7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7D9AAD-81E6-4F6A-9719-8C92675E4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hr-HR" sz="3500" b="1" dirty="0">
                <a:solidFill>
                  <a:schemeClr val="accent1"/>
                </a:solidFill>
              </a:rPr>
              <a:t>GDJE PRONAĆI INFORMACIJE</a:t>
            </a:r>
          </a:p>
          <a:p>
            <a:pPr marL="0" indent="0" algn="ctr">
              <a:buNone/>
            </a:pPr>
            <a:endParaRPr lang="hr-HR" sz="35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hr-HR" sz="3800" b="1" dirty="0">
                <a:solidFill>
                  <a:schemeClr val="accent1"/>
                </a:solidFill>
                <a:hlinkClick r:id="rId2"/>
              </a:rPr>
              <a:t>www.strukturnifondovi.hr</a:t>
            </a:r>
            <a:endParaRPr lang="hr-HR" sz="38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hr-HR" sz="3500" b="1" dirty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hr-HR" sz="30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Krovna stranica EU fondova u RH</a:t>
            </a:r>
          </a:p>
          <a:p>
            <a:pPr>
              <a:buFont typeface="Wingdings" pitchFamily="2" charset="2"/>
              <a:buChar char="ü"/>
            </a:pPr>
            <a:r>
              <a:rPr lang="hr-HR" sz="30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Pročitati OP u području vlastitog interesa</a:t>
            </a:r>
          </a:p>
          <a:p>
            <a:pPr>
              <a:buFont typeface="Wingdings" pitchFamily="2" charset="2"/>
              <a:buChar char="ü"/>
            </a:pPr>
            <a:r>
              <a:rPr lang="hr-HR" sz="30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Pregledati aktivne natječaje</a:t>
            </a:r>
          </a:p>
          <a:p>
            <a:pPr>
              <a:buFont typeface="Wingdings" pitchFamily="2" charset="2"/>
              <a:buChar char="ü"/>
            </a:pPr>
            <a:r>
              <a:rPr lang="hr-HR" sz="30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Pregledati indikativan godišnji plan objave natječaja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5137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78D347-5705-4650-ACE5-3E241AB8E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BC6BF45-362F-42C4-B330-6BDDABC91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hr-HR" sz="9800" b="1" dirty="0">
                <a:solidFill>
                  <a:schemeClr val="accent1"/>
                </a:solidFill>
              </a:rPr>
              <a:t>O. P. KONKURENTNOST I KOHEZIJA </a:t>
            </a:r>
            <a:r>
              <a:rPr lang="pl-PL" sz="9800" b="1" dirty="0">
                <a:solidFill>
                  <a:schemeClr val="accent1"/>
                </a:solidFill>
              </a:rPr>
              <a:t>2014.-2020. </a:t>
            </a:r>
            <a:endParaRPr lang="hr-HR" sz="9800" b="1" dirty="0">
              <a:solidFill>
                <a:schemeClr val="accent1"/>
              </a:solidFill>
            </a:endParaRPr>
          </a:p>
          <a:p>
            <a:endParaRPr lang="hr-HR" sz="5500" dirty="0">
              <a:solidFill>
                <a:schemeClr val="accent1"/>
              </a:solidFill>
            </a:endParaRPr>
          </a:p>
          <a:p>
            <a:r>
              <a:rPr lang="hr-HR" sz="6800" dirty="0">
                <a:solidFill>
                  <a:schemeClr val="accent1"/>
                </a:solidFill>
              </a:rPr>
              <a:t>Jačanje gospodarstva primjenom znanja, istraživanja i inovacija</a:t>
            </a:r>
          </a:p>
          <a:p>
            <a:r>
              <a:rPr lang="hr-HR" sz="6800" dirty="0">
                <a:solidFill>
                  <a:schemeClr val="accent1"/>
                </a:solidFill>
              </a:rPr>
              <a:t>Poboljšanje dostupnosti i korištenja ICT tehnologija</a:t>
            </a:r>
          </a:p>
          <a:p>
            <a:r>
              <a:rPr lang="hr-HR" sz="6800" dirty="0">
                <a:solidFill>
                  <a:schemeClr val="accent1"/>
                </a:solidFill>
              </a:rPr>
              <a:t>Poslovna konkurentnost</a:t>
            </a:r>
          </a:p>
          <a:p>
            <a:r>
              <a:rPr lang="hr-HR" sz="6800" dirty="0">
                <a:solidFill>
                  <a:schemeClr val="accent1"/>
                </a:solidFill>
              </a:rPr>
              <a:t>Promicanje energetske učinkovitosti i obnovljivih izvora energije</a:t>
            </a:r>
          </a:p>
          <a:p>
            <a:r>
              <a:rPr lang="hr-HR" sz="6800" dirty="0">
                <a:solidFill>
                  <a:schemeClr val="accent1"/>
                </a:solidFill>
              </a:rPr>
              <a:t>Klimatske promjene i upravljanje rizicima</a:t>
            </a:r>
          </a:p>
          <a:p>
            <a:r>
              <a:rPr lang="hr-HR" sz="6800" dirty="0">
                <a:solidFill>
                  <a:schemeClr val="accent1"/>
                </a:solidFill>
              </a:rPr>
              <a:t>Zaštita okoliša, prilagodba klimatskim promjenama i održivost resursa</a:t>
            </a:r>
          </a:p>
          <a:p>
            <a:r>
              <a:rPr lang="hr-HR" sz="6800" dirty="0">
                <a:solidFill>
                  <a:schemeClr val="accent1"/>
                </a:solidFill>
              </a:rPr>
              <a:t>Povezanost i mobilnost</a:t>
            </a:r>
          </a:p>
          <a:p>
            <a:r>
              <a:rPr lang="hr-HR" sz="6800" dirty="0">
                <a:solidFill>
                  <a:schemeClr val="accent1"/>
                </a:solidFill>
              </a:rPr>
              <a:t>Socijalno uključivanje i zdravlje</a:t>
            </a:r>
          </a:p>
          <a:p>
            <a:r>
              <a:rPr lang="hr-HR" sz="6800" dirty="0">
                <a:solidFill>
                  <a:schemeClr val="accent1"/>
                </a:solidFill>
              </a:rPr>
              <a:t>Obrazovanje, vještine i cjeloživotno učenje</a:t>
            </a:r>
          </a:p>
          <a:p>
            <a:r>
              <a:rPr lang="hr-HR" sz="6800" dirty="0">
                <a:solidFill>
                  <a:schemeClr val="accent1"/>
                </a:solidFill>
              </a:rPr>
              <a:t>Tehnička pomoć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97202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B3AEB4-99D1-4EFF-90CF-E70BFDA77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7EA04C9-20F7-4EEF-A2F5-F1FA52C3A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hr-HR" sz="4100" b="1" dirty="0">
                <a:solidFill>
                  <a:schemeClr val="accent1"/>
                </a:solidFill>
              </a:rPr>
              <a:t>O.P. UČINKOVITI LJUDSKI POTENCIJALI</a:t>
            </a:r>
          </a:p>
          <a:p>
            <a:pPr marL="0" indent="0">
              <a:buNone/>
            </a:pPr>
            <a:endParaRPr lang="hr-HR" dirty="0">
              <a:solidFill>
                <a:srgbClr val="7030A0"/>
              </a:solidFill>
            </a:endParaRPr>
          </a:p>
          <a:p>
            <a:r>
              <a:rPr lang="hr-HR" sz="3600" dirty="0">
                <a:solidFill>
                  <a:schemeClr val="accent1"/>
                </a:solidFill>
              </a:rPr>
              <a:t>Promicanje održivog i kvalitetnog zapošljavanja i podrška mobilnosti radne snage</a:t>
            </a:r>
          </a:p>
          <a:p>
            <a:r>
              <a:rPr lang="hr-HR" sz="3600" dirty="0">
                <a:solidFill>
                  <a:schemeClr val="accent1"/>
                </a:solidFill>
              </a:rPr>
              <a:t>Promicanje socijalne uključenosti, borba protiv siromaštva i svake diskriminacije</a:t>
            </a:r>
          </a:p>
          <a:p>
            <a:r>
              <a:rPr lang="hr-HR" sz="3600" dirty="0">
                <a:solidFill>
                  <a:schemeClr val="accent1"/>
                </a:solidFill>
              </a:rPr>
              <a:t>Ulaganje u obrazovanje, osposobljavanje i strukovno osposobljavanje za vještine i cjeloživotno učenje</a:t>
            </a:r>
          </a:p>
          <a:p>
            <a:r>
              <a:rPr lang="hr-HR" sz="3600" dirty="0">
                <a:solidFill>
                  <a:schemeClr val="accent1"/>
                </a:solidFill>
              </a:rPr>
              <a:t>Jačanje institucionalnih kapaciteta javnih tijela i zainteresiranih strana te učinkovite javne uprave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77545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9A504A-4C21-4FEE-B01A-99B1345FB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4111838-5D13-4845-84B6-B73DECE3D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PROGRAM RURALNOG RAZVOJA</a:t>
            </a:r>
          </a:p>
          <a:p>
            <a:endParaRPr lang="vi-VN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hr-HR" sz="28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vi-VN" sz="28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onkurentnost poljoprivrede</a:t>
            </a:r>
          </a:p>
          <a:p>
            <a:r>
              <a:rPr lang="hr-HR" sz="28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vi-VN" sz="28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drživo gospodarenje resursima </a:t>
            </a:r>
          </a:p>
          <a:p>
            <a:r>
              <a:rPr lang="hr-HR" sz="28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vi-VN" sz="28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ravnotežen razvoj ruralnih područja</a:t>
            </a:r>
            <a:endParaRPr lang="hr-HR" sz="2800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hr-HR" sz="2800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hr-HR" sz="28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  <a:hlinkClick r:id="rId2"/>
              </a:rPr>
              <a:t>www.apprrr.hr</a:t>
            </a:r>
            <a:endParaRPr lang="hr-HR" sz="2800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hr-HR" sz="28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  <a:hlinkClick r:id="rId3"/>
              </a:rPr>
              <a:t>www.ruralnirazvoj.hr</a:t>
            </a:r>
            <a:endParaRPr lang="hr-HR" sz="2800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6830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37D6B6-7184-409E-AFDE-27FB58371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6F638DA-D77D-4CE4-BCE7-443FDB0F6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>
                <a:solidFill>
                  <a:schemeClr val="accent1"/>
                </a:solidFill>
              </a:rPr>
              <a:t>O.P. ZA POMORSTVO I RIBARSTVO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2800" dirty="0">
                <a:solidFill>
                  <a:schemeClr val="accent1"/>
                </a:solidFill>
              </a:rPr>
              <a:t>Cilj programa: promicanje konkurentnog, okolišno i gospodarski održivog i društveno odgovornog ribarstva i akvakulture, uravnoteženog i </a:t>
            </a:r>
            <a:r>
              <a:rPr lang="hr-HR" sz="2800" dirty="0" err="1">
                <a:solidFill>
                  <a:schemeClr val="accent1"/>
                </a:solidFill>
              </a:rPr>
              <a:t>uključivog</a:t>
            </a:r>
            <a:r>
              <a:rPr lang="hr-HR" sz="2800" dirty="0">
                <a:solidFill>
                  <a:schemeClr val="accent1"/>
                </a:solidFill>
              </a:rPr>
              <a:t> teritorijalnog razvoja </a:t>
            </a:r>
            <a:r>
              <a:rPr lang="hr-HR" sz="2800" dirty="0" err="1">
                <a:solidFill>
                  <a:schemeClr val="accent1"/>
                </a:solidFill>
              </a:rPr>
              <a:t>ribarstvenih</a:t>
            </a:r>
            <a:r>
              <a:rPr lang="hr-HR" sz="2800" dirty="0">
                <a:solidFill>
                  <a:schemeClr val="accent1"/>
                </a:solidFill>
              </a:rPr>
              <a:t> i </a:t>
            </a:r>
            <a:r>
              <a:rPr lang="hr-HR" sz="2800" dirty="0" err="1">
                <a:solidFill>
                  <a:schemeClr val="accent1"/>
                </a:solidFill>
              </a:rPr>
              <a:t>akvakulturnih</a:t>
            </a:r>
            <a:r>
              <a:rPr lang="hr-HR" sz="2800" dirty="0">
                <a:solidFill>
                  <a:schemeClr val="accent1"/>
                </a:solidFill>
              </a:rPr>
              <a:t> područja te poticanje razvoja i provedbe Integrirane pomorske politike Europske unije.</a:t>
            </a:r>
          </a:p>
          <a:p>
            <a:endParaRPr lang="hr-HR" sz="28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47526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71D8A3-978C-4072-BEBC-25218C8BD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CDC0E1A-AB94-4BEE-9278-B6AF17E6C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b="1" dirty="0">
                <a:solidFill>
                  <a:schemeClr val="accent1"/>
                </a:solidFill>
              </a:rPr>
              <a:t>POTENCIJALNI KORISNICI</a:t>
            </a:r>
          </a:p>
          <a:p>
            <a:endParaRPr lang="hr-HR" sz="3000" b="1" dirty="0">
              <a:solidFill>
                <a:schemeClr val="accent1"/>
              </a:solidFill>
            </a:endParaRPr>
          </a:p>
          <a:p>
            <a:r>
              <a:rPr lang="hr-HR" sz="2800" b="1" dirty="0">
                <a:solidFill>
                  <a:schemeClr val="accent1"/>
                </a:solidFill>
              </a:rPr>
              <a:t>Javni korisnici </a:t>
            </a:r>
            <a:r>
              <a:rPr lang="hr-HR" sz="2800" dirty="0">
                <a:solidFill>
                  <a:schemeClr val="accent1"/>
                </a:solidFill>
              </a:rPr>
              <a:t>(JLS, javne škole, vrtići, muzeji, javna komunalna društva, domovi, visoka učilišta itd.)</a:t>
            </a:r>
          </a:p>
          <a:p>
            <a:r>
              <a:rPr lang="hr-HR" sz="2800" b="1" dirty="0">
                <a:solidFill>
                  <a:schemeClr val="accent1"/>
                </a:solidFill>
              </a:rPr>
              <a:t>Privatni korisnici </a:t>
            </a:r>
            <a:r>
              <a:rPr lang="hr-HR" sz="2800" dirty="0">
                <a:solidFill>
                  <a:schemeClr val="accent1"/>
                </a:solidFill>
              </a:rPr>
              <a:t>(privatna trgovačka društva)</a:t>
            </a:r>
          </a:p>
          <a:p>
            <a:r>
              <a:rPr lang="hr-HR" sz="2800" b="1" dirty="0">
                <a:solidFill>
                  <a:schemeClr val="accent1"/>
                </a:solidFill>
              </a:rPr>
              <a:t>NGO</a:t>
            </a:r>
            <a:r>
              <a:rPr lang="hr-HR" sz="2800" dirty="0">
                <a:solidFill>
                  <a:schemeClr val="accent1"/>
                </a:solidFill>
              </a:rPr>
              <a:t> – neprofitne organizacije i civilno društvo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96051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247926-868F-4C65-BCA9-6DD4E56E3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E4F2C32-04DF-474A-B223-6C7045B5C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b="1" dirty="0">
                <a:solidFill>
                  <a:schemeClr val="accent1"/>
                </a:solidFill>
              </a:rPr>
              <a:t>VRSTE PROJEKATA</a:t>
            </a:r>
          </a:p>
          <a:p>
            <a:r>
              <a:rPr lang="hr-HR" sz="2800" dirty="0">
                <a:solidFill>
                  <a:schemeClr val="accent1"/>
                </a:solidFill>
              </a:rPr>
              <a:t>tzv. „</a:t>
            </a:r>
            <a:r>
              <a:rPr lang="hr-HR" sz="2800" b="1" dirty="0">
                <a:solidFill>
                  <a:schemeClr val="accent1"/>
                </a:solidFill>
              </a:rPr>
              <a:t>Hard</a:t>
            </a:r>
            <a:r>
              <a:rPr lang="hr-HR" sz="2800" dirty="0">
                <a:solidFill>
                  <a:schemeClr val="accent1"/>
                </a:solidFill>
              </a:rPr>
              <a:t> projekti” (izgradnja, opremanje, istraživanje…)</a:t>
            </a:r>
          </a:p>
          <a:p>
            <a:r>
              <a:rPr lang="hr-HR" sz="2800" dirty="0">
                <a:solidFill>
                  <a:schemeClr val="accent1"/>
                </a:solidFill>
              </a:rPr>
              <a:t>tzv. „</a:t>
            </a:r>
            <a:r>
              <a:rPr lang="hr-HR" sz="2800" b="1" dirty="0" err="1">
                <a:solidFill>
                  <a:schemeClr val="accent1"/>
                </a:solidFill>
              </a:rPr>
              <a:t>Soft</a:t>
            </a:r>
            <a:r>
              <a:rPr lang="hr-HR" sz="2800" dirty="0">
                <a:solidFill>
                  <a:schemeClr val="accent1"/>
                </a:solidFill>
              </a:rPr>
              <a:t> projekti” (ESF projekti, edukacije, volontiranje, socijalno uključivanje…)</a:t>
            </a:r>
          </a:p>
          <a:p>
            <a:pPr marL="0" indent="0">
              <a:buNone/>
            </a:pPr>
            <a:endParaRPr lang="hr-HR" sz="2800" dirty="0">
              <a:solidFill>
                <a:schemeClr val="accent1"/>
              </a:solidFill>
            </a:endParaRPr>
          </a:p>
          <a:p>
            <a:r>
              <a:rPr lang="hr-HR" dirty="0">
                <a:hlinkClick r:id="rId2"/>
              </a:rPr>
              <a:t>https://strukturnifondovi.hr/</a:t>
            </a:r>
            <a:endParaRPr lang="hr-HR" dirty="0"/>
          </a:p>
          <a:p>
            <a:r>
              <a:rPr lang="hr-HR" dirty="0">
                <a:hlinkClick r:id="rId3"/>
              </a:rPr>
              <a:t>http://www.esf.hr/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12325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E0B25075-EB49-4BD5-A362-8282248D1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BC370CCB-4AB6-4C05-A7D7-FE9F9DC5D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b="1" dirty="0">
                <a:solidFill>
                  <a:schemeClr val="accent1"/>
                </a:solidFill>
              </a:rPr>
              <a:t>PREDUVJETI ULASKA U PROJEKT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82853DD8-55E1-4DA5-AA78-5B602AD06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31" y="1992383"/>
            <a:ext cx="8193734" cy="43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6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97D29D-F409-428F-B896-EC29481A2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4296D3F-B8BA-4200-B6A5-B2B07515F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b="1" dirty="0">
                <a:solidFill>
                  <a:schemeClr val="accent1"/>
                </a:solidFill>
              </a:rPr>
              <a:t>PODJELA NATJEČAJNE DOKUMENTACIJE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F9D7F8D-70CE-48A8-AA46-707B62FA1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40" y="2420888"/>
            <a:ext cx="8394920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21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b="1" dirty="0">
                <a:solidFill>
                  <a:schemeClr val="accent1"/>
                </a:solidFill>
              </a:rPr>
              <a:t>SADRŽAJ:</a:t>
            </a:r>
          </a:p>
          <a:p>
            <a:r>
              <a:rPr lang="hr-HR" sz="2800" dirty="0">
                <a:solidFill>
                  <a:schemeClr val="accent1"/>
                </a:solidFill>
              </a:rPr>
              <a:t>Uvod u EU fondove</a:t>
            </a:r>
          </a:p>
          <a:p>
            <a:r>
              <a:rPr lang="hr-HR" sz="2800" dirty="0">
                <a:solidFill>
                  <a:schemeClr val="accent1"/>
                </a:solidFill>
              </a:rPr>
              <a:t>Osnovni pojmovi</a:t>
            </a:r>
          </a:p>
          <a:p>
            <a:r>
              <a:rPr lang="hr-HR" sz="2800" dirty="0">
                <a:solidFill>
                  <a:schemeClr val="accent1"/>
                </a:solidFill>
              </a:rPr>
              <a:t>Proces pripreme projekata</a:t>
            </a:r>
          </a:p>
          <a:p>
            <a:r>
              <a:rPr lang="hr-HR" sz="2800" dirty="0">
                <a:solidFill>
                  <a:schemeClr val="accent1"/>
                </a:solidFill>
              </a:rPr>
              <a:t>Zaključak</a:t>
            </a:r>
          </a:p>
          <a:p>
            <a:r>
              <a:rPr lang="hr-HR" sz="2800" dirty="0">
                <a:solidFill>
                  <a:schemeClr val="accent1"/>
                </a:solidFill>
              </a:rPr>
              <a:t>Pitanja i odgovori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6067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FEC4B5-8FB8-4FB2-85D9-9DD371E48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E059A9-8210-4054-A1D9-1F403479C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hr-HR" sz="46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DOKUMENTACIJA NATJEČAJA</a:t>
            </a:r>
            <a:endParaRPr lang="vi-VN" sz="46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hr-HR" sz="4000" b="1" dirty="0">
                <a:solidFill>
                  <a:schemeClr val="accent1"/>
                </a:solidFill>
              </a:rPr>
              <a:t>Upute za prijavitelje </a:t>
            </a:r>
          </a:p>
          <a:p>
            <a:r>
              <a:rPr lang="hr-HR" sz="4000" b="1" dirty="0">
                <a:solidFill>
                  <a:schemeClr val="accent1"/>
                </a:solidFill>
              </a:rPr>
              <a:t>Kriteriji bodovanja </a:t>
            </a:r>
            <a:endParaRPr lang="hr-HR" sz="4000" dirty="0">
              <a:solidFill>
                <a:schemeClr val="accent1"/>
              </a:solidFill>
            </a:endParaRPr>
          </a:p>
          <a:p>
            <a:r>
              <a:rPr lang="hr-HR" sz="4000" dirty="0">
                <a:solidFill>
                  <a:schemeClr val="accent1"/>
                </a:solidFill>
              </a:rPr>
              <a:t>Je li organizacija prihvatljiva kao prijavitelj projekta?</a:t>
            </a:r>
          </a:p>
          <a:p>
            <a:r>
              <a:rPr lang="hr-HR" sz="4000" dirty="0">
                <a:solidFill>
                  <a:schemeClr val="accent1"/>
                </a:solidFill>
              </a:rPr>
              <a:t>Jesu li planirane projektne aktivnosti prihvatljive?</a:t>
            </a:r>
          </a:p>
          <a:p>
            <a:r>
              <a:rPr lang="hr-HR" sz="4000" dirty="0">
                <a:solidFill>
                  <a:schemeClr val="accent1"/>
                </a:solidFill>
              </a:rPr>
              <a:t>Koliki je iznos potpore?</a:t>
            </a:r>
          </a:p>
          <a:p>
            <a:r>
              <a:rPr lang="hr-HR" sz="4000" dirty="0">
                <a:solidFill>
                  <a:schemeClr val="accent1"/>
                </a:solidFill>
              </a:rPr>
              <a:t>Kako dokazati sufinanciranje projekta od strane prijavitelja?</a:t>
            </a:r>
          </a:p>
          <a:p>
            <a:r>
              <a:rPr lang="hr-HR" sz="4000" dirty="0">
                <a:solidFill>
                  <a:schemeClr val="accent1"/>
                </a:solidFill>
              </a:rPr>
              <a:t>Imam li dovoljne kapacitete?</a:t>
            </a:r>
          </a:p>
          <a:p>
            <a:r>
              <a:rPr lang="hr-HR" sz="4000" dirty="0">
                <a:solidFill>
                  <a:schemeClr val="accent1"/>
                </a:solidFill>
              </a:rPr>
              <a:t>Koliko bi projekt mogao dobiti bodova?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4031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A74894-3880-4A51-9705-97F245494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A65E40C-904C-42EA-A9A5-938E8F28B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613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r-HR" sz="35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DOKUMENTACIJA ZA PRIJAVU</a:t>
            </a:r>
            <a:endParaRPr lang="vi-VN" sz="35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hr-HR" sz="28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vi-VN" sz="28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brasci za prijavu - </a:t>
            </a:r>
            <a:r>
              <a:rPr lang="vi-VN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prijavni obrazac A (ispunjava se on-line), prijavni obrazac B, poslovni plan</a:t>
            </a:r>
            <a:r>
              <a:rPr lang="vi-VN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… </a:t>
            </a:r>
            <a:endParaRPr lang="hr-HR" sz="2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hr-HR" sz="28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vi-VN" sz="28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odatna dokumentacija: izjava o korištenim potporama male vrijednosti, skupna izjava</a:t>
            </a:r>
            <a:r>
              <a:rPr lang="hr-HR" sz="28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, glavni projekt</a:t>
            </a:r>
          </a:p>
          <a:p>
            <a:r>
              <a:rPr lang="hr-HR" sz="28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vi-VN" sz="28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ormalna dokumentacija: GFI-POD, Potvrda porezne, JOPPD, BON2</a:t>
            </a:r>
            <a:r>
              <a:rPr lang="hr-HR" sz="28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…</a:t>
            </a:r>
          </a:p>
          <a:p>
            <a:pPr marL="0" indent="0">
              <a:buNone/>
            </a:pPr>
            <a:r>
              <a:rPr lang="hr-HR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NOVOST: </a:t>
            </a:r>
          </a:p>
          <a:p>
            <a:pPr marL="0" indent="0">
              <a:buNone/>
            </a:pPr>
            <a:r>
              <a:rPr lang="vi-VN" dirty="0">
                <a:solidFill>
                  <a:schemeClr val="tx2"/>
                </a:solidFill>
                <a:latin typeface="Calibri" pitchFamily="34" charset="0"/>
                <a:cs typeface="Calibri" pitchFamily="34" charset="0"/>
                <a:hlinkClick r:id="rId2"/>
              </a:rPr>
              <a:t>https://efondovi.mrrfeu.hr/MISCMS?op=kk&amp;status=Otvoren</a:t>
            </a:r>
            <a:endParaRPr lang="hr-HR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vi-VN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hr-HR" dirty="0"/>
          </a:p>
          <a:p>
            <a:endParaRPr lang="hr-HR" dirty="0"/>
          </a:p>
        </p:txBody>
      </p:sp>
      <p:pic>
        <p:nvPicPr>
          <p:cNvPr id="7" name="Picture 2" descr="eFondovi">
            <a:extLst>
              <a:ext uri="{FF2B5EF4-FFF2-40B4-BE49-F238E27FC236}">
                <a16:creationId xmlns:a16="http://schemas.microsoft.com/office/drawing/2014/main" id="{0244EE86-C0E9-4A42-88CE-10C49549A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581128"/>
            <a:ext cx="154305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820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2B5DE0-F99D-4A5F-B3C9-46F0F2AC5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F2DA073D-4BB6-4489-9771-08D108EB0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99123"/>
            <a:ext cx="8229600" cy="412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00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B3798F-5E61-40C6-834C-0EDE696D7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4F70CE1-05F6-4702-9D23-5459C6EBB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b="1" dirty="0">
                <a:solidFill>
                  <a:schemeClr val="accent1"/>
                </a:solidFill>
              </a:rPr>
              <a:t>DOKUMENTACIJA ZA PROVEDBU</a:t>
            </a:r>
          </a:p>
          <a:p>
            <a:endParaRPr lang="hr-HR" sz="3000" dirty="0">
              <a:solidFill>
                <a:schemeClr val="accent1"/>
              </a:solidFill>
            </a:endParaRPr>
          </a:p>
          <a:p>
            <a:r>
              <a:rPr lang="hr-HR" sz="2800" dirty="0">
                <a:solidFill>
                  <a:schemeClr val="accent1"/>
                </a:solidFill>
              </a:rPr>
              <a:t>Opći i Posebni uvjeti ugovora o dodjeli bespovratnih sredstava, </a:t>
            </a:r>
          </a:p>
          <a:p>
            <a:r>
              <a:rPr lang="hr-HR" sz="2800" dirty="0">
                <a:solidFill>
                  <a:schemeClr val="accent1"/>
                </a:solidFill>
              </a:rPr>
              <a:t>Projektna izvješća (zahtjev za predujam, ZNS, pravila o financijskim korekcijama…)</a:t>
            </a:r>
          </a:p>
          <a:p>
            <a:r>
              <a:rPr lang="hr-HR" sz="2800" dirty="0">
                <a:solidFill>
                  <a:schemeClr val="accent1"/>
                </a:solidFill>
              </a:rPr>
              <a:t>Postupci javne nabave</a:t>
            </a:r>
          </a:p>
          <a:p>
            <a:endParaRPr lang="hr-HR" dirty="0">
              <a:solidFill>
                <a:srgbClr val="7030A0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04188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B3798F-5E61-40C6-834C-0EDE696D7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4F70CE1-05F6-4702-9D23-5459C6EBB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b="1" dirty="0">
                <a:solidFill>
                  <a:schemeClr val="accent1"/>
                </a:solidFill>
              </a:rPr>
              <a:t>BITNE NAPOMENE </a:t>
            </a:r>
          </a:p>
          <a:p>
            <a:r>
              <a:rPr lang="vi-VN" sz="28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Obvezni i neobvezni pokazatelji</a:t>
            </a:r>
          </a:p>
          <a:p>
            <a:r>
              <a:rPr lang="vi-VN" sz="28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Usklađenost projektne prijave s relevantnim strategijama</a:t>
            </a:r>
          </a:p>
          <a:p>
            <a:r>
              <a:rPr lang="vi-VN" sz="28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Trajanje natječaja: do određenog roka ili trajno otvoren (tj. do iskorištenja sredstava)?</a:t>
            </a:r>
          </a:p>
          <a:p>
            <a:r>
              <a:rPr lang="hr-HR" sz="28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Iznos </a:t>
            </a:r>
            <a:r>
              <a:rPr lang="vi-VN" sz="28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sufinanciranj</a:t>
            </a:r>
            <a:r>
              <a:rPr lang="hr-HR" sz="28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vi-VN" sz="28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; min i max vrijednost projekta; max iznos predujma; </a:t>
            </a:r>
          </a:p>
          <a:p>
            <a:r>
              <a:rPr lang="vi-VN" sz="28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Dvostruko financiranje</a:t>
            </a:r>
          </a:p>
          <a:p>
            <a:endParaRPr lang="hr-HR" dirty="0">
              <a:solidFill>
                <a:srgbClr val="7030A0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55535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B3798F-5E61-40C6-834C-0EDE696D7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4F70CE1-05F6-4702-9D23-5459C6EBB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b="1" dirty="0">
                <a:solidFill>
                  <a:schemeClr val="accent1"/>
                </a:solidFill>
              </a:rPr>
              <a:t>BITNE NAPOMENE</a:t>
            </a:r>
          </a:p>
          <a:p>
            <a:r>
              <a:rPr lang="vi-VN" sz="28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Prijavitelj i partner – vrsta pravnog subjekta</a:t>
            </a:r>
            <a:endParaRPr lang="hr-HR" sz="2800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vi-VN" sz="28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Potpore male vrijednosti i/ili državne potpore</a:t>
            </a:r>
          </a:p>
          <a:p>
            <a:r>
              <a:rPr lang="vi-VN" sz="28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Broj projektnih prijedloga</a:t>
            </a:r>
          </a:p>
          <a:p>
            <a:r>
              <a:rPr lang="vi-VN" sz="28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Trajanje projekta</a:t>
            </a:r>
          </a:p>
          <a:p>
            <a:r>
              <a:rPr lang="vi-VN" sz="28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Prihvatljive aktivnosti: unaprijed (ne)određeni projektni elementi i projektne aktivnosti</a:t>
            </a:r>
            <a:endParaRPr lang="hr-HR" sz="2800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vi-VN" sz="28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Neprihvatljive aktivnosti</a:t>
            </a:r>
          </a:p>
          <a:p>
            <a:endParaRPr lang="hr-HR" dirty="0">
              <a:solidFill>
                <a:srgbClr val="7030A0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49493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B3798F-5E61-40C6-834C-0EDE696D7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4F70CE1-05F6-4702-9D23-5459C6EBB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hr-HR" sz="4100" b="1" dirty="0">
                <a:solidFill>
                  <a:schemeClr val="accent1"/>
                </a:solidFill>
              </a:rPr>
              <a:t>BITNE NAPOMENE</a:t>
            </a:r>
          </a:p>
          <a:p>
            <a:r>
              <a:rPr lang="hr-HR" sz="36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Maksimalni iznosi pojedinih vrsta t</a:t>
            </a:r>
            <a:r>
              <a:rPr lang="vi-VN" sz="36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roško</a:t>
            </a:r>
            <a:r>
              <a:rPr lang="hr-HR" sz="3600" dirty="0" err="1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va</a:t>
            </a:r>
            <a:r>
              <a:rPr lang="hr-HR" sz="36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vi-VN" sz="36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opreme/putovanja/neizravnih troškova</a:t>
            </a:r>
            <a:r>
              <a:rPr lang="hr-HR" sz="36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…)</a:t>
            </a:r>
            <a:endParaRPr lang="vi-VN" sz="3600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vi-VN" sz="36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Upravljanje projektom i administracija – vlastiti kapaciteti, novo zapošljavanje i/ili vanjska usluga </a:t>
            </a:r>
          </a:p>
          <a:p>
            <a:r>
              <a:rPr lang="hr-HR" sz="36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Pitanja i odgovori (za vrijeme trajanja natječaja)</a:t>
            </a:r>
          </a:p>
          <a:p>
            <a:r>
              <a:rPr lang="hr-HR" sz="36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Projektni </a:t>
            </a:r>
            <a:r>
              <a:rPr lang="hr-HR" sz="3600" dirty="0" err="1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evaluatori</a:t>
            </a:r>
            <a:endParaRPr lang="hr-HR" sz="3600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hr-HR" sz="36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„Čišćenje“ proračuna</a:t>
            </a:r>
          </a:p>
          <a:p>
            <a:r>
              <a:rPr lang="vi-VN" sz="36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Izmjene proračuna/aktivnosti unutar i između projektnih elemenata (u tijeku provedbe projekta)</a:t>
            </a:r>
          </a:p>
          <a:p>
            <a:endParaRPr lang="hr-HR" sz="3100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endParaRPr lang="hr-HR" dirty="0">
              <a:solidFill>
                <a:srgbClr val="7030A0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03622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202E02-A664-434C-A285-1F1B78B6E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9FCB8AC-C04B-4650-89C6-F1D748880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r-HR" sz="3500" b="1" dirty="0">
                <a:solidFill>
                  <a:schemeClr val="accent1"/>
                </a:solidFill>
              </a:rPr>
              <a:t>NAJČEŠĆE POGREŠKE</a:t>
            </a:r>
          </a:p>
          <a:p>
            <a:r>
              <a:rPr lang="hr-HR" sz="30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vi-VN" sz="30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dministrativne pogreške – nedostavljanje dokumentacije, dokumentacija</a:t>
            </a:r>
            <a:r>
              <a:rPr lang="hr-HR" sz="30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30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istekla, kriva dokumentacija</a:t>
            </a:r>
            <a:endParaRPr lang="hr-HR" sz="3000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vi-VN" sz="30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Previsok</a:t>
            </a:r>
            <a:r>
              <a:rPr lang="hr-HR" sz="30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hr-HR" sz="3000" dirty="0" err="1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hr-HR" sz="30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nerealni pokazatelji </a:t>
            </a:r>
          </a:p>
          <a:p>
            <a:r>
              <a:rPr lang="vi-VN" sz="30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Loše budgetiranje</a:t>
            </a:r>
            <a:r>
              <a:rPr lang="hr-HR" sz="30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30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– nedostaje novca za projektne aktivnosti i troškove</a:t>
            </a:r>
          </a:p>
          <a:p>
            <a:r>
              <a:rPr lang="hr-HR" sz="30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Neadekvatno</a:t>
            </a:r>
            <a:r>
              <a:rPr lang="vi-VN" sz="30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financijsko planiranje – preporuka osiguranje sredstava za provedbu dijela projekta vlastitim sredstvima, kreditom i sl</a:t>
            </a:r>
            <a:r>
              <a:rPr lang="vi-VN" sz="30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 algn="ctr">
              <a:buNone/>
            </a:pPr>
            <a:endParaRPr lang="hr-HR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1703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FD63B6-334C-48E1-A068-BE95306D9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0BC1AC-8E69-4B03-864C-E761A264C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b="1" dirty="0">
                <a:solidFill>
                  <a:schemeClr val="accent1"/>
                </a:solidFill>
              </a:rPr>
              <a:t>ZAKLJUČAK</a:t>
            </a:r>
          </a:p>
          <a:p>
            <a:r>
              <a:rPr lang="hr-HR" sz="2800" dirty="0">
                <a:solidFill>
                  <a:schemeClr val="accent1"/>
                </a:solidFill>
              </a:rPr>
              <a:t>Prihvatljivost prijavitelja, projekta, aktivnosti i troškova</a:t>
            </a:r>
          </a:p>
          <a:p>
            <a:r>
              <a:rPr lang="hr-HR" sz="2800" dirty="0">
                <a:solidFill>
                  <a:schemeClr val="accent1"/>
                </a:solidFill>
              </a:rPr>
              <a:t>Projekcija poslovanja (poslovni plan, marketing, održivost…), popratna dokumentacija </a:t>
            </a:r>
          </a:p>
          <a:p>
            <a:r>
              <a:rPr lang="hr-HR" sz="2800" dirty="0">
                <a:solidFill>
                  <a:schemeClr val="accent1"/>
                </a:solidFill>
              </a:rPr>
              <a:t>Realan, objektivan proračun projekta</a:t>
            </a:r>
          </a:p>
          <a:p>
            <a:r>
              <a:rPr lang="hr-HR" sz="2800" dirty="0">
                <a:solidFill>
                  <a:schemeClr val="accent1"/>
                </a:solidFill>
              </a:rPr>
              <a:t>Kriteriji bodovanja </a:t>
            </a:r>
          </a:p>
          <a:p>
            <a:r>
              <a:rPr lang="hr-HR" sz="2800" dirty="0">
                <a:solidFill>
                  <a:schemeClr val="accent1"/>
                </a:solidFill>
              </a:rPr>
              <a:t>Kapaciteti za provedbu projekta (tehnički, administrativni, financijski)</a:t>
            </a:r>
          </a:p>
          <a:p>
            <a:pPr algn="ctr"/>
            <a:endParaRPr lang="hr-HR" sz="3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0420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hr-HR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GB" sz="3800" b="1" dirty="0">
                <a:solidFill>
                  <a:schemeClr val="accent1"/>
                </a:solidFill>
              </a:rPr>
              <a:t>UHY SAVJETOVANJE d.o.o.</a:t>
            </a:r>
          </a:p>
          <a:p>
            <a:pPr marL="0" indent="0" algn="ctr">
              <a:buNone/>
            </a:pPr>
            <a:r>
              <a:rPr lang="en-GB" sz="3800" b="1" dirty="0">
                <a:solidFill>
                  <a:schemeClr val="accent1"/>
                </a:solidFill>
              </a:rPr>
              <a:t>PODUZETNIČKI AKCELERATOR SPLIT d.o.o.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en-GB" dirty="0" err="1">
                <a:solidFill>
                  <a:schemeClr val="accent1"/>
                </a:solidFill>
              </a:rPr>
              <a:t>Hrvatske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mornarice</a:t>
            </a:r>
            <a:r>
              <a:rPr lang="en-GB" dirty="0">
                <a:solidFill>
                  <a:schemeClr val="accent1"/>
                </a:solidFill>
              </a:rPr>
              <a:t> 1h, Split</a:t>
            </a:r>
          </a:p>
          <a:p>
            <a:pPr marL="0" indent="0" algn="ctr">
              <a:buNone/>
            </a:pPr>
            <a:r>
              <a:rPr lang="en-GB" dirty="0">
                <a:hlinkClick r:id="rId2"/>
              </a:rPr>
              <a:t>savjetovanje@uhy.hr</a:t>
            </a:r>
            <a:endParaRPr lang="hr-HR" dirty="0"/>
          </a:p>
          <a:p>
            <a:pPr marL="0" indent="0" algn="ctr">
              <a:buNone/>
            </a:pPr>
            <a:r>
              <a:rPr lang="en-GB" dirty="0">
                <a:solidFill>
                  <a:schemeClr val="accent1"/>
                </a:solidFill>
              </a:rPr>
              <a:t>021/612-673</a:t>
            </a:r>
          </a:p>
          <a:p>
            <a:pPr algn="ctr"/>
            <a:endParaRPr lang="en-GB" dirty="0"/>
          </a:p>
          <a:p>
            <a:pPr marL="0" indent="0" algn="ctr">
              <a:buNone/>
            </a:pPr>
            <a:r>
              <a:rPr lang="en-GB" dirty="0">
                <a:hlinkClick r:id="rId3"/>
              </a:rPr>
              <a:t>www.uhy.hr</a:t>
            </a:r>
            <a:endParaRPr lang="hr-HR" dirty="0"/>
          </a:p>
          <a:p>
            <a:pPr marL="0" indent="0" algn="ctr">
              <a:buNone/>
            </a:pPr>
            <a:r>
              <a:rPr lang="en-GB" dirty="0">
                <a:hlinkClick r:id="rId4"/>
              </a:rPr>
              <a:t>www.europskifondovi.eu</a:t>
            </a:r>
            <a:endParaRPr lang="hr-HR" dirty="0"/>
          </a:p>
          <a:p>
            <a:pPr marL="0" indent="0" algn="ctr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017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714131-17CE-4EE1-A75D-7DE4DC459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AD1A5180-F2C0-4486-9F47-11A0A8B8E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742" y="1600200"/>
            <a:ext cx="821851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53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905167-79D1-4176-A759-308269589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B33815F-C505-4024-9C73-F86522269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6"/>
            <a:r>
              <a:rPr lang="vi-VN" sz="3100" dirty="0">
                <a:solidFill>
                  <a:schemeClr val="accent1"/>
                </a:solidFill>
                <a:latin typeface="Calibri" panose="020F0502020204030204" pitchFamily="34" charset="0"/>
                <a:cs typeface="Calibri" pitchFamily="34" charset="0"/>
              </a:rPr>
              <a:t>Projekt nije lista želja</a:t>
            </a:r>
          </a:p>
          <a:p>
            <a:pPr lvl="6"/>
            <a:endParaRPr lang="hr-HR" sz="3100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pPr lvl="6"/>
            <a:r>
              <a:rPr lang="hr-HR" sz="31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Projekti s</a:t>
            </a:r>
            <a:r>
              <a:rPr lang="vi-VN" sz="3100" dirty="0">
                <a:solidFill>
                  <a:schemeClr val="accent1"/>
                </a:solidFill>
                <a:latin typeface="Calibri" panose="020F0502020204030204" pitchFamily="34" charset="0"/>
                <a:cs typeface="Calibri" pitchFamily="34" charset="0"/>
              </a:rPr>
              <a:t>u isključivo ulaganja koja stvaraju društvene koristi</a:t>
            </a:r>
            <a:r>
              <a:rPr lang="hr-HR" sz="3100" dirty="0">
                <a:solidFill>
                  <a:schemeClr val="accent1"/>
                </a:solidFill>
                <a:latin typeface="Calibri" panose="020F0502020204030204" pitchFamily="34" charset="0"/>
                <a:cs typeface="Calibri" pitchFamily="34" charset="0"/>
              </a:rPr>
              <a:t>/indirektne efekte</a:t>
            </a:r>
            <a:endParaRPr lang="vi-VN" sz="3100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pPr marL="2743200" lvl="6" indent="0">
              <a:buNone/>
            </a:pPr>
            <a:endParaRPr lang="vi-VN" sz="3100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pPr lvl="6"/>
            <a:r>
              <a:rPr lang="vi-VN" sz="31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Projekt se može razvijati u fazama, ali ne smije se umjetno dijeliti (izgraditi tvornicu ili most do pola)</a:t>
            </a:r>
          </a:p>
          <a:p>
            <a:pPr lvl="6"/>
            <a:endParaRPr lang="vi-VN" sz="3100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pPr lvl="6"/>
            <a:r>
              <a:rPr lang="vi-VN" sz="31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U EU projektima poštuje se sva domaća regulativa (npr. imovinsko-pravna pitanja, ishođenje dozvola, javna nabava</a:t>
            </a:r>
            <a:r>
              <a:rPr lang="hr-HR" sz="3100" dirty="0">
                <a:solidFill>
                  <a:schemeClr val="accent1"/>
                </a:solidFill>
                <a:latin typeface="Calibri" panose="020F0502020204030204" pitchFamily="34" charset="0"/>
                <a:cs typeface="Calibri" pitchFamily="34" charset="0"/>
              </a:rPr>
              <a:t>…)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01BD498-D25A-4F72-B992-4489B48CD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645596"/>
            <a:ext cx="2017951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07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86AEF0-B1EE-4BF4-A966-0F1864F73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CA15ABC-92E4-4CA2-8B31-6B7D4986D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b="1" dirty="0">
                <a:solidFill>
                  <a:schemeClr val="accent1"/>
                </a:solidFill>
              </a:rPr>
              <a:t>PRIPREMA PROJEKTA</a:t>
            </a:r>
          </a:p>
          <a:p>
            <a:r>
              <a:rPr lang="hr-HR" sz="2800" dirty="0">
                <a:solidFill>
                  <a:schemeClr val="accent1"/>
                </a:solidFill>
              </a:rPr>
              <a:t>Definiranje ciljeva: Što želimo postići projektom?</a:t>
            </a:r>
          </a:p>
          <a:p>
            <a:r>
              <a:rPr lang="hr-HR" sz="2800" dirty="0">
                <a:solidFill>
                  <a:schemeClr val="accent1"/>
                </a:solidFill>
              </a:rPr>
              <a:t>Definiranje ciljnih skupina: Kome će projekt koristiti?</a:t>
            </a:r>
          </a:p>
          <a:p>
            <a:r>
              <a:rPr lang="hr-HR" sz="2800" dirty="0">
                <a:solidFill>
                  <a:schemeClr val="accent1"/>
                </a:solidFill>
              </a:rPr>
              <a:t>Definiranje potreba ciljnih skupina (što, koliko, kada)</a:t>
            </a:r>
          </a:p>
          <a:p>
            <a:r>
              <a:rPr lang="hr-HR" sz="2800" dirty="0">
                <a:solidFill>
                  <a:schemeClr val="accent1"/>
                </a:solidFill>
              </a:rPr>
              <a:t>Identifikacija projekta</a:t>
            </a:r>
          </a:p>
          <a:p>
            <a:r>
              <a:rPr lang="hr-HR" sz="2800" dirty="0">
                <a:solidFill>
                  <a:schemeClr val="accent1"/>
                </a:solidFill>
              </a:rPr>
              <a:t>Definiranje realnih mogućnosti i prepreka razvoju projekta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83008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D879BC-1DFF-41C8-A34F-43BEEAC24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A17BB1F-6A4C-40E2-A90F-DDA82F184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b="1" dirty="0">
                <a:solidFill>
                  <a:schemeClr val="accent1"/>
                </a:solidFill>
              </a:rPr>
              <a:t>OTVORENA PITANJA</a:t>
            </a:r>
          </a:p>
          <a:p>
            <a:r>
              <a:rPr lang="hr-HR" sz="2800" dirty="0">
                <a:solidFill>
                  <a:schemeClr val="accent1"/>
                </a:solidFill>
              </a:rPr>
              <a:t>Tko je zadužen za pripremu projekta?</a:t>
            </a:r>
          </a:p>
          <a:p>
            <a:r>
              <a:rPr lang="hr-HR" sz="2800" dirty="0">
                <a:solidFill>
                  <a:schemeClr val="accent1"/>
                </a:solidFill>
              </a:rPr>
              <a:t>Tko će projektom upravljati u nakon završetka financiranja od EU?</a:t>
            </a:r>
          </a:p>
          <a:p>
            <a:r>
              <a:rPr lang="hr-HR" sz="2800" dirty="0">
                <a:solidFill>
                  <a:schemeClr val="accent1"/>
                </a:solidFill>
              </a:rPr>
              <a:t>Koje aktivnosti obuhvaća projekt? – Kupnja zemljišta, projektiranje, izgradnja, edukacija…</a:t>
            </a:r>
          </a:p>
          <a:p>
            <a:r>
              <a:rPr lang="hr-HR" sz="2800" dirty="0">
                <a:solidFill>
                  <a:schemeClr val="accent1"/>
                </a:solidFill>
              </a:rPr>
              <a:t>Lokacija projekta?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174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D879BC-1DFF-41C8-A34F-43BEEAC24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A17BB1F-6A4C-40E2-A90F-DDA82F184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b="1" dirty="0">
                <a:solidFill>
                  <a:schemeClr val="accent1"/>
                </a:solidFill>
              </a:rPr>
              <a:t>OTVORENA PITANJA</a:t>
            </a:r>
          </a:p>
          <a:p>
            <a:r>
              <a:rPr lang="hr-HR" sz="2800" dirty="0">
                <a:solidFill>
                  <a:schemeClr val="accent1"/>
                </a:solidFill>
              </a:rPr>
              <a:t>Koje proizvode/usluge će se nuditi? </a:t>
            </a:r>
          </a:p>
          <a:p>
            <a:r>
              <a:rPr lang="hr-HR" sz="2800" dirty="0">
                <a:solidFill>
                  <a:schemeClr val="accent1"/>
                </a:solidFill>
              </a:rPr>
              <a:t>Koji je vijek projekta?</a:t>
            </a:r>
          </a:p>
          <a:p>
            <a:r>
              <a:rPr lang="hr-HR" sz="2800" dirty="0">
                <a:solidFill>
                  <a:schemeClr val="accent1"/>
                </a:solidFill>
              </a:rPr>
              <a:t>Status imovinsko-pravnih odnosa?</a:t>
            </a:r>
          </a:p>
          <a:p>
            <a:r>
              <a:rPr lang="hr-HR" sz="2800" dirty="0">
                <a:solidFill>
                  <a:schemeClr val="accent1"/>
                </a:solidFill>
              </a:rPr>
              <a:t>Zatvaranje financijske konstrukcije?</a:t>
            </a:r>
          </a:p>
          <a:p>
            <a:r>
              <a:rPr lang="hr-HR" sz="2800" dirty="0">
                <a:solidFill>
                  <a:schemeClr val="accent1"/>
                </a:solidFill>
              </a:rPr>
              <a:t>Koje će se društvene koristi ostvariti projektom?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0155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F4F3D3-FF1F-4804-A723-66C799F5F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33BF93C-21EC-4B85-8B8C-530317A54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b="1" dirty="0">
                <a:solidFill>
                  <a:schemeClr val="accent1"/>
                </a:solidFill>
              </a:rPr>
              <a:t>RAZVIJENOST EUROPSKIH REGIJA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50BC9FE-CB4B-4298-A83F-D488A0201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75" y="2425530"/>
            <a:ext cx="8311817" cy="39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09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FB8ED4-C7F1-40ED-B4E1-1A3E6AA00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E734C5C-85D1-467F-8994-50FF6CECC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b="1" dirty="0">
                <a:solidFill>
                  <a:schemeClr val="accent1"/>
                </a:solidFill>
              </a:rPr>
              <a:t>VRSTE FONDOVA I PROGRAMA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1E32443-E67A-46C8-9343-661AA0F4E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58" y="2023199"/>
            <a:ext cx="8004742" cy="41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09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920</Words>
  <Application>Microsoft Office PowerPoint</Application>
  <PresentationFormat>Prikaz na zaslonu (4:3)</PresentationFormat>
  <Paragraphs>148</Paragraphs>
  <Slides>29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Office Theme</vt:lpstr>
      <vt:lpstr>KAKO NAPISATI PROJEKTNI PRIJEDLOG I DOBITI SREDSTVA IZ EU FONDOVA?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Nikolina Bracko</dc:creator>
  <cp:lastModifiedBy>Boris Pekić</cp:lastModifiedBy>
  <cp:revision>34</cp:revision>
  <dcterms:created xsi:type="dcterms:W3CDTF">2018-05-29T10:27:22Z</dcterms:created>
  <dcterms:modified xsi:type="dcterms:W3CDTF">2018-11-17T19:04:17Z</dcterms:modified>
</cp:coreProperties>
</file>