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301" r:id="rId7"/>
    <p:sldId id="302" r:id="rId8"/>
    <p:sldId id="303" r:id="rId9"/>
    <p:sldId id="304" r:id="rId10"/>
    <p:sldId id="305" r:id="rId11"/>
    <p:sldId id="309" r:id="rId12"/>
    <p:sldId id="3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FCC9-E127-4B3B-9E53-126AF32F37E6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3429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dodjele</a:t>
            </a:r>
            <a:r>
              <a:rPr lang="en-GB" dirty="0"/>
              <a:t> </a:t>
            </a:r>
            <a:r>
              <a:rPr lang="en-GB" dirty="0" err="1"/>
              <a:t>bespovratnih</a:t>
            </a:r>
            <a:r>
              <a:rPr lang="en-GB" dirty="0"/>
              <a:t> </a:t>
            </a:r>
            <a:r>
              <a:rPr lang="en-GB" dirty="0" err="1"/>
              <a:t>sredstava</a:t>
            </a:r>
            <a:r>
              <a:rPr lang="en-GB" dirty="0"/>
              <a:t> -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odabira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pogreške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err="1"/>
              <a:t>projektne</a:t>
            </a:r>
            <a:r>
              <a:rPr lang="en-GB" dirty="0"/>
              <a:t> </a:t>
            </a:r>
            <a:r>
              <a:rPr lang="en-GB" dirty="0" err="1"/>
              <a:t>prijave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560840" cy="2279104"/>
          </a:xfrm>
        </p:spPr>
        <p:txBody>
          <a:bodyPr>
            <a:normAutofit fontScale="85000" lnSpcReduction="20000"/>
          </a:bodyPr>
          <a:lstStyle/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							</a:t>
            </a: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endParaRPr lang="hr-HR" sz="1600" dirty="0">
              <a:solidFill>
                <a:prstClr val="black"/>
              </a:solidFill>
            </a:endParaRPr>
          </a:p>
          <a:p>
            <a:pPr lvl="0"/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Organizacija događaja sufinancirana je sredstvima tehničke pomoći u okviru Operativnog programa „Konkurentnost i kohezija”, iz Europskog fonda za regionalni razvoj.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322FD12-7A2F-4B20-8BF9-EB9F56B8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941725"/>
            <a:ext cx="5479257" cy="1311275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Iznos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bespovratnih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sredstava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 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i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intenzitet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potpore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 (</a:t>
            </a:r>
            <a:r>
              <a:rPr lang="en-US" altLang="en-US" sz="2800" dirty="0" err="1">
                <a:latin typeface="VladaRHSans Med" pitchFamily="50" charset="-18"/>
                <a:cs typeface="VladaRHSans Med" pitchFamily="50" charset="-18"/>
              </a:rPr>
              <a:t>Primjer</a:t>
            </a:r>
            <a:r>
              <a:rPr lang="en-US" altLang="en-US" sz="2800" dirty="0">
                <a:latin typeface="VladaRHSans Med" pitchFamily="50" charset="-18"/>
                <a:cs typeface="VladaRHSans Med" pitchFamily="50" charset="-18"/>
              </a:rPr>
              <a:t>)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8DF2C5C-A31E-46D1-A412-9F074990E7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914DCD29-71F5-4BEF-82B5-0178D739ECE2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10</a:t>
            </a:fld>
            <a:endParaRPr lang="en-US" altLang="sr-Latn-RS" sz="900"/>
          </a:p>
        </p:txBody>
      </p:sp>
      <p:pic>
        <p:nvPicPr>
          <p:cNvPr id="21508" name="Content Placeholder 4">
            <a:extLst>
              <a:ext uri="{FF2B5EF4-FFF2-40B4-BE49-F238E27FC236}">
                <a16:creationId xmlns:a16="http://schemas.microsoft.com/office/drawing/2014/main" id="{7D91AC4E-3F88-491C-B5F1-43941A112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5" y="2490210"/>
            <a:ext cx="7783512" cy="3451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36BCC63-AF1B-4BE2-8FBA-FE296F63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980728"/>
            <a:ext cx="5851526" cy="1095375"/>
          </a:xfrm>
        </p:spPr>
        <p:txBody>
          <a:bodyPr/>
          <a:lstStyle/>
          <a:p>
            <a:r>
              <a:rPr lang="da-DK" altLang="sr-Latn-RS" sz="2600" dirty="0">
                <a:latin typeface="VladaRHSans Med" pitchFamily="50" charset="-18"/>
                <a:cs typeface="VladaRHSans Med" pitchFamily="50" charset="-18"/>
              </a:rPr>
              <a:t>Najčešće pogreške kod izrade projektne prijave- </a:t>
            </a:r>
            <a:r>
              <a:rPr lang="hr-HR" altLang="sr-Latn-RS" sz="2600" dirty="0">
                <a:latin typeface="VladaRHSans Med" pitchFamily="50" charset="-18"/>
                <a:cs typeface="VladaRHSans Med" pitchFamily="50" charset="-18"/>
              </a:rPr>
              <a:t>2</a:t>
            </a:r>
            <a:r>
              <a:rPr lang="da-DK" altLang="sr-Latn-RS" sz="2600" dirty="0">
                <a:latin typeface="VladaRHSans Med" pitchFamily="50" charset="-18"/>
                <a:cs typeface="VladaRHSans Med" pitchFamily="50" charset="-18"/>
              </a:rPr>
              <a:t>. faza</a:t>
            </a:r>
            <a:r>
              <a:rPr lang="hr-HR" altLang="sr-Latn-RS" sz="2600" dirty="0">
                <a:latin typeface="VladaRHSans Med" pitchFamily="50" charset="-18"/>
                <a:cs typeface="VladaRHSans Med" pitchFamily="50" charset="-18"/>
              </a:rPr>
              <a:t>:Ocjena kvalitete</a:t>
            </a:r>
            <a:endParaRPr lang="en-US" altLang="en-US" sz="2600" dirty="0">
              <a:latin typeface="VladaRHSans Med" pitchFamily="50" charset="-18"/>
              <a:cs typeface="VladaRHSans Med" pitchFamily="50" charset="-18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4B6FFFF-5850-4A31-8E28-60FBB0BB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492375"/>
            <a:ext cx="8099425" cy="2516188"/>
          </a:xfrm>
        </p:spPr>
        <p:txBody>
          <a:bodyPr/>
          <a:lstStyle/>
          <a:p>
            <a:pPr indent="-341313">
              <a:spcBef>
                <a:spcPts val="575"/>
              </a:spcBef>
              <a:buFontTx/>
              <a:buChar char="•"/>
            </a:pP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Nepotpun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opis</a:t>
            </a:r>
            <a:endParaRPr lang="en-US" altLang="en-US" sz="2000" dirty="0">
              <a:latin typeface="VladaRHSans Reg" pitchFamily="50" charset="-18"/>
              <a:cs typeface="VladaRHSans Reg" pitchFamily="50" charset="-18"/>
            </a:endParaRP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Nedovoljno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informacija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o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zadanoj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temi</a:t>
            </a:r>
            <a:endParaRPr lang="en-US" altLang="en-US" sz="2000" dirty="0">
              <a:latin typeface="VladaRHSans Reg" pitchFamily="50" charset="-18"/>
              <a:cs typeface="VladaRHSans Reg" pitchFamily="50" charset="-18"/>
            </a:endParaRP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Općeniti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opisi</a:t>
            </a:r>
            <a:endParaRPr lang="en-US" altLang="en-US" sz="2000" dirty="0">
              <a:latin typeface="VladaRHSans Reg" pitchFamily="50" charset="-18"/>
              <a:cs typeface="VladaRHSans Reg" pitchFamily="50" charset="-18"/>
            </a:endParaRP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Horizontalne</a:t>
            </a:r>
            <a:r>
              <a:rPr lang="en-US" altLang="en-US" sz="2000" dirty="0">
                <a:latin typeface="VladaRHSans Reg" pitchFamily="50" charset="-18"/>
                <a:cs typeface="VladaRHSans Reg" pitchFamily="50" charset="-18"/>
              </a:rPr>
              <a:t> </a:t>
            </a:r>
            <a:r>
              <a:rPr lang="en-US" altLang="en-US" sz="2000" dirty="0" err="1">
                <a:latin typeface="VladaRHSans Reg" pitchFamily="50" charset="-18"/>
                <a:cs typeface="VladaRHSans Reg" pitchFamily="50" charset="-18"/>
              </a:rPr>
              <a:t>teme</a:t>
            </a:r>
            <a:endParaRPr lang="en-US" altLang="en-US" dirty="0">
              <a:latin typeface="VladaRHSans Reg" pitchFamily="50" charset="-18"/>
              <a:cs typeface="VladaRHSans Reg" pitchFamily="50" charset="-1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97424C5-B28D-4C36-813F-D58B573F7F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DD84CCCF-8E63-478C-8033-0A1DCB0E0F41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lang="en-US" altLang="sr-Latn-RS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358629B5-6274-4BDD-AD83-B91FE2E643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3088" y="5794376"/>
            <a:ext cx="2133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lvl1pPr>
              <a:lnSpc>
                <a:spcPts val="32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fld id="{FE2851AE-F1EA-4ACA-847B-8BB12A836C34}" type="slidenum">
              <a:rPr lang="en-US" altLang="sr-Latn-RS" sz="900">
                <a:solidFill>
                  <a:schemeClr val="bg1"/>
                </a:solidFill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sr-Latn-RS" sz="90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114B16-4088-44C6-B468-6A2D7889DD5F}"/>
              </a:ext>
            </a:extLst>
          </p:cNvPr>
          <p:cNvSpPr/>
          <p:nvPr/>
        </p:nvSpPr>
        <p:spPr>
          <a:xfrm>
            <a:off x="2442729" y="2927351"/>
            <a:ext cx="4510087" cy="10747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 dirty="0">
                <a:solidFill>
                  <a:schemeClr val="bg1"/>
                </a:solidFill>
                <a:latin typeface="VladaRHSans Bld"/>
              </a:rPr>
              <a:t>HVALA NA PAŽNJI! </a:t>
            </a:r>
            <a:r>
              <a:rPr lang="hr-HR" sz="2400" dirty="0">
                <a:solidFill>
                  <a:schemeClr val="bg1"/>
                </a:solidFill>
                <a:latin typeface="VladaRHSans Bld"/>
                <a:sym typeface="Wingdings" panose="05000000000000000000" pitchFamily="2" charset="2"/>
              </a:rPr>
              <a:t></a:t>
            </a:r>
            <a:endParaRPr lang="hr-HR" sz="2400" dirty="0">
              <a:solidFill>
                <a:schemeClr val="bg1"/>
              </a:solidFill>
              <a:latin typeface="VladaRHSans Bld"/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AECC4FE6-C87F-49CF-8FA8-A417E317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631" y="4002089"/>
            <a:ext cx="2090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800" dirty="0">
                <a:solidFill>
                  <a:srgbClr val="FF0000"/>
                </a:solidFill>
                <a:latin typeface="Calibri" panose="020F0502020204030204" pitchFamily="34" charset="0"/>
              </a:rPr>
              <a:t>www.hamagbicro.hr</a:t>
            </a:r>
            <a:endParaRPr lang="hr-HR" altLang="sr-Latn-RS" sz="1800" dirty="0">
              <a:solidFill>
                <a:srgbClr val="FF0000"/>
              </a:solidFill>
              <a:latin typeface="VladaRHSans Bld" pitchFamily="50" charset="-18"/>
            </a:endParaRP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A6424237-4305-484A-97F9-4D286F32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2" y="4371976"/>
            <a:ext cx="267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800">
                <a:solidFill>
                  <a:srgbClr val="FF0000"/>
                </a:solidFill>
                <a:latin typeface="Calibri" panose="020F0502020204030204" pitchFamily="34" charset="0"/>
              </a:rPr>
              <a:t>www.strukturnifondovi.hr </a:t>
            </a:r>
            <a:endParaRPr lang="hr-HR" altLang="sr-Latn-RS" sz="1800">
              <a:solidFill>
                <a:srgbClr val="FF0000"/>
              </a:solidFill>
              <a:latin typeface="VladaRHSans Bld" pitchFamily="50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r>
              <a:rPr lang="hr-HR" altLang="sr-Latn-RS" sz="4000" dirty="0">
                <a:latin typeface="Gotham Book"/>
                <a:cs typeface="VladaRHSans Med" pitchFamily="50" charset="-18"/>
              </a:rPr>
              <a:t>SADRŽAJ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hr-HR" altLang="sr-Latn-RS" dirty="0">
                <a:latin typeface="Gotham Book"/>
              </a:rPr>
              <a:t>Najvažniji koraci pri izradi projektne prijave</a:t>
            </a:r>
            <a:endParaRPr lang="en-US" altLang="sr-Latn-RS" dirty="0">
              <a:latin typeface="Gotham Book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hr-HR" altLang="sr-Latn-RS" dirty="0">
                <a:latin typeface="Gotham Book"/>
              </a:rPr>
              <a:t>Proces odabira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hr-HR" altLang="sr-Latn-RS" dirty="0">
                <a:latin typeface="Gotham Book"/>
              </a:rPr>
              <a:t>Najčešće pogreške kod sastavljanja projektne prijave</a:t>
            </a:r>
            <a:r>
              <a:rPr lang="en-US" altLang="sr-Latn-RS" dirty="0">
                <a:latin typeface="Gotham Book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AutoNum type="alphaUcParenR"/>
            </a:pPr>
            <a:r>
              <a:rPr lang="hr-HR" altLang="sr-Latn-RS" dirty="0">
                <a:latin typeface="Gotham Book"/>
              </a:rPr>
              <a:t>1. faza: Administrativna provjera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AutoNum type="alphaUcParenR"/>
            </a:pPr>
            <a:r>
              <a:rPr lang="hr-HR" altLang="sr-Latn-RS" dirty="0">
                <a:latin typeface="Gotham Book"/>
              </a:rPr>
              <a:t>2. faza: Provjera prihvatljivosti prijavitelja, projekta, aktivnosti i troškova te ocjenjivanje kvalitete</a:t>
            </a:r>
            <a:endParaRPr lang="en-US" altLang="sr-Latn-RS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460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028700"/>
            <a:ext cx="6544784" cy="1143000"/>
          </a:xfrm>
        </p:spPr>
        <p:txBody>
          <a:bodyPr>
            <a:noAutofit/>
          </a:bodyPr>
          <a:lstStyle/>
          <a:p>
            <a:r>
              <a:rPr lang="hr-HR" altLang="en-US" sz="3600" dirty="0">
                <a:latin typeface="VladaRHSans Med" pitchFamily="50" charset="-18"/>
                <a:cs typeface="VladaRHSans Med" pitchFamily="50" charset="-18"/>
              </a:rPr>
              <a:t>Najvažniji koraci pri izradi projektne prijave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 fontScale="77500" lnSpcReduction="20000"/>
          </a:bodyPr>
          <a:lstStyle/>
          <a:p>
            <a:endParaRPr lang="hr-HR" dirty="0"/>
          </a:p>
          <a:p>
            <a:endParaRPr lang="hr-HR" dirty="0"/>
          </a:p>
          <a:p>
            <a:pPr indent="-341313">
              <a:spcBef>
                <a:spcPts val="575"/>
              </a:spcBef>
            </a:pPr>
            <a:r>
              <a:rPr lang="en-GB" altLang="sr-Latn-RS" dirty="0">
                <a:latin typeface="VladaRHSans Reg" pitchFamily="50" charset="-18"/>
                <a:cs typeface="VladaRHSans Reg" pitchFamily="50" charset="-18"/>
              </a:rPr>
              <a:t>KORAK 1. – ODLUKA O UNAPRJEĐENJU POSLOVANJA </a:t>
            </a:r>
            <a:endParaRPr lang="hr-HR" altLang="sr-Latn-RS" dirty="0">
              <a:latin typeface="VladaRHSans Reg" pitchFamily="50" charset="-18"/>
              <a:cs typeface="VladaRHSans Reg" pitchFamily="50" charset="-18"/>
            </a:endParaRP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pl-PL" altLang="sr-Latn-RS" dirty="0">
                <a:latin typeface="VladaRHSans Reg" pitchFamily="50" charset="-18"/>
                <a:cs typeface="VladaRHSans Reg" pitchFamily="50" charset="-18"/>
              </a:rPr>
              <a:t>Ideja i potreba, tek onda potraga za odgovarajućim Javnim pozivom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Organizacija događaja sufinancirana je sredstvima tehničke pomoći u okviru Operativnog </a:t>
            </a:r>
          </a:p>
          <a:p>
            <a:pPr marL="0" indent="0" algn="ctr">
              <a:buNone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„Konkurentnost i kohezija”, iz Europskog fonda za regionalni razvoj.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8A500C-B753-4261-AA46-14CB0E470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5573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1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8398B-5097-43FF-915E-39FE09D2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1124744"/>
            <a:ext cx="6033864" cy="1143000"/>
          </a:xfrm>
        </p:spPr>
        <p:txBody>
          <a:bodyPr>
            <a:noAutofit/>
          </a:bodyPr>
          <a:lstStyle/>
          <a:p>
            <a:r>
              <a:rPr lang="hr-HR" sz="3200" dirty="0"/>
              <a:t>Najvažniji koraci pri izradi projektne prijave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40D3E-01E2-41F4-B697-DB830867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r-HR" dirty="0"/>
              <a:t>KORAK 2. – INFORMIRANJE</a:t>
            </a:r>
          </a:p>
          <a:p>
            <a:pPr marL="773113">
              <a:defRPr/>
            </a:pPr>
            <a:r>
              <a:rPr lang="hr-HR" i="1" dirty="0">
                <a:hlinkClick r:id="rId2"/>
              </a:rPr>
              <a:t>www.strukturnifondovi.hr</a:t>
            </a:r>
            <a:endParaRPr lang="hr-HR" i="1" dirty="0"/>
          </a:p>
          <a:p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2DAEBC-306F-4D67-804D-91C68FA3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4509120"/>
            <a:ext cx="22431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5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1BA1D3-5212-4EE6-A784-88EF8B23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1124744"/>
            <a:ext cx="5112568" cy="1143000"/>
          </a:xfrm>
        </p:spPr>
        <p:txBody>
          <a:bodyPr>
            <a:noAutofit/>
          </a:bodyPr>
          <a:lstStyle/>
          <a:p>
            <a:r>
              <a:rPr lang="hr-HR" sz="3200" dirty="0"/>
              <a:t>Najvažniji koraci pri izradi projektne prijave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2EC40-A162-4C07-B151-E0B3F9CF4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5149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pl-PL" dirty="0"/>
              <a:t>KORAK 3. – KLJUČNA DOKUMENTACIJA ZA IZRADU</a:t>
            </a:r>
          </a:p>
          <a:p>
            <a:pPr>
              <a:defRPr/>
            </a:pPr>
            <a:r>
              <a:rPr lang="pl-PL" dirty="0"/>
              <a:t>PROJEKTNE PRIJAVE</a:t>
            </a:r>
          </a:p>
          <a:p>
            <a:pPr marL="773113">
              <a:defRPr/>
            </a:pPr>
            <a:r>
              <a:rPr lang="hr-HR" dirty="0"/>
              <a:t>Upute za prijavitelje</a:t>
            </a:r>
          </a:p>
          <a:p>
            <a:pPr marL="773113">
              <a:defRPr/>
            </a:pPr>
            <a:r>
              <a:rPr lang="hr-HR" dirty="0"/>
              <a:t>Prilog koji se odnosi na Postupak dodjele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134B52-1052-4AB4-B453-C5A4A0A4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301208"/>
            <a:ext cx="170702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BD15C0A-AA52-46B1-B5DA-87C6B884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993" y="1124744"/>
            <a:ext cx="5760640" cy="1143000"/>
          </a:xfrm>
        </p:spPr>
        <p:txBody>
          <a:bodyPr>
            <a:noAutofit/>
          </a:bodyPr>
          <a:lstStyle/>
          <a:p>
            <a:r>
              <a:rPr lang="hr-HR" altLang="en-US" sz="3200" dirty="0">
                <a:latin typeface="VladaRHSans Med" pitchFamily="50" charset="-18"/>
                <a:cs typeface="VladaRHSans Med" pitchFamily="50" charset="-18"/>
              </a:rPr>
              <a:t>Najvažniji koraci pri izradi projektne prijave</a:t>
            </a:r>
            <a:endParaRPr lang="en-US" altLang="en-US" sz="3200" dirty="0">
              <a:latin typeface="VladaRHSans Med" pitchFamily="50" charset="-18"/>
              <a:cs typeface="VladaRHSans Med" pitchFamily="50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3B49-D875-44B9-9BEA-56D724A3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52" y="2441817"/>
            <a:ext cx="8099425" cy="3305175"/>
          </a:xfrm>
        </p:spPr>
        <p:txBody>
          <a:bodyPr/>
          <a:lstStyle/>
          <a:p>
            <a:pPr marL="87313" indent="0">
              <a:buClr>
                <a:srgbClr val="0070C0"/>
              </a:buClr>
              <a:defRPr/>
            </a:pPr>
            <a:r>
              <a:rPr lang="pl-PL" sz="2800" dirty="0"/>
              <a:t>KORAK 4. – ROKOVI</a:t>
            </a:r>
            <a:endParaRPr lang="hr-HR" sz="2800" dirty="0"/>
          </a:p>
          <a:p>
            <a:pPr marL="773113">
              <a:defRPr/>
            </a:pPr>
            <a:r>
              <a:rPr lang="hr-HR" dirty="0"/>
              <a:t>Vrijeme potrebno za izradu projektne prijave</a:t>
            </a:r>
          </a:p>
          <a:p>
            <a:pPr marL="773113">
              <a:defRPr/>
            </a:pPr>
            <a:r>
              <a:rPr lang="hr-HR" dirty="0"/>
              <a:t>Rokovi prijave na Javni poziv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A2E8D85-8DE8-4C10-995B-6FF3E770F1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4E04CCE-A226-493C-8619-955030A5D344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altLang="sr-Latn-RS" sz="90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604A1225-5E1D-4D7D-B4C6-E9498559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6"/>
            <a:ext cx="15303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739FF52-AC72-47F8-ABC3-222B017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082256"/>
            <a:ext cx="5338936" cy="1143000"/>
          </a:xfrm>
        </p:spPr>
        <p:txBody>
          <a:bodyPr/>
          <a:lstStyle/>
          <a:p>
            <a:r>
              <a:rPr lang="hr-HR" altLang="sr-Latn-RS" dirty="0">
                <a:latin typeface="VladaRHSans Med" pitchFamily="50" charset="-18"/>
                <a:cs typeface="VladaRHSans Med" pitchFamily="50" charset="-18"/>
              </a:rPr>
              <a:t>Proces odabira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507F992-2869-4A82-A289-AA6F1573E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FB70C1E2-1B5B-4AB9-9659-9B0186D3D496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lang="en-US" altLang="sr-Latn-RS" sz="9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7352A-04EE-4283-BA15-51C85F4608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6872" y="2225256"/>
            <a:ext cx="8229600" cy="4525963"/>
          </a:xfrm>
          <a:extLst/>
        </p:spPr>
        <p:txBody>
          <a:bodyPr/>
          <a:lstStyle>
            <a:lvl1pPr marL="342900" indent="-34200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1pPr>
            <a:lvl2pPr marL="742950" indent="-34200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2pPr>
            <a:lvl3pPr marL="1143000" indent="-34200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3pPr>
            <a:lvl4pPr marL="1600200" indent="-34200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4pPr>
            <a:lvl5pPr marL="2057400" indent="-34200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" indent="0">
              <a:buNone/>
              <a:defRPr/>
            </a:pPr>
            <a:r>
              <a:rPr lang="hr-HR" sz="1600" dirty="0">
                <a:latin typeface="VladaRHSans Bld"/>
              </a:rPr>
              <a:t>Faze dodjele bespovratnih sredstava:</a:t>
            </a:r>
          </a:p>
          <a:p>
            <a:pPr marL="900" indent="0">
              <a:defRPr/>
            </a:pPr>
            <a:r>
              <a:rPr lang="hr-HR" sz="1600" dirty="0">
                <a:latin typeface="VladaRHSans Bld"/>
              </a:rPr>
              <a:t>1. faza: Administrativna provjera</a:t>
            </a:r>
          </a:p>
          <a:p>
            <a:pPr marL="900" indent="0">
              <a:defRPr/>
            </a:pPr>
            <a:r>
              <a:rPr lang="hr-HR" sz="1600" dirty="0">
                <a:latin typeface="VladaRHSans Bld"/>
              </a:rPr>
              <a:t>2. faza: Provjera prihvatljivosti prijavitelja, projekta, aktivnosti i troškova te ocjenjivanje kvalitete</a:t>
            </a:r>
          </a:p>
          <a:p>
            <a:pPr marL="900" indent="0">
              <a:defRPr/>
            </a:pPr>
            <a:r>
              <a:rPr lang="hr-HR" sz="1600" dirty="0">
                <a:latin typeface="VladaRHSans Bld"/>
              </a:rPr>
              <a:t>3. faza: Odluka o financiranju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1AE71DF0-65FC-46D3-9372-A0F59518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7" y="4488237"/>
            <a:ext cx="16986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8D81D3B-952E-41C0-BD08-A2E267D4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1156362"/>
            <a:ext cx="4890568" cy="857250"/>
          </a:xfrm>
        </p:spPr>
        <p:txBody>
          <a:bodyPr>
            <a:normAutofit fontScale="90000"/>
          </a:bodyPr>
          <a:lstStyle/>
          <a:p>
            <a:r>
              <a:rPr lang="hr-HR" altLang="sr-Latn-RS" sz="2600" dirty="0">
                <a:latin typeface="VladaRHSans Med" pitchFamily="50" charset="-18"/>
                <a:cs typeface="VladaRHSans Med" pitchFamily="50" charset="-18"/>
              </a:rPr>
              <a:t>Najčešće pogreške kod izrade projektne prijave- 1. faza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02EAD77-B329-4771-9AD3-854075AA2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BCC25EF4-92C4-4368-9308-4E0F2C1390A6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8</a:t>
            </a:fld>
            <a:endParaRPr lang="en-US" altLang="sr-Latn-RS" sz="900"/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5F245360-3A43-4B47-9E7B-6089C6264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9" y="2354263"/>
            <a:ext cx="8099425" cy="2838450"/>
          </a:xfrm>
        </p:spPr>
        <p:txBody>
          <a:bodyPr>
            <a:normAutofit/>
          </a:bodyPr>
          <a:lstStyle/>
          <a:p>
            <a:pPr indent="-341313">
              <a:spcBef>
                <a:spcPts val="575"/>
              </a:spcBef>
              <a:buFontTx/>
              <a:buChar char="•"/>
            </a:pPr>
            <a:r>
              <a:rPr lang="hr-HR" altLang="sr-Latn-RS" sz="1800" dirty="0">
                <a:latin typeface="VladaRHSans Bld" pitchFamily="50" charset="-18"/>
                <a:cs typeface="VladaRHSans Reg" pitchFamily="50" charset="-18"/>
              </a:rPr>
              <a:t>Nije učitan obrazac/dokument (Skupna izjava, Izjava o usklađenosti s </a:t>
            </a:r>
            <a:r>
              <a:rPr lang="hr-HR" altLang="sr-Latn-RS" sz="1800" dirty="0" err="1">
                <a:latin typeface="VladaRHSans Bld" pitchFamily="50" charset="-18"/>
                <a:cs typeface="VladaRHSans Reg" pitchFamily="50" charset="-18"/>
              </a:rPr>
              <a:t>UzP</a:t>
            </a:r>
            <a:r>
              <a:rPr lang="hr-HR" altLang="sr-Latn-RS" sz="1800" dirty="0">
                <a:latin typeface="VladaRHSans Bld" pitchFamily="50" charset="-18"/>
                <a:cs typeface="VladaRHSans Reg" pitchFamily="50" charset="-18"/>
              </a:rPr>
              <a:t>)</a:t>
            </a: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hr-HR" altLang="sr-Latn-RS" sz="1800" dirty="0">
                <a:latin typeface="VladaRHSans Bld" pitchFamily="50" charset="-18"/>
                <a:cs typeface="VladaRHSans Reg" pitchFamily="50" charset="-18"/>
              </a:rPr>
              <a:t>Izmjene poziva</a:t>
            </a:r>
          </a:p>
          <a:p>
            <a:pPr indent="-341313">
              <a:spcBef>
                <a:spcPts val="575"/>
              </a:spcBef>
              <a:buFontTx/>
              <a:buChar char="•"/>
            </a:pPr>
            <a:r>
              <a:rPr lang="hr-HR" altLang="sr-Latn-RS" sz="1800" dirty="0">
                <a:latin typeface="VladaRHSans Bld" pitchFamily="50" charset="-18"/>
                <a:cs typeface="VladaRHSans Reg" pitchFamily="50" charset="-18"/>
              </a:rPr>
              <a:t>Dokument nije potpun (nije potpisan ili je potpisan od osobe koja nije ovlaštena za zastupanje, nije ovjeren pečatom)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1BB18A4-C1FF-4FA6-AD29-326E6338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02532"/>
            <a:ext cx="8099425" cy="857250"/>
          </a:xfrm>
        </p:spPr>
        <p:txBody>
          <a:bodyPr/>
          <a:lstStyle/>
          <a:p>
            <a:r>
              <a:rPr lang="da-DK" altLang="sr-Latn-RS" sz="2400" dirty="0">
                <a:latin typeface="VladaRHSans Med" pitchFamily="50" charset="-18"/>
                <a:cs typeface="VladaRHSans Med" pitchFamily="50" charset="-18"/>
              </a:rPr>
              <a:t>Najčešće pogreške kod izrade projektne prijave</a:t>
            </a:r>
            <a:r>
              <a:rPr lang="hr-HR" altLang="sr-Latn-RS" sz="2400" dirty="0">
                <a:latin typeface="VladaRHSans Med" pitchFamily="50" charset="-18"/>
                <a:cs typeface="VladaRHSans Med" pitchFamily="50" charset="-18"/>
              </a:rPr>
              <a:t> </a:t>
            </a:r>
            <a:r>
              <a:rPr lang="da-DK" altLang="sr-Latn-RS" sz="2400" dirty="0">
                <a:latin typeface="VladaRHSans Med" pitchFamily="50" charset="-18"/>
                <a:cs typeface="VladaRHSans Med" pitchFamily="50" charset="-18"/>
              </a:rPr>
              <a:t>– </a:t>
            </a:r>
            <a:br>
              <a:rPr lang="hr-HR" altLang="sr-Latn-RS" sz="2400" dirty="0">
                <a:latin typeface="VladaRHSans Med" pitchFamily="50" charset="-18"/>
                <a:cs typeface="VladaRHSans Med" pitchFamily="50" charset="-18"/>
              </a:rPr>
            </a:br>
            <a:r>
              <a:rPr lang="hr-HR" altLang="sr-Latn-RS" sz="2400" dirty="0">
                <a:latin typeface="VladaRHSans Med" pitchFamily="50" charset="-18"/>
                <a:cs typeface="VladaRHSans Med" pitchFamily="50" charset="-18"/>
              </a:rPr>
              <a:t>2</a:t>
            </a:r>
            <a:r>
              <a:rPr lang="da-DK" altLang="sr-Latn-RS" sz="2400" dirty="0">
                <a:latin typeface="VladaRHSans Med" pitchFamily="50" charset="-18"/>
                <a:cs typeface="VladaRHSans Med" pitchFamily="50" charset="-18"/>
              </a:rPr>
              <a:t>. faza</a:t>
            </a:r>
            <a:r>
              <a:rPr lang="hr-HR" altLang="sr-Latn-RS" sz="2400" dirty="0">
                <a:latin typeface="VladaRHSans Med" pitchFamily="50" charset="-18"/>
                <a:cs typeface="VladaRHSans Med" pitchFamily="50" charset="-18"/>
              </a:rPr>
              <a:t>: Provjera prihvatljivosti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9350DA2-20ED-42AA-AF6A-FC2760474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itchFamily="50" charset="-18"/>
                <a:ea typeface="MS PGothic" panose="020B0600070205080204" pitchFamily="34" charset="-128"/>
                <a:cs typeface="VladaRHSans Reg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3C9C92B8-C617-41CB-8CE5-10EA2FB173EC}" type="slidenum">
              <a:rPr lang="en-US" altLang="sr-Latn-R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lang="en-US" altLang="sr-Latn-RS" sz="9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E5F20-1623-4301-8BA3-B1A19B26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4" y="2443163"/>
            <a:ext cx="8099425" cy="2838450"/>
          </a:xfrm>
        </p:spPr>
        <p:txBody>
          <a:bodyPr/>
          <a:lstStyle/>
          <a:p>
            <a:pPr marL="286650" indent="-285750">
              <a:defRPr/>
            </a:pPr>
            <a:r>
              <a:rPr lang="hr-HR" sz="1800" dirty="0">
                <a:latin typeface="VladaRHSans Bld"/>
              </a:rPr>
              <a:t>Minimalni i maksimalni iznos bespovratnih sredstava</a:t>
            </a:r>
          </a:p>
          <a:p>
            <a:pPr marL="286650" indent="-285750">
              <a:defRPr/>
            </a:pPr>
            <a:r>
              <a:rPr lang="hr-HR" sz="1800" dirty="0">
                <a:latin typeface="VladaRHSans Bld"/>
              </a:rPr>
              <a:t>Intenzitet potpore </a:t>
            </a:r>
          </a:p>
          <a:p>
            <a:pPr marL="286650" indent="-285750">
              <a:defRPr/>
            </a:pPr>
            <a:r>
              <a:rPr lang="hr-HR" sz="1800" dirty="0">
                <a:latin typeface="VladaRHSans Bld"/>
              </a:rPr>
              <a:t>Prihvatljivost prijavitelja (veličina poduzeća, povezanost)</a:t>
            </a:r>
          </a:p>
          <a:p>
            <a:pPr marL="900" indent="0">
              <a:buNone/>
              <a:defRPr/>
            </a:pPr>
            <a:r>
              <a:rPr lang="hr-HR" sz="1800" dirty="0">
                <a:latin typeface="VladaRHSans Bld"/>
              </a:rPr>
              <a:t>	- </a:t>
            </a:r>
            <a:r>
              <a:rPr lang="hr-HR" sz="1800" b="1" dirty="0">
                <a:latin typeface="VladaRHSans Bld"/>
              </a:rPr>
              <a:t>Izjava o korištenim potporama male vrijednosti </a:t>
            </a:r>
            <a:r>
              <a:rPr lang="hr-HR" sz="1800" dirty="0">
                <a:latin typeface="VladaRHSans Bld"/>
              </a:rPr>
              <a:t>(nije dobro popunjena, 	nije dostavljena za povezano poduzeće)</a:t>
            </a:r>
          </a:p>
          <a:p>
            <a:pPr marL="900" indent="0">
              <a:buNone/>
              <a:defRPr/>
            </a:pPr>
            <a:r>
              <a:rPr lang="hr-HR" sz="1800" dirty="0">
                <a:latin typeface="VladaRHSans Bld"/>
              </a:rPr>
              <a:t>	-</a:t>
            </a:r>
            <a:r>
              <a:rPr lang="hr-HR" sz="1800" b="1" dirty="0">
                <a:latin typeface="VladaRHSans Bld"/>
              </a:rPr>
              <a:t>Skupna izjava </a:t>
            </a:r>
            <a:r>
              <a:rPr lang="hr-HR" sz="1800" dirty="0">
                <a:latin typeface="VladaRHSans Bld"/>
              </a:rPr>
              <a:t>(krivo računovodstveno razdoblje, krivi unos podataka)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FC8CCD1C-6A85-4E38-9899-873BF169F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5160963"/>
            <a:ext cx="12033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323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Gotham Book</vt:lpstr>
      <vt:lpstr>VladaRHSans Bld</vt:lpstr>
      <vt:lpstr>VladaRHSans Med</vt:lpstr>
      <vt:lpstr>VladaRHSans Reg</vt:lpstr>
      <vt:lpstr>Wingdings</vt:lpstr>
      <vt:lpstr>Office Theme</vt:lpstr>
      <vt:lpstr>Mogućnosti dodjele bespovratnih sredstava - Proces odabira i najčešće pogreške kod izrade projektne prijave   </vt:lpstr>
      <vt:lpstr>SADRŽAJ</vt:lpstr>
      <vt:lpstr>Najvažniji koraci pri izradi projektne prijave</vt:lpstr>
      <vt:lpstr>Najvažniji koraci pri izradi projektne prijave</vt:lpstr>
      <vt:lpstr>Najvažniji koraci pri izradi projektne prijave</vt:lpstr>
      <vt:lpstr>Najvažniji koraci pri izradi projektne prijave</vt:lpstr>
      <vt:lpstr>Proces odabira</vt:lpstr>
      <vt:lpstr>Najčešće pogreške kod izrade projektne prijave- 1. faza</vt:lpstr>
      <vt:lpstr>Najčešće pogreške kod izrade projektne prijave –  2. faza: Provjera prihvatljivosti</vt:lpstr>
      <vt:lpstr>Iznos bespovratnih sredstava  i intenzitet potpore (Primjer)</vt:lpstr>
      <vt:lpstr>Najčešće pogreške kod izrade projektne prijave- 2. faza:Ocjena kvalitete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Nikolina Bracko</dc:creator>
  <cp:lastModifiedBy>Anđelina Šapina</cp:lastModifiedBy>
  <cp:revision>16</cp:revision>
  <dcterms:created xsi:type="dcterms:W3CDTF">2018-05-29T10:27:22Z</dcterms:created>
  <dcterms:modified xsi:type="dcterms:W3CDTF">2019-01-28T13:50:08Z</dcterms:modified>
</cp:coreProperties>
</file>