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5" r:id="rId3"/>
    <p:sldId id="429" r:id="rId4"/>
    <p:sldId id="430" r:id="rId5"/>
    <p:sldId id="261" r:id="rId6"/>
    <p:sldId id="266" r:id="rId7"/>
    <p:sldId id="270" r:id="rId8"/>
    <p:sldId id="267" r:id="rId9"/>
    <p:sldId id="272" r:id="rId10"/>
    <p:sldId id="324" r:id="rId11"/>
    <p:sldId id="343" r:id="rId12"/>
    <p:sldId id="466" r:id="rId13"/>
    <p:sldId id="264" r:id="rId14"/>
    <p:sldId id="440" r:id="rId15"/>
    <p:sldId id="277" r:id="rId16"/>
    <p:sldId id="350" r:id="rId17"/>
    <p:sldId id="281" r:id="rId18"/>
    <p:sldId id="467" r:id="rId19"/>
    <p:sldId id="468" r:id="rId20"/>
    <p:sldId id="469" r:id="rId21"/>
    <p:sldId id="470" r:id="rId22"/>
    <p:sldId id="471" r:id="rId23"/>
    <p:sldId id="475" r:id="rId24"/>
    <p:sldId id="472" r:id="rId25"/>
    <p:sldId id="473" r:id="rId26"/>
    <p:sldId id="474" r:id="rId27"/>
    <p:sldId id="476" r:id="rId28"/>
    <p:sldId id="477" r:id="rId29"/>
    <p:sldId id="478" r:id="rId30"/>
    <p:sldId id="284" r:id="rId31"/>
    <p:sldId id="480" r:id="rId32"/>
    <p:sldId id="481" r:id="rId33"/>
    <p:sldId id="437" r:id="rId34"/>
    <p:sldId id="256" r:id="rId35"/>
    <p:sldId id="258" r:id="rId36"/>
    <p:sldId id="259" r:id="rId37"/>
    <p:sldId id="257" r:id="rId38"/>
    <p:sldId id="457" r:id="rId39"/>
    <p:sldId id="438" r:id="rId40"/>
    <p:sldId id="439" r:id="rId41"/>
    <p:sldId id="441" r:id="rId42"/>
    <p:sldId id="442" r:id="rId43"/>
    <p:sldId id="443" r:id="rId44"/>
    <p:sldId id="453" r:id="rId45"/>
    <p:sldId id="454" r:id="rId46"/>
    <p:sldId id="455" r:id="rId47"/>
    <p:sldId id="456" r:id="rId48"/>
    <p:sldId id="444" r:id="rId49"/>
    <p:sldId id="458" r:id="rId50"/>
    <p:sldId id="459" r:id="rId51"/>
    <p:sldId id="432" r:id="rId52"/>
    <p:sldId id="462" r:id="rId53"/>
    <p:sldId id="461" r:id="rId54"/>
    <p:sldId id="434" r:id="rId55"/>
    <p:sldId id="436" r:id="rId56"/>
    <p:sldId id="445" r:id="rId57"/>
    <p:sldId id="446" r:id="rId58"/>
    <p:sldId id="447" r:id="rId59"/>
    <p:sldId id="448" r:id="rId60"/>
    <p:sldId id="449" r:id="rId61"/>
    <p:sldId id="450" r:id="rId62"/>
    <p:sldId id="451" r:id="rId63"/>
    <p:sldId id="452" r:id="rId64"/>
    <p:sldId id="463" r:id="rId65"/>
    <p:sldId id="464" r:id="rId66"/>
    <p:sldId id="465" r:id="rId67"/>
    <p:sldId id="460" r:id="rId68"/>
    <p:sldId id="416"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4" d="100"/>
          <a:sy n="114" d="100"/>
        </p:scale>
        <p:origin x="15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CD8DC-5AA1-480F-A3D3-91E8CB8B5360}"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2E9BAFF-3B88-4CB4-9F98-30A637793271}">
      <dgm:prSet/>
      <dgm:spPr/>
      <dgm:t>
        <a:bodyPr/>
        <a:lstStyle/>
        <a:p>
          <a:r>
            <a:rPr lang="hr-HR" dirty="0"/>
            <a:t>Osnove EU fondova</a:t>
          </a:r>
          <a:endParaRPr lang="en-US" dirty="0"/>
        </a:p>
      </dgm:t>
    </dgm:pt>
    <dgm:pt modelId="{8B2FC43F-C14C-4BA0-824A-1E5CA6DA4A7F}" type="parTrans" cxnId="{74F73627-024C-4348-ACC6-9AFC8D370EE1}">
      <dgm:prSet/>
      <dgm:spPr/>
      <dgm:t>
        <a:bodyPr/>
        <a:lstStyle/>
        <a:p>
          <a:endParaRPr lang="en-US"/>
        </a:p>
      </dgm:t>
    </dgm:pt>
    <dgm:pt modelId="{2E1DC575-ADE9-4768-AD8A-91E019699394}" type="sibTrans" cxnId="{74F73627-024C-4348-ACC6-9AFC8D370EE1}">
      <dgm:prSet/>
      <dgm:spPr/>
      <dgm:t>
        <a:bodyPr/>
        <a:lstStyle/>
        <a:p>
          <a:endParaRPr lang="en-US"/>
        </a:p>
      </dgm:t>
    </dgm:pt>
    <dgm:pt modelId="{194EA7E1-C775-46A5-AB6D-39FA68F96A73}">
      <dgm:prSet/>
      <dgm:spPr/>
      <dgm:t>
        <a:bodyPr/>
        <a:lstStyle/>
        <a:p>
          <a:r>
            <a:rPr lang="hr-HR" dirty="0"/>
            <a:t>Želim EU sredstva, otkud krenuti?</a:t>
          </a:r>
          <a:endParaRPr lang="en-US" dirty="0"/>
        </a:p>
      </dgm:t>
    </dgm:pt>
    <dgm:pt modelId="{B7E42C89-98FA-429D-9272-9E58396514F7}" type="parTrans" cxnId="{293D64DB-E78F-4645-83BA-92EBC73662AE}">
      <dgm:prSet/>
      <dgm:spPr/>
      <dgm:t>
        <a:bodyPr/>
        <a:lstStyle/>
        <a:p>
          <a:endParaRPr lang="en-US"/>
        </a:p>
      </dgm:t>
    </dgm:pt>
    <dgm:pt modelId="{36BB128A-7986-4C29-A785-4368FCC872F9}" type="sibTrans" cxnId="{293D64DB-E78F-4645-83BA-92EBC73662AE}">
      <dgm:prSet/>
      <dgm:spPr/>
      <dgm:t>
        <a:bodyPr/>
        <a:lstStyle/>
        <a:p>
          <a:endParaRPr lang="en-US"/>
        </a:p>
      </dgm:t>
    </dgm:pt>
    <dgm:pt modelId="{03813996-829C-42A4-84DA-0FE59899BBEC}">
      <dgm:prSet/>
      <dgm:spPr/>
      <dgm:t>
        <a:bodyPr/>
        <a:lstStyle/>
        <a:p>
          <a:r>
            <a:rPr lang="hr-HR" dirty="0"/>
            <a:t>Kako do informacija</a:t>
          </a:r>
          <a:endParaRPr lang="en-US" dirty="0"/>
        </a:p>
      </dgm:t>
    </dgm:pt>
    <dgm:pt modelId="{F9A0A185-D77D-45A9-8EC0-74F2BC81EE0A}" type="parTrans" cxnId="{F3710C7D-9A56-4020-9803-E47A81B32DE3}">
      <dgm:prSet/>
      <dgm:spPr/>
      <dgm:t>
        <a:bodyPr/>
        <a:lstStyle/>
        <a:p>
          <a:endParaRPr lang="en-US"/>
        </a:p>
      </dgm:t>
    </dgm:pt>
    <dgm:pt modelId="{629FD6E0-7C3A-47ED-86DB-E95DFD1685B8}" type="sibTrans" cxnId="{F3710C7D-9A56-4020-9803-E47A81B32DE3}">
      <dgm:prSet/>
      <dgm:spPr/>
      <dgm:t>
        <a:bodyPr/>
        <a:lstStyle/>
        <a:p>
          <a:endParaRPr lang="en-US"/>
        </a:p>
      </dgm:t>
    </dgm:pt>
    <dgm:pt modelId="{B6F860F5-5F51-4C3D-8391-31B17DC8899F}">
      <dgm:prSet/>
      <dgm:spPr/>
      <dgm:t>
        <a:bodyPr/>
        <a:lstStyle/>
        <a:p>
          <a:r>
            <a:rPr lang="en-US" dirty="0" err="1"/>
            <a:t>Upute</a:t>
          </a:r>
          <a:r>
            <a:rPr lang="en-US" dirty="0"/>
            <a:t> za </a:t>
          </a:r>
          <a:r>
            <a:rPr lang="en-US" dirty="0" err="1"/>
            <a:t>prijavu</a:t>
          </a:r>
          <a:endParaRPr lang="en-US" dirty="0"/>
        </a:p>
      </dgm:t>
    </dgm:pt>
    <dgm:pt modelId="{C656E4FF-36F7-49A4-96FF-9D33419887C1}" type="parTrans" cxnId="{78DA21CD-D7F5-487D-B2B1-EEBAC97901F9}">
      <dgm:prSet/>
      <dgm:spPr/>
      <dgm:t>
        <a:bodyPr/>
        <a:lstStyle/>
        <a:p>
          <a:endParaRPr lang="en-US"/>
        </a:p>
      </dgm:t>
    </dgm:pt>
    <dgm:pt modelId="{3F477148-71EC-41A4-992B-36F215E20CFD}" type="sibTrans" cxnId="{78DA21CD-D7F5-487D-B2B1-EEBAC97901F9}">
      <dgm:prSet/>
      <dgm:spPr/>
      <dgm:t>
        <a:bodyPr/>
        <a:lstStyle/>
        <a:p>
          <a:endParaRPr lang="en-US"/>
        </a:p>
      </dgm:t>
    </dgm:pt>
    <dgm:pt modelId="{E2D426ED-5A1A-457A-9BF1-F7D772AA7983}">
      <dgm:prSet/>
      <dgm:spPr/>
      <dgm:t>
        <a:bodyPr/>
        <a:lstStyle/>
        <a:p>
          <a:r>
            <a:rPr lang="hr-HR"/>
            <a:t>Da li sam prihvatljiv prijavitelj na pozivu?</a:t>
          </a:r>
          <a:endParaRPr lang="en-US"/>
        </a:p>
      </dgm:t>
    </dgm:pt>
    <dgm:pt modelId="{B3E8C23E-1804-4FCE-9979-9C880DBEAC0A}" type="parTrans" cxnId="{ACDF7478-8EA5-4827-8226-27F4D49EB057}">
      <dgm:prSet/>
      <dgm:spPr/>
      <dgm:t>
        <a:bodyPr/>
        <a:lstStyle/>
        <a:p>
          <a:endParaRPr lang="en-US"/>
        </a:p>
      </dgm:t>
    </dgm:pt>
    <dgm:pt modelId="{22D269C0-69C6-40B0-A032-31FFFEB17FE7}" type="sibTrans" cxnId="{ACDF7478-8EA5-4827-8226-27F4D49EB057}">
      <dgm:prSet/>
      <dgm:spPr/>
      <dgm:t>
        <a:bodyPr/>
        <a:lstStyle/>
        <a:p>
          <a:endParaRPr lang="en-US"/>
        </a:p>
      </dgm:t>
    </dgm:pt>
    <dgm:pt modelId="{B3903C2A-9075-4008-A3D5-0BE23D2A772B}">
      <dgm:prSet/>
      <dgm:spPr/>
      <dgm:t>
        <a:bodyPr/>
        <a:lstStyle/>
        <a:p>
          <a:r>
            <a:rPr lang="hr-HR" dirty="0"/>
            <a:t>Kakve su mi šanse?</a:t>
          </a:r>
          <a:endParaRPr lang="en-US" dirty="0"/>
        </a:p>
      </dgm:t>
    </dgm:pt>
    <dgm:pt modelId="{51AB558E-4C8F-43DB-A8DA-9DF7847FADB0}" type="parTrans" cxnId="{1E6B4518-7EFD-4A77-BAC5-CE968438BF02}">
      <dgm:prSet/>
      <dgm:spPr/>
      <dgm:t>
        <a:bodyPr/>
        <a:lstStyle/>
        <a:p>
          <a:endParaRPr lang="en-US"/>
        </a:p>
      </dgm:t>
    </dgm:pt>
    <dgm:pt modelId="{3E48989C-9608-43E2-9CDD-DC3E5DE0392F}" type="sibTrans" cxnId="{1E6B4518-7EFD-4A77-BAC5-CE968438BF02}">
      <dgm:prSet/>
      <dgm:spPr/>
      <dgm:t>
        <a:bodyPr/>
        <a:lstStyle/>
        <a:p>
          <a:endParaRPr lang="en-US"/>
        </a:p>
      </dgm:t>
    </dgm:pt>
    <dgm:pt modelId="{CDF95A10-5839-48FC-8B00-D1943F66284C}">
      <dgm:prSet/>
      <dgm:spPr/>
      <dgm:t>
        <a:bodyPr/>
        <a:lstStyle/>
        <a:p>
          <a:r>
            <a:rPr lang="hr-HR" dirty="0"/>
            <a:t>Popunjavanje projektne dokumentacije </a:t>
          </a:r>
          <a:endParaRPr lang="en-US" dirty="0"/>
        </a:p>
      </dgm:t>
    </dgm:pt>
    <dgm:pt modelId="{801FEE2F-51B6-4078-83D5-2B7A6B11C09C}" type="parTrans" cxnId="{00D9BD54-E15C-4359-97B2-BE0B74EED9A5}">
      <dgm:prSet/>
      <dgm:spPr/>
      <dgm:t>
        <a:bodyPr/>
        <a:lstStyle/>
        <a:p>
          <a:endParaRPr lang="en-US"/>
        </a:p>
      </dgm:t>
    </dgm:pt>
    <dgm:pt modelId="{7757D71C-6406-42B7-A469-05851EF48413}" type="sibTrans" cxnId="{00D9BD54-E15C-4359-97B2-BE0B74EED9A5}">
      <dgm:prSet/>
      <dgm:spPr/>
      <dgm:t>
        <a:bodyPr/>
        <a:lstStyle/>
        <a:p>
          <a:endParaRPr lang="en-US"/>
        </a:p>
      </dgm:t>
    </dgm:pt>
    <dgm:pt modelId="{F0827EE1-20CE-40D9-87C7-A7F200668726}">
      <dgm:prSet/>
      <dgm:spPr/>
      <dgm:t>
        <a:bodyPr/>
        <a:lstStyle/>
        <a:p>
          <a:r>
            <a:rPr lang="en-US" dirty="0" err="1"/>
            <a:t>Bodovanje</a:t>
          </a:r>
          <a:r>
            <a:rPr lang="en-US" dirty="0"/>
            <a:t> </a:t>
          </a:r>
          <a:r>
            <a:rPr lang="en-US" dirty="0" err="1"/>
            <a:t>projektnog</a:t>
          </a:r>
          <a:r>
            <a:rPr lang="en-US" dirty="0"/>
            <a:t> </a:t>
          </a:r>
          <a:r>
            <a:rPr lang="en-US" dirty="0" err="1"/>
            <a:t>prijedloga</a:t>
          </a:r>
          <a:endParaRPr lang="en-US" dirty="0"/>
        </a:p>
      </dgm:t>
    </dgm:pt>
    <dgm:pt modelId="{DE59A711-87A4-4F80-98F0-6CD840AD510B}" type="parTrans" cxnId="{796B8C90-C95D-4174-9F53-B0D3814C6391}">
      <dgm:prSet/>
      <dgm:spPr/>
      <dgm:t>
        <a:bodyPr/>
        <a:lstStyle/>
        <a:p>
          <a:endParaRPr lang="en-US"/>
        </a:p>
      </dgm:t>
    </dgm:pt>
    <dgm:pt modelId="{A4CF7947-41A9-446F-A6A3-52FA01929025}" type="sibTrans" cxnId="{796B8C90-C95D-4174-9F53-B0D3814C6391}">
      <dgm:prSet/>
      <dgm:spPr/>
      <dgm:t>
        <a:bodyPr/>
        <a:lstStyle/>
        <a:p>
          <a:endParaRPr lang="en-US"/>
        </a:p>
      </dgm:t>
    </dgm:pt>
    <dgm:pt modelId="{AFE818FD-CF97-437D-8923-42C21F40EC27}">
      <dgm:prSet/>
      <dgm:spPr/>
      <dgm:t>
        <a:bodyPr/>
        <a:lstStyle/>
        <a:p>
          <a:endParaRPr lang="en-US" dirty="0"/>
        </a:p>
      </dgm:t>
    </dgm:pt>
    <dgm:pt modelId="{0A480CA7-40EC-488C-B9F2-9ACB3058A62A}" type="parTrans" cxnId="{B77E990D-9661-46C3-9A3A-A1F41E7BFD8A}">
      <dgm:prSet/>
      <dgm:spPr/>
      <dgm:t>
        <a:bodyPr/>
        <a:lstStyle/>
        <a:p>
          <a:endParaRPr lang="en-US"/>
        </a:p>
      </dgm:t>
    </dgm:pt>
    <dgm:pt modelId="{B24D046B-5554-4EDB-964C-340FEBFB9858}" type="sibTrans" cxnId="{B77E990D-9661-46C3-9A3A-A1F41E7BFD8A}">
      <dgm:prSet/>
      <dgm:spPr/>
      <dgm:t>
        <a:bodyPr/>
        <a:lstStyle/>
        <a:p>
          <a:endParaRPr lang="en-US"/>
        </a:p>
      </dgm:t>
    </dgm:pt>
    <dgm:pt modelId="{2AB042DA-F324-465B-B1A7-4412C6482579}">
      <dgm:prSet/>
      <dgm:spPr/>
      <dgm:t>
        <a:bodyPr/>
        <a:lstStyle/>
        <a:p>
          <a:endParaRPr lang="en-US" dirty="0"/>
        </a:p>
      </dgm:t>
    </dgm:pt>
    <dgm:pt modelId="{22796885-9BBD-4371-AAB6-7FD5ED16F041}" type="parTrans" cxnId="{A0D39D9B-A10B-4BD4-B99D-7E5FA6C31C80}">
      <dgm:prSet/>
      <dgm:spPr/>
      <dgm:t>
        <a:bodyPr/>
        <a:lstStyle/>
        <a:p>
          <a:endParaRPr lang="en-US"/>
        </a:p>
      </dgm:t>
    </dgm:pt>
    <dgm:pt modelId="{8D5C19FA-4228-4470-B7BA-6A34A15821C4}" type="sibTrans" cxnId="{A0D39D9B-A10B-4BD4-B99D-7E5FA6C31C80}">
      <dgm:prSet/>
      <dgm:spPr/>
      <dgm:t>
        <a:bodyPr/>
        <a:lstStyle/>
        <a:p>
          <a:endParaRPr lang="en-US"/>
        </a:p>
      </dgm:t>
    </dgm:pt>
    <dgm:pt modelId="{424292BD-4322-4273-B141-AC8E81C9CB72}" type="pres">
      <dgm:prSet presAssocID="{806CD8DC-5AA1-480F-A3D3-91E8CB8B5360}" presName="vert0" presStyleCnt="0">
        <dgm:presLayoutVars>
          <dgm:dir/>
          <dgm:animOne val="branch"/>
          <dgm:animLvl val="lvl"/>
        </dgm:presLayoutVars>
      </dgm:prSet>
      <dgm:spPr/>
    </dgm:pt>
    <dgm:pt modelId="{77566AA7-8AB3-43A7-8934-22535A2627B0}" type="pres">
      <dgm:prSet presAssocID="{F2E9BAFF-3B88-4CB4-9F98-30A637793271}" presName="thickLine" presStyleLbl="alignNode1" presStyleIdx="0" presStyleCnt="10"/>
      <dgm:spPr/>
    </dgm:pt>
    <dgm:pt modelId="{BFF56E6A-1F9F-4B7B-9387-3D7D07906298}" type="pres">
      <dgm:prSet presAssocID="{F2E9BAFF-3B88-4CB4-9F98-30A637793271}" presName="horz1" presStyleCnt="0"/>
      <dgm:spPr/>
    </dgm:pt>
    <dgm:pt modelId="{10F52FDA-A720-4075-8068-D3D38EDD7073}" type="pres">
      <dgm:prSet presAssocID="{F2E9BAFF-3B88-4CB4-9F98-30A637793271}" presName="tx1" presStyleLbl="revTx" presStyleIdx="0" presStyleCnt="10"/>
      <dgm:spPr/>
    </dgm:pt>
    <dgm:pt modelId="{52C9D526-0DF7-4AF3-B43A-E579D55E29FB}" type="pres">
      <dgm:prSet presAssocID="{F2E9BAFF-3B88-4CB4-9F98-30A637793271}" presName="vert1" presStyleCnt="0"/>
      <dgm:spPr/>
    </dgm:pt>
    <dgm:pt modelId="{9BFF4482-FA08-49CF-96B3-7A495BCE5692}" type="pres">
      <dgm:prSet presAssocID="{194EA7E1-C775-46A5-AB6D-39FA68F96A73}" presName="thickLine" presStyleLbl="alignNode1" presStyleIdx="1" presStyleCnt="10"/>
      <dgm:spPr/>
    </dgm:pt>
    <dgm:pt modelId="{D00F4463-2BFF-48CC-8042-039215B511D1}" type="pres">
      <dgm:prSet presAssocID="{194EA7E1-C775-46A5-AB6D-39FA68F96A73}" presName="horz1" presStyleCnt="0"/>
      <dgm:spPr/>
    </dgm:pt>
    <dgm:pt modelId="{86AA27E1-2D91-4FE0-8D8C-4F70FCF2F46E}" type="pres">
      <dgm:prSet presAssocID="{194EA7E1-C775-46A5-AB6D-39FA68F96A73}" presName="tx1" presStyleLbl="revTx" presStyleIdx="1" presStyleCnt="10"/>
      <dgm:spPr/>
    </dgm:pt>
    <dgm:pt modelId="{E1733036-6DCE-41F2-A271-2FBCB460EC5A}" type="pres">
      <dgm:prSet presAssocID="{194EA7E1-C775-46A5-AB6D-39FA68F96A73}" presName="vert1" presStyleCnt="0"/>
      <dgm:spPr/>
    </dgm:pt>
    <dgm:pt modelId="{352B8BAA-83CF-4CD3-9D6E-721C9BEF9E20}" type="pres">
      <dgm:prSet presAssocID="{03813996-829C-42A4-84DA-0FE59899BBEC}" presName="thickLine" presStyleLbl="alignNode1" presStyleIdx="2" presStyleCnt="10"/>
      <dgm:spPr/>
    </dgm:pt>
    <dgm:pt modelId="{0AB4ABE8-3BD8-48D2-B5AA-1A71B75D72BB}" type="pres">
      <dgm:prSet presAssocID="{03813996-829C-42A4-84DA-0FE59899BBEC}" presName="horz1" presStyleCnt="0"/>
      <dgm:spPr/>
    </dgm:pt>
    <dgm:pt modelId="{11C87F6C-8383-4B6C-91EA-46816662FD58}" type="pres">
      <dgm:prSet presAssocID="{03813996-829C-42A4-84DA-0FE59899BBEC}" presName="tx1" presStyleLbl="revTx" presStyleIdx="2" presStyleCnt="10"/>
      <dgm:spPr/>
    </dgm:pt>
    <dgm:pt modelId="{0B8B1AD7-ADB5-4445-AD8B-8EF48D859B2D}" type="pres">
      <dgm:prSet presAssocID="{03813996-829C-42A4-84DA-0FE59899BBEC}" presName="vert1" presStyleCnt="0"/>
      <dgm:spPr/>
    </dgm:pt>
    <dgm:pt modelId="{12B3D8BC-5CDB-4E1D-9C24-38888840A960}" type="pres">
      <dgm:prSet presAssocID="{B6F860F5-5F51-4C3D-8391-31B17DC8899F}" presName="thickLine" presStyleLbl="alignNode1" presStyleIdx="3" presStyleCnt="10"/>
      <dgm:spPr/>
    </dgm:pt>
    <dgm:pt modelId="{725EE428-90C6-4082-86EF-B4DC3FECE786}" type="pres">
      <dgm:prSet presAssocID="{B6F860F5-5F51-4C3D-8391-31B17DC8899F}" presName="horz1" presStyleCnt="0"/>
      <dgm:spPr/>
    </dgm:pt>
    <dgm:pt modelId="{799D45C2-2CF9-46DF-9A58-B3F44E933997}" type="pres">
      <dgm:prSet presAssocID="{B6F860F5-5F51-4C3D-8391-31B17DC8899F}" presName="tx1" presStyleLbl="revTx" presStyleIdx="3" presStyleCnt="10"/>
      <dgm:spPr/>
    </dgm:pt>
    <dgm:pt modelId="{887CD922-BD4B-4351-91EE-B356877C5C61}" type="pres">
      <dgm:prSet presAssocID="{B6F860F5-5F51-4C3D-8391-31B17DC8899F}" presName="vert1" presStyleCnt="0"/>
      <dgm:spPr/>
    </dgm:pt>
    <dgm:pt modelId="{A03D8CD5-B258-4617-AE33-D12C871ADB32}" type="pres">
      <dgm:prSet presAssocID="{E2D426ED-5A1A-457A-9BF1-F7D772AA7983}" presName="thickLine" presStyleLbl="alignNode1" presStyleIdx="4" presStyleCnt="10"/>
      <dgm:spPr/>
    </dgm:pt>
    <dgm:pt modelId="{AC6B4CCB-051B-47F5-84D0-D83F9E2B88F5}" type="pres">
      <dgm:prSet presAssocID="{E2D426ED-5A1A-457A-9BF1-F7D772AA7983}" presName="horz1" presStyleCnt="0"/>
      <dgm:spPr/>
    </dgm:pt>
    <dgm:pt modelId="{2188CA48-57D3-4435-BDAC-157BD6F480E0}" type="pres">
      <dgm:prSet presAssocID="{E2D426ED-5A1A-457A-9BF1-F7D772AA7983}" presName="tx1" presStyleLbl="revTx" presStyleIdx="4" presStyleCnt="10"/>
      <dgm:spPr/>
    </dgm:pt>
    <dgm:pt modelId="{15FABEAE-CB20-42E5-8046-B364D0FEE5CF}" type="pres">
      <dgm:prSet presAssocID="{E2D426ED-5A1A-457A-9BF1-F7D772AA7983}" presName="vert1" presStyleCnt="0"/>
      <dgm:spPr/>
    </dgm:pt>
    <dgm:pt modelId="{9E4CBB5C-3D20-4A9C-85B4-8646DC825F06}" type="pres">
      <dgm:prSet presAssocID="{B3903C2A-9075-4008-A3D5-0BE23D2A772B}" presName="thickLine" presStyleLbl="alignNode1" presStyleIdx="5" presStyleCnt="10"/>
      <dgm:spPr/>
    </dgm:pt>
    <dgm:pt modelId="{DC8F9024-E262-45F1-82F8-8B83A57B5152}" type="pres">
      <dgm:prSet presAssocID="{B3903C2A-9075-4008-A3D5-0BE23D2A772B}" presName="horz1" presStyleCnt="0"/>
      <dgm:spPr/>
    </dgm:pt>
    <dgm:pt modelId="{B9FAA8E2-19D3-4FE5-8918-489FAF134B5B}" type="pres">
      <dgm:prSet presAssocID="{B3903C2A-9075-4008-A3D5-0BE23D2A772B}" presName="tx1" presStyleLbl="revTx" presStyleIdx="5" presStyleCnt="10"/>
      <dgm:spPr/>
    </dgm:pt>
    <dgm:pt modelId="{261E4A4F-78B3-4DB3-9197-BD6D15DF5715}" type="pres">
      <dgm:prSet presAssocID="{B3903C2A-9075-4008-A3D5-0BE23D2A772B}" presName="vert1" presStyleCnt="0"/>
      <dgm:spPr/>
    </dgm:pt>
    <dgm:pt modelId="{D3131526-3088-4DF3-BCA8-F8FEB660A4D1}" type="pres">
      <dgm:prSet presAssocID="{CDF95A10-5839-48FC-8B00-D1943F66284C}" presName="thickLine" presStyleLbl="alignNode1" presStyleIdx="6" presStyleCnt="10"/>
      <dgm:spPr/>
    </dgm:pt>
    <dgm:pt modelId="{0BFB0764-C59C-486B-9B6E-6CB30C20E7DF}" type="pres">
      <dgm:prSet presAssocID="{CDF95A10-5839-48FC-8B00-D1943F66284C}" presName="horz1" presStyleCnt="0"/>
      <dgm:spPr/>
    </dgm:pt>
    <dgm:pt modelId="{C166691F-2B1E-410F-AA9D-9A1E22B763F6}" type="pres">
      <dgm:prSet presAssocID="{CDF95A10-5839-48FC-8B00-D1943F66284C}" presName="tx1" presStyleLbl="revTx" presStyleIdx="6" presStyleCnt="10"/>
      <dgm:spPr/>
    </dgm:pt>
    <dgm:pt modelId="{1EA1CF2C-4B58-4EF7-86AA-60CE1E4284F5}" type="pres">
      <dgm:prSet presAssocID="{CDF95A10-5839-48FC-8B00-D1943F66284C}" presName="vert1" presStyleCnt="0"/>
      <dgm:spPr/>
    </dgm:pt>
    <dgm:pt modelId="{D9D58A63-FFE7-45B0-A007-DF171FFE1D66}" type="pres">
      <dgm:prSet presAssocID="{F0827EE1-20CE-40D9-87C7-A7F200668726}" presName="thickLine" presStyleLbl="alignNode1" presStyleIdx="7" presStyleCnt="10"/>
      <dgm:spPr/>
    </dgm:pt>
    <dgm:pt modelId="{E8EEC284-7701-4F51-95A3-811C566951B8}" type="pres">
      <dgm:prSet presAssocID="{F0827EE1-20CE-40D9-87C7-A7F200668726}" presName="horz1" presStyleCnt="0"/>
      <dgm:spPr/>
    </dgm:pt>
    <dgm:pt modelId="{EE2BC6EF-F8B3-4358-A605-09BF42A3AA84}" type="pres">
      <dgm:prSet presAssocID="{F0827EE1-20CE-40D9-87C7-A7F200668726}" presName="tx1" presStyleLbl="revTx" presStyleIdx="7" presStyleCnt="10"/>
      <dgm:spPr/>
    </dgm:pt>
    <dgm:pt modelId="{B856984B-58FF-455B-9D26-37A7C673358A}" type="pres">
      <dgm:prSet presAssocID="{F0827EE1-20CE-40D9-87C7-A7F200668726}" presName="vert1" presStyleCnt="0"/>
      <dgm:spPr/>
    </dgm:pt>
    <dgm:pt modelId="{3B73E4D0-AD08-4BEA-8D1F-590622AE8947}" type="pres">
      <dgm:prSet presAssocID="{AFE818FD-CF97-437D-8923-42C21F40EC27}" presName="thickLine" presStyleLbl="alignNode1" presStyleIdx="8" presStyleCnt="10"/>
      <dgm:spPr/>
    </dgm:pt>
    <dgm:pt modelId="{2B6DF5F7-790E-4C5B-9B57-5017A4DC966F}" type="pres">
      <dgm:prSet presAssocID="{AFE818FD-CF97-437D-8923-42C21F40EC27}" presName="horz1" presStyleCnt="0"/>
      <dgm:spPr/>
    </dgm:pt>
    <dgm:pt modelId="{283728A6-2455-44A7-9E60-4B3E08C66C3B}" type="pres">
      <dgm:prSet presAssocID="{AFE818FD-CF97-437D-8923-42C21F40EC27}" presName="tx1" presStyleLbl="revTx" presStyleIdx="8" presStyleCnt="10"/>
      <dgm:spPr/>
    </dgm:pt>
    <dgm:pt modelId="{68D9B642-8656-448E-8965-6A65C8046678}" type="pres">
      <dgm:prSet presAssocID="{AFE818FD-CF97-437D-8923-42C21F40EC27}" presName="vert1" presStyleCnt="0"/>
      <dgm:spPr/>
    </dgm:pt>
    <dgm:pt modelId="{B5D3F2B0-B842-4D8C-9976-AD3394CA062E}" type="pres">
      <dgm:prSet presAssocID="{2AB042DA-F324-465B-B1A7-4412C6482579}" presName="thickLine" presStyleLbl="alignNode1" presStyleIdx="9" presStyleCnt="10"/>
      <dgm:spPr/>
    </dgm:pt>
    <dgm:pt modelId="{55A04AE5-16DB-453F-AE7D-59DCFD87BD0A}" type="pres">
      <dgm:prSet presAssocID="{2AB042DA-F324-465B-B1A7-4412C6482579}" presName="horz1" presStyleCnt="0"/>
      <dgm:spPr/>
    </dgm:pt>
    <dgm:pt modelId="{A88741CA-6644-4BBA-AE6E-08AC34B0DE77}" type="pres">
      <dgm:prSet presAssocID="{2AB042DA-F324-465B-B1A7-4412C6482579}" presName="tx1" presStyleLbl="revTx" presStyleIdx="9" presStyleCnt="10"/>
      <dgm:spPr/>
    </dgm:pt>
    <dgm:pt modelId="{3494528B-7DD5-4FF9-BCDA-F6BCEB18C22A}" type="pres">
      <dgm:prSet presAssocID="{2AB042DA-F324-465B-B1A7-4412C6482579}" presName="vert1" presStyleCnt="0"/>
      <dgm:spPr/>
    </dgm:pt>
  </dgm:ptLst>
  <dgm:cxnLst>
    <dgm:cxn modelId="{B77E990D-9661-46C3-9A3A-A1F41E7BFD8A}" srcId="{806CD8DC-5AA1-480F-A3D3-91E8CB8B5360}" destId="{AFE818FD-CF97-437D-8923-42C21F40EC27}" srcOrd="8" destOrd="0" parTransId="{0A480CA7-40EC-488C-B9F2-9ACB3058A62A}" sibTransId="{B24D046B-5554-4EDB-964C-340FEBFB9858}"/>
    <dgm:cxn modelId="{A9FDD412-6E9F-487D-B9A3-A7D1E7C3AD75}" type="presOf" srcId="{B3903C2A-9075-4008-A3D5-0BE23D2A772B}" destId="{B9FAA8E2-19D3-4FE5-8918-489FAF134B5B}" srcOrd="0" destOrd="0" presId="urn:microsoft.com/office/officeart/2008/layout/LinedList"/>
    <dgm:cxn modelId="{1E6B4518-7EFD-4A77-BAC5-CE968438BF02}" srcId="{806CD8DC-5AA1-480F-A3D3-91E8CB8B5360}" destId="{B3903C2A-9075-4008-A3D5-0BE23D2A772B}" srcOrd="5" destOrd="0" parTransId="{51AB558E-4C8F-43DB-A8DA-9DF7847FADB0}" sibTransId="{3E48989C-9608-43E2-9CDD-DC3E5DE0392F}"/>
    <dgm:cxn modelId="{74F73627-024C-4348-ACC6-9AFC8D370EE1}" srcId="{806CD8DC-5AA1-480F-A3D3-91E8CB8B5360}" destId="{F2E9BAFF-3B88-4CB4-9F98-30A637793271}" srcOrd="0" destOrd="0" parTransId="{8B2FC43F-C14C-4BA0-824A-1E5CA6DA4A7F}" sibTransId="{2E1DC575-ADE9-4768-AD8A-91E019699394}"/>
    <dgm:cxn modelId="{37D5085F-C8CB-4073-8650-05D212C9C43F}" type="presOf" srcId="{03813996-829C-42A4-84DA-0FE59899BBEC}" destId="{11C87F6C-8383-4B6C-91EA-46816662FD58}" srcOrd="0" destOrd="0" presId="urn:microsoft.com/office/officeart/2008/layout/LinedList"/>
    <dgm:cxn modelId="{81F5AE62-A39D-4B63-B19D-F3D7D187CCF5}" type="presOf" srcId="{F0827EE1-20CE-40D9-87C7-A7F200668726}" destId="{EE2BC6EF-F8B3-4358-A605-09BF42A3AA84}" srcOrd="0" destOrd="0" presId="urn:microsoft.com/office/officeart/2008/layout/LinedList"/>
    <dgm:cxn modelId="{3001B36A-AA29-4A9A-8CE3-AFBF5FC479F3}" type="presOf" srcId="{806CD8DC-5AA1-480F-A3D3-91E8CB8B5360}" destId="{424292BD-4322-4273-B141-AC8E81C9CB72}" srcOrd="0" destOrd="0" presId="urn:microsoft.com/office/officeart/2008/layout/LinedList"/>
    <dgm:cxn modelId="{00D9BD54-E15C-4359-97B2-BE0B74EED9A5}" srcId="{806CD8DC-5AA1-480F-A3D3-91E8CB8B5360}" destId="{CDF95A10-5839-48FC-8B00-D1943F66284C}" srcOrd="6" destOrd="0" parTransId="{801FEE2F-51B6-4078-83D5-2B7A6B11C09C}" sibTransId="{7757D71C-6406-42B7-A469-05851EF48413}"/>
    <dgm:cxn modelId="{546C2376-9F30-49F2-A1E0-F81ECD8FEECC}" type="presOf" srcId="{F2E9BAFF-3B88-4CB4-9F98-30A637793271}" destId="{10F52FDA-A720-4075-8068-D3D38EDD7073}" srcOrd="0" destOrd="0" presId="urn:microsoft.com/office/officeart/2008/layout/LinedList"/>
    <dgm:cxn modelId="{ACDF7478-8EA5-4827-8226-27F4D49EB057}" srcId="{806CD8DC-5AA1-480F-A3D3-91E8CB8B5360}" destId="{E2D426ED-5A1A-457A-9BF1-F7D772AA7983}" srcOrd="4" destOrd="0" parTransId="{B3E8C23E-1804-4FCE-9979-9C880DBEAC0A}" sibTransId="{22D269C0-69C6-40B0-A032-31FFFEB17FE7}"/>
    <dgm:cxn modelId="{F3710C7D-9A56-4020-9803-E47A81B32DE3}" srcId="{806CD8DC-5AA1-480F-A3D3-91E8CB8B5360}" destId="{03813996-829C-42A4-84DA-0FE59899BBEC}" srcOrd="2" destOrd="0" parTransId="{F9A0A185-D77D-45A9-8EC0-74F2BC81EE0A}" sibTransId="{629FD6E0-7C3A-47ED-86DB-E95DFD1685B8}"/>
    <dgm:cxn modelId="{EFEA8E85-0592-405F-8251-F4221B82F04E}" type="presOf" srcId="{AFE818FD-CF97-437D-8923-42C21F40EC27}" destId="{283728A6-2455-44A7-9E60-4B3E08C66C3B}" srcOrd="0" destOrd="0" presId="urn:microsoft.com/office/officeart/2008/layout/LinedList"/>
    <dgm:cxn modelId="{D39B1B8A-5676-4A75-873B-03DA423CA8DF}" type="presOf" srcId="{E2D426ED-5A1A-457A-9BF1-F7D772AA7983}" destId="{2188CA48-57D3-4435-BDAC-157BD6F480E0}" srcOrd="0" destOrd="0" presId="urn:microsoft.com/office/officeart/2008/layout/LinedList"/>
    <dgm:cxn modelId="{796B8C90-C95D-4174-9F53-B0D3814C6391}" srcId="{806CD8DC-5AA1-480F-A3D3-91E8CB8B5360}" destId="{F0827EE1-20CE-40D9-87C7-A7F200668726}" srcOrd="7" destOrd="0" parTransId="{DE59A711-87A4-4F80-98F0-6CD840AD510B}" sibTransId="{A4CF7947-41A9-446F-A6A3-52FA01929025}"/>
    <dgm:cxn modelId="{A0D39D9B-A10B-4BD4-B99D-7E5FA6C31C80}" srcId="{806CD8DC-5AA1-480F-A3D3-91E8CB8B5360}" destId="{2AB042DA-F324-465B-B1A7-4412C6482579}" srcOrd="9" destOrd="0" parTransId="{22796885-9BBD-4371-AAB6-7FD5ED16F041}" sibTransId="{8D5C19FA-4228-4470-B7BA-6A34A15821C4}"/>
    <dgm:cxn modelId="{AC73B09C-B732-48AC-9F7E-AFA192C6A54D}" type="presOf" srcId="{B6F860F5-5F51-4C3D-8391-31B17DC8899F}" destId="{799D45C2-2CF9-46DF-9A58-B3F44E933997}" srcOrd="0" destOrd="0" presId="urn:microsoft.com/office/officeart/2008/layout/LinedList"/>
    <dgm:cxn modelId="{DF435D9D-3056-424E-B7A4-E284111B279F}" type="presOf" srcId="{CDF95A10-5839-48FC-8B00-D1943F66284C}" destId="{C166691F-2B1E-410F-AA9D-9A1E22B763F6}" srcOrd="0" destOrd="0" presId="urn:microsoft.com/office/officeart/2008/layout/LinedList"/>
    <dgm:cxn modelId="{326F24C2-9160-41B1-B19E-FF8F3837B0C9}" type="presOf" srcId="{194EA7E1-C775-46A5-AB6D-39FA68F96A73}" destId="{86AA27E1-2D91-4FE0-8D8C-4F70FCF2F46E}" srcOrd="0" destOrd="0" presId="urn:microsoft.com/office/officeart/2008/layout/LinedList"/>
    <dgm:cxn modelId="{78DA21CD-D7F5-487D-B2B1-EEBAC97901F9}" srcId="{806CD8DC-5AA1-480F-A3D3-91E8CB8B5360}" destId="{B6F860F5-5F51-4C3D-8391-31B17DC8899F}" srcOrd="3" destOrd="0" parTransId="{C656E4FF-36F7-49A4-96FF-9D33419887C1}" sibTransId="{3F477148-71EC-41A4-992B-36F215E20CFD}"/>
    <dgm:cxn modelId="{293D64DB-E78F-4645-83BA-92EBC73662AE}" srcId="{806CD8DC-5AA1-480F-A3D3-91E8CB8B5360}" destId="{194EA7E1-C775-46A5-AB6D-39FA68F96A73}" srcOrd="1" destOrd="0" parTransId="{B7E42C89-98FA-429D-9272-9E58396514F7}" sibTransId="{36BB128A-7986-4C29-A785-4368FCC872F9}"/>
    <dgm:cxn modelId="{B5F1AAFB-CE64-46F7-810A-908E5F45BC1A}" type="presOf" srcId="{2AB042DA-F324-465B-B1A7-4412C6482579}" destId="{A88741CA-6644-4BBA-AE6E-08AC34B0DE77}" srcOrd="0" destOrd="0" presId="urn:microsoft.com/office/officeart/2008/layout/LinedList"/>
    <dgm:cxn modelId="{7A56CD86-09CD-4C10-8560-5D26D61DE5B8}" type="presParOf" srcId="{424292BD-4322-4273-B141-AC8E81C9CB72}" destId="{77566AA7-8AB3-43A7-8934-22535A2627B0}" srcOrd="0" destOrd="0" presId="urn:microsoft.com/office/officeart/2008/layout/LinedList"/>
    <dgm:cxn modelId="{B2EE8485-A9A3-46EF-93E8-106C0BF28A67}" type="presParOf" srcId="{424292BD-4322-4273-B141-AC8E81C9CB72}" destId="{BFF56E6A-1F9F-4B7B-9387-3D7D07906298}" srcOrd="1" destOrd="0" presId="urn:microsoft.com/office/officeart/2008/layout/LinedList"/>
    <dgm:cxn modelId="{216CC1EC-22E9-4243-A126-7538396CFBD4}" type="presParOf" srcId="{BFF56E6A-1F9F-4B7B-9387-3D7D07906298}" destId="{10F52FDA-A720-4075-8068-D3D38EDD7073}" srcOrd="0" destOrd="0" presId="urn:microsoft.com/office/officeart/2008/layout/LinedList"/>
    <dgm:cxn modelId="{B35C88AF-F4C0-4B45-B083-807E85F83A9E}" type="presParOf" srcId="{BFF56E6A-1F9F-4B7B-9387-3D7D07906298}" destId="{52C9D526-0DF7-4AF3-B43A-E579D55E29FB}" srcOrd="1" destOrd="0" presId="urn:microsoft.com/office/officeart/2008/layout/LinedList"/>
    <dgm:cxn modelId="{54B0E0F4-15AF-4B20-BD2F-2A57154205E0}" type="presParOf" srcId="{424292BD-4322-4273-B141-AC8E81C9CB72}" destId="{9BFF4482-FA08-49CF-96B3-7A495BCE5692}" srcOrd="2" destOrd="0" presId="urn:microsoft.com/office/officeart/2008/layout/LinedList"/>
    <dgm:cxn modelId="{22080FE1-8FB9-4555-A09C-E3D0B3BD5959}" type="presParOf" srcId="{424292BD-4322-4273-B141-AC8E81C9CB72}" destId="{D00F4463-2BFF-48CC-8042-039215B511D1}" srcOrd="3" destOrd="0" presId="urn:microsoft.com/office/officeart/2008/layout/LinedList"/>
    <dgm:cxn modelId="{6A1F2126-BD07-4A40-9FA4-219D22698A20}" type="presParOf" srcId="{D00F4463-2BFF-48CC-8042-039215B511D1}" destId="{86AA27E1-2D91-4FE0-8D8C-4F70FCF2F46E}" srcOrd="0" destOrd="0" presId="urn:microsoft.com/office/officeart/2008/layout/LinedList"/>
    <dgm:cxn modelId="{B9D80507-2A3D-441C-9B1B-624AD660E55A}" type="presParOf" srcId="{D00F4463-2BFF-48CC-8042-039215B511D1}" destId="{E1733036-6DCE-41F2-A271-2FBCB460EC5A}" srcOrd="1" destOrd="0" presId="urn:microsoft.com/office/officeart/2008/layout/LinedList"/>
    <dgm:cxn modelId="{AC78EC05-1A1C-4F46-A3D5-861D1FDC8683}" type="presParOf" srcId="{424292BD-4322-4273-B141-AC8E81C9CB72}" destId="{352B8BAA-83CF-4CD3-9D6E-721C9BEF9E20}" srcOrd="4" destOrd="0" presId="urn:microsoft.com/office/officeart/2008/layout/LinedList"/>
    <dgm:cxn modelId="{9717D1D0-EBC8-4C80-9313-8470E7692A84}" type="presParOf" srcId="{424292BD-4322-4273-B141-AC8E81C9CB72}" destId="{0AB4ABE8-3BD8-48D2-B5AA-1A71B75D72BB}" srcOrd="5" destOrd="0" presId="urn:microsoft.com/office/officeart/2008/layout/LinedList"/>
    <dgm:cxn modelId="{0E6B0EAC-DF19-4D85-A379-EA1861E9E96B}" type="presParOf" srcId="{0AB4ABE8-3BD8-48D2-B5AA-1A71B75D72BB}" destId="{11C87F6C-8383-4B6C-91EA-46816662FD58}" srcOrd="0" destOrd="0" presId="urn:microsoft.com/office/officeart/2008/layout/LinedList"/>
    <dgm:cxn modelId="{8435BFD9-7F8A-4F4F-ADA3-7AB38E5F478E}" type="presParOf" srcId="{0AB4ABE8-3BD8-48D2-B5AA-1A71B75D72BB}" destId="{0B8B1AD7-ADB5-4445-AD8B-8EF48D859B2D}" srcOrd="1" destOrd="0" presId="urn:microsoft.com/office/officeart/2008/layout/LinedList"/>
    <dgm:cxn modelId="{BCE74C1A-C88E-4FE7-8251-6FDE55463524}" type="presParOf" srcId="{424292BD-4322-4273-B141-AC8E81C9CB72}" destId="{12B3D8BC-5CDB-4E1D-9C24-38888840A960}" srcOrd="6" destOrd="0" presId="urn:microsoft.com/office/officeart/2008/layout/LinedList"/>
    <dgm:cxn modelId="{6A8EFE52-F172-4A3F-A64B-94C156649BE8}" type="presParOf" srcId="{424292BD-4322-4273-B141-AC8E81C9CB72}" destId="{725EE428-90C6-4082-86EF-B4DC3FECE786}" srcOrd="7" destOrd="0" presId="urn:microsoft.com/office/officeart/2008/layout/LinedList"/>
    <dgm:cxn modelId="{2C4988D9-D1BF-451E-A179-59D0AC5F1F4C}" type="presParOf" srcId="{725EE428-90C6-4082-86EF-B4DC3FECE786}" destId="{799D45C2-2CF9-46DF-9A58-B3F44E933997}" srcOrd="0" destOrd="0" presId="urn:microsoft.com/office/officeart/2008/layout/LinedList"/>
    <dgm:cxn modelId="{44135171-6E25-4F6F-9B72-945D08BC28F5}" type="presParOf" srcId="{725EE428-90C6-4082-86EF-B4DC3FECE786}" destId="{887CD922-BD4B-4351-91EE-B356877C5C61}" srcOrd="1" destOrd="0" presId="urn:microsoft.com/office/officeart/2008/layout/LinedList"/>
    <dgm:cxn modelId="{5E7C52B0-E903-44F9-9D21-33C22C0E339D}" type="presParOf" srcId="{424292BD-4322-4273-B141-AC8E81C9CB72}" destId="{A03D8CD5-B258-4617-AE33-D12C871ADB32}" srcOrd="8" destOrd="0" presId="urn:microsoft.com/office/officeart/2008/layout/LinedList"/>
    <dgm:cxn modelId="{A5BDB142-AC83-455E-9005-DAA352D31F1F}" type="presParOf" srcId="{424292BD-4322-4273-B141-AC8E81C9CB72}" destId="{AC6B4CCB-051B-47F5-84D0-D83F9E2B88F5}" srcOrd="9" destOrd="0" presId="urn:microsoft.com/office/officeart/2008/layout/LinedList"/>
    <dgm:cxn modelId="{31550C1B-B7D2-428A-A0C7-4FB6165313C0}" type="presParOf" srcId="{AC6B4CCB-051B-47F5-84D0-D83F9E2B88F5}" destId="{2188CA48-57D3-4435-BDAC-157BD6F480E0}" srcOrd="0" destOrd="0" presId="urn:microsoft.com/office/officeart/2008/layout/LinedList"/>
    <dgm:cxn modelId="{CF399514-88B2-44D6-83CB-46F1B0018737}" type="presParOf" srcId="{AC6B4CCB-051B-47F5-84D0-D83F9E2B88F5}" destId="{15FABEAE-CB20-42E5-8046-B364D0FEE5CF}" srcOrd="1" destOrd="0" presId="urn:microsoft.com/office/officeart/2008/layout/LinedList"/>
    <dgm:cxn modelId="{36A3CFF8-528B-4A40-8388-7684BE7D926B}" type="presParOf" srcId="{424292BD-4322-4273-B141-AC8E81C9CB72}" destId="{9E4CBB5C-3D20-4A9C-85B4-8646DC825F06}" srcOrd="10" destOrd="0" presId="urn:microsoft.com/office/officeart/2008/layout/LinedList"/>
    <dgm:cxn modelId="{95418FF1-E647-4E45-96D5-3B785E156681}" type="presParOf" srcId="{424292BD-4322-4273-B141-AC8E81C9CB72}" destId="{DC8F9024-E262-45F1-82F8-8B83A57B5152}" srcOrd="11" destOrd="0" presId="urn:microsoft.com/office/officeart/2008/layout/LinedList"/>
    <dgm:cxn modelId="{5F041F8A-035B-487B-AB16-BA2C62606781}" type="presParOf" srcId="{DC8F9024-E262-45F1-82F8-8B83A57B5152}" destId="{B9FAA8E2-19D3-4FE5-8918-489FAF134B5B}" srcOrd="0" destOrd="0" presId="urn:microsoft.com/office/officeart/2008/layout/LinedList"/>
    <dgm:cxn modelId="{2E8303AD-7724-4C92-9E95-5797CC3453AA}" type="presParOf" srcId="{DC8F9024-E262-45F1-82F8-8B83A57B5152}" destId="{261E4A4F-78B3-4DB3-9197-BD6D15DF5715}" srcOrd="1" destOrd="0" presId="urn:microsoft.com/office/officeart/2008/layout/LinedList"/>
    <dgm:cxn modelId="{0DEE371C-46E4-4052-AB85-E34F45A2AB55}" type="presParOf" srcId="{424292BD-4322-4273-B141-AC8E81C9CB72}" destId="{D3131526-3088-4DF3-BCA8-F8FEB660A4D1}" srcOrd="12" destOrd="0" presId="urn:microsoft.com/office/officeart/2008/layout/LinedList"/>
    <dgm:cxn modelId="{2404B8B0-7B0E-45BB-BB32-B9FC25AE2FB0}" type="presParOf" srcId="{424292BD-4322-4273-B141-AC8E81C9CB72}" destId="{0BFB0764-C59C-486B-9B6E-6CB30C20E7DF}" srcOrd="13" destOrd="0" presId="urn:microsoft.com/office/officeart/2008/layout/LinedList"/>
    <dgm:cxn modelId="{739B9566-A42D-4878-A9C0-6CA1B9D184DE}" type="presParOf" srcId="{0BFB0764-C59C-486B-9B6E-6CB30C20E7DF}" destId="{C166691F-2B1E-410F-AA9D-9A1E22B763F6}" srcOrd="0" destOrd="0" presId="urn:microsoft.com/office/officeart/2008/layout/LinedList"/>
    <dgm:cxn modelId="{569DFDB1-1DA9-4E6E-96A3-188BF7E1E491}" type="presParOf" srcId="{0BFB0764-C59C-486B-9B6E-6CB30C20E7DF}" destId="{1EA1CF2C-4B58-4EF7-86AA-60CE1E4284F5}" srcOrd="1" destOrd="0" presId="urn:microsoft.com/office/officeart/2008/layout/LinedList"/>
    <dgm:cxn modelId="{DE9FDB35-5582-44BC-B3F3-D68124E4DE43}" type="presParOf" srcId="{424292BD-4322-4273-B141-AC8E81C9CB72}" destId="{D9D58A63-FFE7-45B0-A007-DF171FFE1D66}" srcOrd="14" destOrd="0" presId="urn:microsoft.com/office/officeart/2008/layout/LinedList"/>
    <dgm:cxn modelId="{8A710FF5-64B5-42A5-B7E7-CE8AF4E08825}" type="presParOf" srcId="{424292BD-4322-4273-B141-AC8E81C9CB72}" destId="{E8EEC284-7701-4F51-95A3-811C566951B8}" srcOrd="15" destOrd="0" presId="urn:microsoft.com/office/officeart/2008/layout/LinedList"/>
    <dgm:cxn modelId="{11837A6D-C3A6-418F-B1B5-C02A4685A5E0}" type="presParOf" srcId="{E8EEC284-7701-4F51-95A3-811C566951B8}" destId="{EE2BC6EF-F8B3-4358-A605-09BF42A3AA84}" srcOrd="0" destOrd="0" presId="urn:microsoft.com/office/officeart/2008/layout/LinedList"/>
    <dgm:cxn modelId="{DB9227D4-C0AC-4E17-AB8B-11C32F70C19E}" type="presParOf" srcId="{E8EEC284-7701-4F51-95A3-811C566951B8}" destId="{B856984B-58FF-455B-9D26-37A7C673358A}" srcOrd="1" destOrd="0" presId="urn:microsoft.com/office/officeart/2008/layout/LinedList"/>
    <dgm:cxn modelId="{2FB10BD1-3DA4-4B60-9F73-1CFF6EBCC106}" type="presParOf" srcId="{424292BD-4322-4273-B141-AC8E81C9CB72}" destId="{3B73E4D0-AD08-4BEA-8D1F-590622AE8947}" srcOrd="16" destOrd="0" presId="urn:microsoft.com/office/officeart/2008/layout/LinedList"/>
    <dgm:cxn modelId="{1EE91749-A9E1-434D-ABE5-FB2E55BA4EA9}" type="presParOf" srcId="{424292BD-4322-4273-B141-AC8E81C9CB72}" destId="{2B6DF5F7-790E-4C5B-9B57-5017A4DC966F}" srcOrd="17" destOrd="0" presId="urn:microsoft.com/office/officeart/2008/layout/LinedList"/>
    <dgm:cxn modelId="{EAEB5266-A9EA-4530-88FA-7C4A52BC6286}" type="presParOf" srcId="{2B6DF5F7-790E-4C5B-9B57-5017A4DC966F}" destId="{283728A6-2455-44A7-9E60-4B3E08C66C3B}" srcOrd="0" destOrd="0" presId="urn:microsoft.com/office/officeart/2008/layout/LinedList"/>
    <dgm:cxn modelId="{63C1E8D5-0EE0-45F4-AB6F-35660467D9C6}" type="presParOf" srcId="{2B6DF5F7-790E-4C5B-9B57-5017A4DC966F}" destId="{68D9B642-8656-448E-8965-6A65C8046678}" srcOrd="1" destOrd="0" presId="urn:microsoft.com/office/officeart/2008/layout/LinedList"/>
    <dgm:cxn modelId="{112D94D1-AE81-44D1-AF1A-86AD9EED3F20}" type="presParOf" srcId="{424292BD-4322-4273-B141-AC8E81C9CB72}" destId="{B5D3F2B0-B842-4D8C-9976-AD3394CA062E}" srcOrd="18" destOrd="0" presId="urn:microsoft.com/office/officeart/2008/layout/LinedList"/>
    <dgm:cxn modelId="{758B751E-075F-4BE5-9746-F7DA9A5D2B52}" type="presParOf" srcId="{424292BD-4322-4273-B141-AC8E81C9CB72}" destId="{55A04AE5-16DB-453F-AE7D-59DCFD87BD0A}" srcOrd="19" destOrd="0" presId="urn:microsoft.com/office/officeart/2008/layout/LinedList"/>
    <dgm:cxn modelId="{727B387B-51BB-4C6C-8089-A1AEE8DBA11D}" type="presParOf" srcId="{55A04AE5-16DB-453F-AE7D-59DCFD87BD0A}" destId="{A88741CA-6644-4BBA-AE6E-08AC34B0DE77}" srcOrd="0" destOrd="0" presId="urn:microsoft.com/office/officeart/2008/layout/LinedList"/>
    <dgm:cxn modelId="{44D9D5C9-79F6-4492-A700-CFEC7A926FAA}" type="presParOf" srcId="{55A04AE5-16DB-453F-AE7D-59DCFD87BD0A}" destId="{3494528B-7DD5-4FF9-BCDA-F6BCEB18C22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66AA7-8AB3-43A7-8934-22535A2627B0}">
      <dsp:nvSpPr>
        <dsp:cNvPr id="0" name=""/>
        <dsp:cNvSpPr/>
      </dsp:nvSpPr>
      <dsp:spPr>
        <a:xfrm>
          <a:off x="0" y="495"/>
          <a:ext cx="4038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F52FDA-A720-4075-8068-D3D38EDD7073}">
      <dsp:nvSpPr>
        <dsp:cNvPr id="0" name=""/>
        <dsp:cNvSpPr/>
      </dsp:nvSpPr>
      <dsp:spPr>
        <a:xfrm>
          <a:off x="0" y="495"/>
          <a:ext cx="4038600" cy="40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HR" sz="1800" kern="1200" dirty="0"/>
            <a:t>Osnove EU fondova</a:t>
          </a:r>
          <a:endParaRPr lang="en-US" sz="1800" kern="1200" dirty="0"/>
        </a:p>
      </dsp:txBody>
      <dsp:txXfrm>
        <a:off x="0" y="495"/>
        <a:ext cx="4038600" cy="406005"/>
      </dsp:txXfrm>
    </dsp:sp>
    <dsp:sp modelId="{9BFF4482-FA08-49CF-96B3-7A495BCE5692}">
      <dsp:nvSpPr>
        <dsp:cNvPr id="0" name=""/>
        <dsp:cNvSpPr/>
      </dsp:nvSpPr>
      <dsp:spPr>
        <a:xfrm>
          <a:off x="0" y="406501"/>
          <a:ext cx="4038600" cy="0"/>
        </a:xfrm>
        <a:prstGeom prst="line">
          <a:avLst/>
        </a:prstGeom>
        <a:solidFill>
          <a:schemeClr val="accent2">
            <a:hueOff val="520169"/>
            <a:satOff val="-649"/>
            <a:lumOff val="153"/>
            <a:alphaOff val="0"/>
          </a:schemeClr>
        </a:solidFill>
        <a:ln w="25400" cap="flat" cmpd="sng" algn="ctr">
          <a:solidFill>
            <a:schemeClr val="accent2">
              <a:hueOff val="520169"/>
              <a:satOff val="-649"/>
              <a:lumOff val="1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AA27E1-2D91-4FE0-8D8C-4F70FCF2F46E}">
      <dsp:nvSpPr>
        <dsp:cNvPr id="0" name=""/>
        <dsp:cNvSpPr/>
      </dsp:nvSpPr>
      <dsp:spPr>
        <a:xfrm>
          <a:off x="0" y="406501"/>
          <a:ext cx="4038600" cy="40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HR" sz="1800" kern="1200" dirty="0"/>
            <a:t>Želim EU sredstva, otkud krenuti?</a:t>
          </a:r>
          <a:endParaRPr lang="en-US" sz="1800" kern="1200" dirty="0"/>
        </a:p>
      </dsp:txBody>
      <dsp:txXfrm>
        <a:off x="0" y="406501"/>
        <a:ext cx="4038600" cy="406005"/>
      </dsp:txXfrm>
    </dsp:sp>
    <dsp:sp modelId="{352B8BAA-83CF-4CD3-9D6E-721C9BEF9E20}">
      <dsp:nvSpPr>
        <dsp:cNvPr id="0" name=""/>
        <dsp:cNvSpPr/>
      </dsp:nvSpPr>
      <dsp:spPr>
        <a:xfrm>
          <a:off x="0" y="812507"/>
          <a:ext cx="4038600" cy="0"/>
        </a:xfrm>
        <a:prstGeom prst="line">
          <a:avLst/>
        </a:prstGeom>
        <a:solidFill>
          <a:schemeClr val="accent2">
            <a:hueOff val="1040338"/>
            <a:satOff val="-1298"/>
            <a:lumOff val="305"/>
            <a:alphaOff val="0"/>
          </a:schemeClr>
        </a:solidFill>
        <a:ln w="25400" cap="flat" cmpd="sng" algn="ctr">
          <a:solidFill>
            <a:schemeClr val="accent2">
              <a:hueOff val="1040338"/>
              <a:satOff val="-1298"/>
              <a:lumOff val="3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C87F6C-8383-4B6C-91EA-46816662FD58}">
      <dsp:nvSpPr>
        <dsp:cNvPr id="0" name=""/>
        <dsp:cNvSpPr/>
      </dsp:nvSpPr>
      <dsp:spPr>
        <a:xfrm>
          <a:off x="0" y="812507"/>
          <a:ext cx="4038600" cy="40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HR" sz="1800" kern="1200" dirty="0"/>
            <a:t>Kako do informacija</a:t>
          </a:r>
          <a:endParaRPr lang="en-US" sz="1800" kern="1200" dirty="0"/>
        </a:p>
      </dsp:txBody>
      <dsp:txXfrm>
        <a:off x="0" y="812507"/>
        <a:ext cx="4038600" cy="406005"/>
      </dsp:txXfrm>
    </dsp:sp>
    <dsp:sp modelId="{12B3D8BC-5CDB-4E1D-9C24-38888840A960}">
      <dsp:nvSpPr>
        <dsp:cNvPr id="0" name=""/>
        <dsp:cNvSpPr/>
      </dsp:nvSpPr>
      <dsp:spPr>
        <a:xfrm>
          <a:off x="0" y="1218512"/>
          <a:ext cx="4038600" cy="0"/>
        </a:xfrm>
        <a:prstGeom prst="line">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D45C2-2CF9-46DF-9A58-B3F44E933997}">
      <dsp:nvSpPr>
        <dsp:cNvPr id="0" name=""/>
        <dsp:cNvSpPr/>
      </dsp:nvSpPr>
      <dsp:spPr>
        <a:xfrm>
          <a:off x="0" y="1218512"/>
          <a:ext cx="4038600" cy="40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err="1"/>
            <a:t>Upute</a:t>
          </a:r>
          <a:r>
            <a:rPr lang="en-US" sz="1800" kern="1200" dirty="0"/>
            <a:t> za </a:t>
          </a:r>
          <a:r>
            <a:rPr lang="en-US" sz="1800" kern="1200" dirty="0" err="1"/>
            <a:t>prijavu</a:t>
          </a:r>
          <a:endParaRPr lang="en-US" sz="1800" kern="1200" dirty="0"/>
        </a:p>
      </dsp:txBody>
      <dsp:txXfrm>
        <a:off x="0" y="1218512"/>
        <a:ext cx="4038600" cy="406005"/>
      </dsp:txXfrm>
    </dsp:sp>
    <dsp:sp modelId="{A03D8CD5-B258-4617-AE33-D12C871ADB32}">
      <dsp:nvSpPr>
        <dsp:cNvPr id="0" name=""/>
        <dsp:cNvSpPr/>
      </dsp:nvSpPr>
      <dsp:spPr>
        <a:xfrm>
          <a:off x="0" y="1624518"/>
          <a:ext cx="4038600" cy="0"/>
        </a:xfrm>
        <a:prstGeom prst="line">
          <a:avLst/>
        </a:prstGeom>
        <a:solidFill>
          <a:schemeClr val="accent2">
            <a:hueOff val="2080675"/>
            <a:satOff val="-2595"/>
            <a:lumOff val="610"/>
            <a:alphaOff val="0"/>
          </a:schemeClr>
        </a:solidFill>
        <a:ln w="25400" cap="flat" cmpd="sng" algn="ctr">
          <a:solidFill>
            <a:schemeClr val="accent2">
              <a:hueOff val="2080675"/>
              <a:satOff val="-2595"/>
              <a:lumOff val="61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88CA48-57D3-4435-BDAC-157BD6F480E0}">
      <dsp:nvSpPr>
        <dsp:cNvPr id="0" name=""/>
        <dsp:cNvSpPr/>
      </dsp:nvSpPr>
      <dsp:spPr>
        <a:xfrm>
          <a:off x="0" y="1624518"/>
          <a:ext cx="4038600" cy="40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HR" sz="1800" kern="1200"/>
            <a:t>Da li sam prihvatljiv prijavitelj na pozivu?</a:t>
          </a:r>
          <a:endParaRPr lang="en-US" sz="1800" kern="1200"/>
        </a:p>
      </dsp:txBody>
      <dsp:txXfrm>
        <a:off x="0" y="1624518"/>
        <a:ext cx="4038600" cy="406005"/>
      </dsp:txXfrm>
    </dsp:sp>
    <dsp:sp modelId="{9E4CBB5C-3D20-4A9C-85B4-8646DC825F06}">
      <dsp:nvSpPr>
        <dsp:cNvPr id="0" name=""/>
        <dsp:cNvSpPr/>
      </dsp:nvSpPr>
      <dsp:spPr>
        <a:xfrm>
          <a:off x="0" y="2030524"/>
          <a:ext cx="4038600" cy="0"/>
        </a:xfrm>
        <a:prstGeom prst="line">
          <a:avLst/>
        </a:prstGeom>
        <a:solidFill>
          <a:schemeClr val="accent2">
            <a:hueOff val="2600844"/>
            <a:satOff val="-3244"/>
            <a:lumOff val="763"/>
            <a:alphaOff val="0"/>
          </a:schemeClr>
        </a:solidFill>
        <a:ln w="25400" cap="flat" cmpd="sng" algn="ctr">
          <a:solidFill>
            <a:schemeClr val="accent2">
              <a:hueOff val="2600844"/>
              <a:satOff val="-3244"/>
              <a:lumOff val="7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FAA8E2-19D3-4FE5-8918-489FAF134B5B}">
      <dsp:nvSpPr>
        <dsp:cNvPr id="0" name=""/>
        <dsp:cNvSpPr/>
      </dsp:nvSpPr>
      <dsp:spPr>
        <a:xfrm>
          <a:off x="0" y="2030524"/>
          <a:ext cx="4038600" cy="40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HR" sz="1800" kern="1200" dirty="0"/>
            <a:t>Kakve su mi šanse?</a:t>
          </a:r>
          <a:endParaRPr lang="en-US" sz="1800" kern="1200" dirty="0"/>
        </a:p>
      </dsp:txBody>
      <dsp:txXfrm>
        <a:off x="0" y="2030524"/>
        <a:ext cx="4038600" cy="406005"/>
      </dsp:txXfrm>
    </dsp:sp>
    <dsp:sp modelId="{D3131526-3088-4DF3-BCA8-F8FEB660A4D1}">
      <dsp:nvSpPr>
        <dsp:cNvPr id="0" name=""/>
        <dsp:cNvSpPr/>
      </dsp:nvSpPr>
      <dsp:spPr>
        <a:xfrm>
          <a:off x="0" y="2436529"/>
          <a:ext cx="4038600" cy="0"/>
        </a:xfrm>
        <a:prstGeom prst="line">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66691F-2B1E-410F-AA9D-9A1E22B763F6}">
      <dsp:nvSpPr>
        <dsp:cNvPr id="0" name=""/>
        <dsp:cNvSpPr/>
      </dsp:nvSpPr>
      <dsp:spPr>
        <a:xfrm>
          <a:off x="0" y="2436529"/>
          <a:ext cx="4038600" cy="40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hr-HR" sz="1800" kern="1200" dirty="0"/>
            <a:t>Popunjavanje projektne dokumentacije </a:t>
          </a:r>
          <a:endParaRPr lang="en-US" sz="1800" kern="1200" dirty="0"/>
        </a:p>
      </dsp:txBody>
      <dsp:txXfrm>
        <a:off x="0" y="2436529"/>
        <a:ext cx="4038600" cy="406005"/>
      </dsp:txXfrm>
    </dsp:sp>
    <dsp:sp modelId="{D9D58A63-FFE7-45B0-A007-DF171FFE1D66}">
      <dsp:nvSpPr>
        <dsp:cNvPr id="0" name=""/>
        <dsp:cNvSpPr/>
      </dsp:nvSpPr>
      <dsp:spPr>
        <a:xfrm>
          <a:off x="0" y="2842535"/>
          <a:ext cx="4038600" cy="0"/>
        </a:xfrm>
        <a:prstGeom prst="line">
          <a:avLst/>
        </a:prstGeom>
        <a:solidFill>
          <a:schemeClr val="accent2">
            <a:hueOff val="3641181"/>
            <a:satOff val="-4541"/>
            <a:lumOff val="1068"/>
            <a:alphaOff val="0"/>
          </a:schemeClr>
        </a:solidFill>
        <a:ln w="25400" cap="flat" cmpd="sng" algn="ctr">
          <a:solidFill>
            <a:schemeClr val="accent2">
              <a:hueOff val="3641181"/>
              <a:satOff val="-4541"/>
              <a:lumOff val="10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BC6EF-F8B3-4358-A605-09BF42A3AA84}">
      <dsp:nvSpPr>
        <dsp:cNvPr id="0" name=""/>
        <dsp:cNvSpPr/>
      </dsp:nvSpPr>
      <dsp:spPr>
        <a:xfrm>
          <a:off x="0" y="2842535"/>
          <a:ext cx="4038600" cy="40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err="1"/>
            <a:t>Bodovanje</a:t>
          </a:r>
          <a:r>
            <a:rPr lang="en-US" sz="1800" kern="1200" dirty="0"/>
            <a:t> </a:t>
          </a:r>
          <a:r>
            <a:rPr lang="en-US" sz="1800" kern="1200" dirty="0" err="1"/>
            <a:t>projektnog</a:t>
          </a:r>
          <a:r>
            <a:rPr lang="en-US" sz="1800" kern="1200" dirty="0"/>
            <a:t> </a:t>
          </a:r>
          <a:r>
            <a:rPr lang="en-US" sz="1800" kern="1200" dirty="0" err="1"/>
            <a:t>prijedloga</a:t>
          </a:r>
          <a:endParaRPr lang="en-US" sz="1800" kern="1200" dirty="0"/>
        </a:p>
      </dsp:txBody>
      <dsp:txXfrm>
        <a:off x="0" y="2842535"/>
        <a:ext cx="4038600" cy="406005"/>
      </dsp:txXfrm>
    </dsp:sp>
    <dsp:sp modelId="{3B73E4D0-AD08-4BEA-8D1F-590622AE8947}">
      <dsp:nvSpPr>
        <dsp:cNvPr id="0" name=""/>
        <dsp:cNvSpPr/>
      </dsp:nvSpPr>
      <dsp:spPr>
        <a:xfrm>
          <a:off x="0" y="3248540"/>
          <a:ext cx="4038600" cy="0"/>
        </a:xfrm>
        <a:prstGeom prst="line">
          <a:avLst/>
        </a:prstGeom>
        <a:solidFill>
          <a:schemeClr val="accent2">
            <a:hueOff val="4161350"/>
            <a:satOff val="-5190"/>
            <a:lumOff val="1220"/>
            <a:alphaOff val="0"/>
          </a:schemeClr>
        </a:solidFill>
        <a:ln w="25400" cap="flat" cmpd="sng" algn="ctr">
          <a:solidFill>
            <a:schemeClr val="accent2">
              <a:hueOff val="4161350"/>
              <a:satOff val="-5190"/>
              <a:lumOff val="12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3728A6-2455-44A7-9E60-4B3E08C66C3B}">
      <dsp:nvSpPr>
        <dsp:cNvPr id="0" name=""/>
        <dsp:cNvSpPr/>
      </dsp:nvSpPr>
      <dsp:spPr>
        <a:xfrm>
          <a:off x="0" y="3248540"/>
          <a:ext cx="4038600" cy="40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dsp:txBody>
      <dsp:txXfrm>
        <a:off x="0" y="3248540"/>
        <a:ext cx="4038600" cy="406005"/>
      </dsp:txXfrm>
    </dsp:sp>
    <dsp:sp modelId="{B5D3F2B0-B842-4D8C-9976-AD3394CA062E}">
      <dsp:nvSpPr>
        <dsp:cNvPr id="0" name=""/>
        <dsp:cNvSpPr/>
      </dsp:nvSpPr>
      <dsp:spPr>
        <a:xfrm>
          <a:off x="0" y="3654546"/>
          <a:ext cx="4038600" cy="0"/>
        </a:xfrm>
        <a:prstGeom prst="lin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8741CA-6644-4BBA-AE6E-08AC34B0DE77}">
      <dsp:nvSpPr>
        <dsp:cNvPr id="0" name=""/>
        <dsp:cNvSpPr/>
      </dsp:nvSpPr>
      <dsp:spPr>
        <a:xfrm>
          <a:off x="0" y="3654546"/>
          <a:ext cx="4038600" cy="406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dsp:txBody>
      <dsp:txXfrm>
        <a:off x="0" y="3654546"/>
        <a:ext cx="4038600" cy="40600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4C1FCC9-E127-4B3B-9E53-126AF32F37E6}" type="datetimeFigureOut">
              <a:rPr lang="en-GB" smtClean="0"/>
              <a:t>29/01/2019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A8678-DA04-419C-AE0F-295104623DF4}" type="slidenum">
              <a:rPr lang="en-GB" smtClean="0"/>
              <a:t>‹#›</a:t>
            </a:fld>
            <a:endParaRPr lang="en-GB"/>
          </a:p>
        </p:txBody>
      </p:sp>
    </p:spTree>
    <p:extLst>
      <p:ext uri="{BB962C8B-B14F-4D97-AF65-F5344CB8AC3E}">
        <p14:creationId xmlns:p14="http://schemas.microsoft.com/office/powerpoint/2010/main" val="405654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C1FCC9-E127-4B3B-9E53-126AF32F37E6}" type="datetimeFigureOut">
              <a:rPr lang="en-GB" smtClean="0"/>
              <a:t>29/01/2019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A8678-DA04-419C-AE0F-295104623DF4}" type="slidenum">
              <a:rPr lang="en-GB" smtClean="0"/>
              <a:t>‹#›</a:t>
            </a:fld>
            <a:endParaRPr lang="en-GB"/>
          </a:p>
        </p:txBody>
      </p:sp>
    </p:spTree>
    <p:extLst>
      <p:ext uri="{BB962C8B-B14F-4D97-AF65-F5344CB8AC3E}">
        <p14:creationId xmlns:p14="http://schemas.microsoft.com/office/powerpoint/2010/main" val="414103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C1FCC9-E127-4B3B-9E53-126AF32F37E6}" type="datetimeFigureOut">
              <a:rPr lang="en-GB" smtClean="0"/>
              <a:t>29/01/2019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A8678-DA04-419C-AE0F-295104623DF4}" type="slidenum">
              <a:rPr lang="en-GB" smtClean="0"/>
              <a:t>‹#›</a:t>
            </a:fld>
            <a:endParaRPr lang="en-GB"/>
          </a:p>
        </p:txBody>
      </p:sp>
    </p:spTree>
    <p:extLst>
      <p:ext uri="{BB962C8B-B14F-4D97-AF65-F5344CB8AC3E}">
        <p14:creationId xmlns:p14="http://schemas.microsoft.com/office/powerpoint/2010/main" val="315622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4C1FCC9-E127-4B3B-9E53-126AF32F37E6}" type="datetimeFigureOut">
              <a:rPr lang="en-GB" smtClean="0"/>
              <a:t>29/01/2019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A8678-DA04-419C-AE0F-295104623DF4}" type="slidenum">
              <a:rPr lang="en-GB" smtClean="0"/>
              <a:t>‹#›</a:t>
            </a:fld>
            <a:endParaRPr lang="en-GB"/>
          </a:p>
        </p:txBody>
      </p:sp>
    </p:spTree>
    <p:extLst>
      <p:ext uri="{BB962C8B-B14F-4D97-AF65-F5344CB8AC3E}">
        <p14:creationId xmlns:p14="http://schemas.microsoft.com/office/powerpoint/2010/main" val="133823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C1FCC9-E127-4B3B-9E53-126AF32F37E6}" type="datetimeFigureOut">
              <a:rPr lang="en-GB" smtClean="0"/>
              <a:t>29/01/2019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0A8678-DA04-419C-AE0F-295104623DF4}" type="slidenum">
              <a:rPr lang="en-GB" smtClean="0"/>
              <a:t>‹#›</a:t>
            </a:fld>
            <a:endParaRPr lang="en-GB"/>
          </a:p>
        </p:txBody>
      </p:sp>
    </p:spTree>
    <p:extLst>
      <p:ext uri="{BB962C8B-B14F-4D97-AF65-F5344CB8AC3E}">
        <p14:creationId xmlns:p14="http://schemas.microsoft.com/office/powerpoint/2010/main" val="366653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4C1FCC9-E127-4B3B-9E53-126AF32F37E6}" type="datetimeFigureOut">
              <a:rPr lang="en-GB" smtClean="0"/>
              <a:t>29/01/2019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0A8678-DA04-419C-AE0F-295104623DF4}" type="slidenum">
              <a:rPr lang="en-GB" smtClean="0"/>
              <a:t>‹#›</a:t>
            </a:fld>
            <a:endParaRPr lang="en-GB"/>
          </a:p>
        </p:txBody>
      </p:sp>
    </p:spTree>
    <p:extLst>
      <p:ext uri="{BB962C8B-B14F-4D97-AF65-F5344CB8AC3E}">
        <p14:creationId xmlns:p14="http://schemas.microsoft.com/office/powerpoint/2010/main" val="3817024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4C1FCC9-E127-4B3B-9E53-126AF32F37E6}" type="datetimeFigureOut">
              <a:rPr lang="en-GB" smtClean="0"/>
              <a:t>29/01/2019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0A8678-DA04-419C-AE0F-295104623DF4}" type="slidenum">
              <a:rPr lang="en-GB" smtClean="0"/>
              <a:t>‹#›</a:t>
            </a:fld>
            <a:endParaRPr lang="en-GB"/>
          </a:p>
        </p:txBody>
      </p:sp>
    </p:spTree>
    <p:extLst>
      <p:ext uri="{BB962C8B-B14F-4D97-AF65-F5344CB8AC3E}">
        <p14:creationId xmlns:p14="http://schemas.microsoft.com/office/powerpoint/2010/main" val="3285556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4C1FCC9-E127-4B3B-9E53-126AF32F37E6}" type="datetimeFigureOut">
              <a:rPr lang="en-GB" smtClean="0"/>
              <a:t>29/01/2019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0A8678-DA04-419C-AE0F-295104623DF4}" type="slidenum">
              <a:rPr lang="en-GB" smtClean="0"/>
              <a:t>‹#›</a:t>
            </a:fld>
            <a:endParaRPr lang="en-GB"/>
          </a:p>
        </p:txBody>
      </p:sp>
    </p:spTree>
    <p:extLst>
      <p:ext uri="{BB962C8B-B14F-4D97-AF65-F5344CB8AC3E}">
        <p14:creationId xmlns:p14="http://schemas.microsoft.com/office/powerpoint/2010/main" val="260031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1FCC9-E127-4B3B-9E53-126AF32F37E6}" type="datetimeFigureOut">
              <a:rPr lang="en-GB" smtClean="0"/>
              <a:t>29/01/2019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0A8678-DA04-419C-AE0F-295104623DF4}" type="slidenum">
              <a:rPr lang="en-GB" smtClean="0"/>
              <a:t>‹#›</a:t>
            </a:fld>
            <a:endParaRPr lang="en-GB"/>
          </a:p>
        </p:txBody>
      </p:sp>
    </p:spTree>
    <p:extLst>
      <p:ext uri="{BB962C8B-B14F-4D97-AF65-F5344CB8AC3E}">
        <p14:creationId xmlns:p14="http://schemas.microsoft.com/office/powerpoint/2010/main" val="367023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C1FCC9-E127-4B3B-9E53-126AF32F37E6}" type="datetimeFigureOut">
              <a:rPr lang="en-GB" smtClean="0"/>
              <a:t>29/01/2019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0A8678-DA04-419C-AE0F-295104623DF4}" type="slidenum">
              <a:rPr lang="en-GB" smtClean="0"/>
              <a:t>‹#›</a:t>
            </a:fld>
            <a:endParaRPr lang="en-GB"/>
          </a:p>
        </p:txBody>
      </p:sp>
    </p:spTree>
    <p:extLst>
      <p:ext uri="{BB962C8B-B14F-4D97-AF65-F5344CB8AC3E}">
        <p14:creationId xmlns:p14="http://schemas.microsoft.com/office/powerpoint/2010/main" val="1452991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C1FCC9-E127-4B3B-9E53-126AF32F37E6}" type="datetimeFigureOut">
              <a:rPr lang="en-GB" smtClean="0"/>
              <a:t>29/01/2019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0A8678-DA04-419C-AE0F-295104623DF4}" type="slidenum">
              <a:rPr lang="en-GB" smtClean="0"/>
              <a:t>‹#›</a:t>
            </a:fld>
            <a:endParaRPr lang="en-GB"/>
          </a:p>
        </p:txBody>
      </p:sp>
    </p:spTree>
    <p:extLst>
      <p:ext uri="{BB962C8B-B14F-4D97-AF65-F5344CB8AC3E}">
        <p14:creationId xmlns:p14="http://schemas.microsoft.com/office/powerpoint/2010/main" val="109622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C1FCC9-E127-4B3B-9E53-126AF32F37E6}" type="datetimeFigureOut">
              <a:rPr lang="en-GB" smtClean="0"/>
              <a:t>29/01/2019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A8678-DA04-419C-AE0F-295104623DF4}" type="slidenum">
              <a:rPr lang="en-GB" smtClean="0"/>
              <a:t>‹#›</a:t>
            </a:fld>
            <a:endParaRPr lang="en-GB"/>
          </a:p>
        </p:txBody>
      </p:sp>
    </p:spTree>
    <p:extLst>
      <p:ext uri="{BB962C8B-B14F-4D97-AF65-F5344CB8AC3E}">
        <p14:creationId xmlns:p14="http://schemas.microsoft.com/office/powerpoint/2010/main" val="496684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mingo.hr/" TargetMode="External"/><Relationship Id="rId3" Type="http://schemas.openxmlformats.org/officeDocument/2006/relationships/hyperlink" Target="http://www.efondovi.hr/" TargetMode="External"/><Relationship Id="rId7" Type="http://schemas.openxmlformats.org/officeDocument/2006/relationships/hyperlink" Target="http://www.apprrr.hr/" TargetMode="External"/><Relationship Id="rId2" Type="http://schemas.openxmlformats.org/officeDocument/2006/relationships/hyperlink" Target="http://www.strukturnifondovi.hr/" TargetMode="External"/><Relationship Id="rId1" Type="http://schemas.openxmlformats.org/officeDocument/2006/relationships/slideLayout" Target="../slideLayouts/slideLayout2.xml"/><Relationship Id="rId6" Type="http://schemas.openxmlformats.org/officeDocument/2006/relationships/hyperlink" Target="http://www.fzoeu.hr/" TargetMode="External"/><Relationship Id="rId5" Type="http://schemas.openxmlformats.org/officeDocument/2006/relationships/hyperlink" Target="http://www.mps.hr/" TargetMode="External"/><Relationship Id="rId10" Type="http://schemas.openxmlformats.org/officeDocument/2006/relationships/hyperlink" Target="http://www.ec.europa.eu/" TargetMode="External"/><Relationship Id="rId4" Type="http://schemas.openxmlformats.org/officeDocument/2006/relationships/hyperlink" Target="http://ruralnirazvoj.hr/plan-objave-natjecaja/" TargetMode="External"/><Relationship Id="rId9" Type="http://schemas.openxmlformats.org/officeDocument/2006/relationships/hyperlink" Target="http://www.hamagbicro.hr/"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propisi.hr/print.php?id=1048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https://ravnopravnost.gov.hr/UserDocsImages/dokumenti/MRRFEU%20Upute%20za%20prijavitelje%20i%20korisnike%20Operativnog%20programa%20%E2%80%9EKonkurentnost%20i%20kohezija%E2%80%9C%20o%20provedbi%20horizontalnih%20na%C4%8Dela%205.2016.pdf"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ruralnirazvoj.hr/mjera/m18/" TargetMode="External"/><Relationship Id="rId2" Type="http://schemas.openxmlformats.org/officeDocument/2006/relationships/hyperlink" Target="https://ruralnirazvoj.hr/mjera/m17/" TargetMode="External"/><Relationship Id="rId1" Type="http://schemas.openxmlformats.org/officeDocument/2006/relationships/slideLayout" Target="../slideLayouts/slideLayout2.xml"/><Relationship Id="rId5" Type="http://schemas.openxmlformats.org/officeDocument/2006/relationships/hyperlink" Target="https://ruralnirazvoj.hr/mjera/m20/" TargetMode="External"/><Relationship Id="rId4" Type="http://schemas.openxmlformats.org/officeDocument/2006/relationships/hyperlink" Target="https://ruralnirazvoj.hr/mjera/m19/"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ruralnirazvoj.hr/natjecaj-za-tip-operacije-6-3-1-potpora-razvoju-malih-poljoprivrednih-gospodarstava/"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savjetodavna.hr/projekti/28/189/program-ruralnog-razvoja-rh-2014-2020/kalkulator-za-izracun-ev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ruralnirazvoj.hr/files/documents/Natjecaj-6-3-1.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hamagbicro.hr/financijski-instrumenti/kako-do-zajma/"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hyperlink" Target="mailto:pitaj@mentorica.biz" TargetMode="External"/><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hyperlink" Target="http://www.mentorica.biz/" TargetMode="External"/><Relationship Id="rId5" Type="http://schemas.openxmlformats.org/officeDocument/2006/relationships/hyperlink" Target="mailto:androlic@androlic-konzalting.hr"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06A652-CD8C-4501-A1A5-B165415BDDF8}"/>
              </a:ext>
            </a:extLst>
          </p:cNvPr>
          <p:cNvSpPr>
            <a:spLocks noGrp="1"/>
          </p:cNvSpPr>
          <p:nvPr>
            <p:ph type="ctrTitle"/>
          </p:nvPr>
        </p:nvSpPr>
        <p:spPr>
          <a:xfrm>
            <a:off x="1750005" y="2780928"/>
            <a:ext cx="6754067" cy="444538"/>
          </a:xfrm>
        </p:spPr>
        <p:txBody>
          <a:bodyPr>
            <a:noAutofit/>
          </a:bodyPr>
          <a:lstStyle/>
          <a:p>
            <a:r>
              <a:rPr lang="hr-HR" sz="3600" dirty="0"/>
              <a:t>“Kako napisati projektni prijedlog i dobiti sredstva iz EU fondova za male i srednje poduzetnike?”</a:t>
            </a:r>
          </a:p>
        </p:txBody>
      </p:sp>
      <p:sp>
        <p:nvSpPr>
          <p:cNvPr id="3" name="Subtitle 2">
            <a:extLst>
              <a:ext uri="{FF2B5EF4-FFF2-40B4-BE49-F238E27FC236}">
                <a16:creationId xmlns:a16="http://schemas.microsoft.com/office/drawing/2014/main" id="{9E0A1C65-53E1-4E49-847B-BDA19348A85A}"/>
              </a:ext>
            </a:extLst>
          </p:cNvPr>
          <p:cNvSpPr>
            <a:spLocks noGrp="1"/>
          </p:cNvSpPr>
          <p:nvPr>
            <p:ph type="subTitle" idx="1"/>
          </p:nvPr>
        </p:nvSpPr>
        <p:spPr>
          <a:xfrm>
            <a:off x="2338647" y="4262704"/>
            <a:ext cx="6400800" cy="1752600"/>
          </a:xfrm>
        </p:spPr>
        <p:txBody>
          <a:bodyPr>
            <a:normAutofit/>
          </a:bodyPr>
          <a:lstStyle/>
          <a:p>
            <a:pPr algn="r"/>
            <a:r>
              <a:rPr lang="hr-HR" dirty="0"/>
              <a:t>Kristina Androlić, </a:t>
            </a:r>
            <a:r>
              <a:rPr lang="hr-HR" sz="1800" dirty="0" err="1"/>
              <a:t>dipl.oec</a:t>
            </a:r>
            <a:r>
              <a:rPr lang="hr-HR" sz="1800" dirty="0"/>
              <a:t>.</a:t>
            </a:r>
          </a:p>
          <a:p>
            <a:pPr algn="r"/>
            <a:r>
              <a:rPr lang="hr-HR" sz="1600" dirty="0"/>
              <a:t>Voditelj pripreme </a:t>
            </a:r>
            <a:r>
              <a:rPr lang="en-US" sz="1600" dirty="0" err="1"/>
              <a:t>i</a:t>
            </a:r>
            <a:r>
              <a:rPr lang="hr-HR" sz="1600" dirty="0"/>
              <a:t> provedbe EU projekata</a:t>
            </a:r>
          </a:p>
        </p:txBody>
      </p:sp>
      <p:pic>
        <p:nvPicPr>
          <p:cNvPr id="4" name="Picture 3">
            <a:extLst>
              <a:ext uri="{FF2B5EF4-FFF2-40B4-BE49-F238E27FC236}">
                <a16:creationId xmlns:a16="http://schemas.microsoft.com/office/drawing/2014/main" id="{3FC4DD3D-09D5-45A1-A8CE-A759F56D0E9D}"/>
              </a:ext>
            </a:extLst>
          </p:cNvPr>
          <p:cNvPicPr>
            <a:picLocks noChangeAspect="1"/>
          </p:cNvPicPr>
          <p:nvPr/>
        </p:nvPicPr>
        <p:blipFill>
          <a:blip r:embed="rId2"/>
          <a:stretch>
            <a:fillRect/>
          </a:stretch>
        </p:blipFill>
        <p:spPr>
          <a:xfrm>
            <a:off x="755576" y="4746841"/>
            <a:ext cx="2194560" cy="1481328"/>
          </a:xfrm>
          <a:prstGeom prst="rect">
            <a:avLst/>
          </a:prstGeom>
        </p:spPr>
      </p:pic>
      <p:pic>
        <p:nvPicPr>
          <p:cNvPr id="2" name="Picture 1">
            <a:extLst>
              <a:ext uri="{FF2B5EF4-FFF2-40B4-BE49-F238E27FC236}">
                <a16:creationId xmlns:a16="http://schemas.microsoft.com/office/drawing/2014/main" id="{1BD007ED-BEAB-41A9-998B-4B82F9397451}"/>
              </a:ext>
            </a:extLst>
          </p:cNvPr>
          <p:cNvPicPr>
            <a:picLocks noChangeAspect="1"/>
          </p:cNvPicPr>
          <p:nvPr/>
        </p:nvPicPr>
        <p:blipFill>
          <a:blip r:embed="rId3"/>
          <a:stretch>
            <a:fillRect/>
          </a:stretch>
        </p:blipFill>
        <p:spPr>
          <a:xfrm>
            <a:off x="4030807" y="5487505"/>
            <a:ext cx="2192465" cy="564692"/>
          </a:xfrm>
          <a:prstGeom prst="rect">
            <a:avLst/>
          </a:prstGeom>
        </p:spPr>
      </p:pic>
    </p:spTree>
    <p:extLst>
      <p:ext uri="{BB962C8B-B14F-4D97-AF65-F5344CB8AC3E}">
        <p14:creationId xmlns:p14="http://schemas.microsoft.com/office/powerpoint/2010/main" val="3698605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E92BE-9ADA-4823-8D48-2D3471A73AD2}"/>
              </a:ext>
            </a:extLst>
          </p:cNvPr>
          <p:cNvSpPr>
            <a:spLocks noGrp="1"/>
          </p:cNvSpPr>
          <p:nvPr>
            <p:ph type="title"/>
          </p:nvPr>
        </p:nvSpPr>
        <p:spPr>
          <a:xfrm>
            <a:off x="2195736" y="1124744"/>
            <a:ext cx="5040560" cy="1004523"/>
          </a:xfrm>
        </p:spPr>
        <p:txBody>
          <a:bodyPr>
            <a:normAutofit fontScale="90000"/>
          </a:bodyPr>
          <a:lstStyle/>
          <a:p>
            <a:r>
              <a:rPr lang="en-US" dirty="0"/>
              <a:t>ALOKACIJE po </a:t>
            </a:r>
            <a:r>
              <a:rPr lang="en-US" dirty="0" err="1"/>
              <a:t>fondovima</a:t>
            </a:r>
            <a:r>
              <a:rPr lang="en-US" dirty="0"/>
              <a:t> za RH</a:t>
            </a:r>
            <a:endParaRPr lang="hr-HR" dirty="0"/>
          </a:p>
        </p:txBody>
      </p:sp>
      <p:sp>
        <p:nvSpPr>
          <p:cNvPr id="3" name="Content Placeholder 2">
            <a:extLst>
              <a:ext uri="{FF2B5EF4-FFF2-40B4-BE49-F238E27FC236}">
                <a16:creationId xmlns:a16="http://schemas.microsoft.com/office/drawing/2014/main" id="{0EFBE4C3-B642-4522-8B70-E4CF140BF16E}"/>
              </a:ext>
            </a:extLst>
          </p:cNvPr>
          <p:cNvSpPr>
            <a:spLocks noGrp="1"/>
          </p:cNvSpPr>
          <p:nvPr>
            <p:ph idx="1"/>
          </p:nvPr>
        </p:nvSpPr>
        <p:spPr>
          <a:xfrm>
            <a:off x="323528" y="2780928"/>
            <a:ext cx="8144867" cy="2125845"/>
          </a:xfrm>
        </p:spPr>
        <p:txBody>
          <a:bodyPr>
            <a:normAutofit fontScale="62500" lnSpcReduction="20000"/>
          </a:bodyPr>
          <a:lstStyle/>
          <a:p>
            <a:r>
              <a:rPr lang="hr-HR" dirty="0"/>
              <a:t>Europski fond za regionalni razvoj (EFRR) 	</a:t>
            </a:r>
            <a:r>
              <a:rPr lang="en-US" dirty="0"/>
              <a:t>		</a:t>
            </a:r>
            <a:r>
              <a:rPr lang="hr-HR" dirty="0"/>
              <a:t>4.321.499.588</a:t>
            </a:r>
          </a:p>
          <a:p>
            <a:r>
              <a:rPr lang="hr-HR" dirty="0"/>
              <a:t>Kohezijski fond 	</a:t>
            </a:r>
            <a:r>
              <a:rPr lang="en-US" dirty="0"/>
              <a:t>				</a:t>
            </a:r>
            <a:r>
              <a:rPr lang="hr-HR" dirty="0"/>
              <a:t>2.559.545.971</a:t>
            </a:r>
          </a:p>
          <a:p>
            <a:r>
              <a:rPr lang="hr-HR" dirty="0"/>
              <a:t>Europski socijalni fond (ESF) 	</a:t>
            </a:r>
            <a:r>
              <a:rPr lang="en-US" dirty="0"/>
              <a:t>			</a:t>
            </a:r>
            <a:r>
              <a:rPr lang="hr-HR" dirty="0"/>
              <a:t>1.516.033.073</a:t>
            </a:r>
          </a:p>
          <a:p>
            <a:r>
              <a:rPr lang="hr-HR" dirty="0"/>
              <a:t>Europski poljoprivredni fond za ruralni razvoj (EPFRR) 	2.026.222.500</a:t>
            </a:r>
          </a:p>
          <a:p>
            <a:r>
              <a:rPr lang="hr-HR" dirty="0"/>
              <a:t>Europski fond za pomorstvo i ribarstvo (EFPR) </a:t>
            </a:r>
            <a:r>
              <a:rPr lang="en-US" dirty="0"/>
              <a:t>	                    </a:t>
            </a:r>
            <a:r>
              <a:rPr lang="hr-HR" dirty="0"/>
              <a:t>252.643.138</a:t>
            </a:r>
          </a:p>
          <a:p>
            <a:endParaRPr lang="hr-HR" dirty="0"/>
          </a:p>
        </p:txBody>
      </p:sp>
      <p:sp>
        <p:nvSpPr>
          <p:cNvPr id="5" name="Slide Number Placeholder 4">
            <a:extLst>
              <a:ext uri="{FF2B5EF4-FFF2-40B4-BE49-F238E27FC236}">
                <a16:creationId xmlns:a16="http://schemas.microsoft.com/office/drawing/2014/main" id="{EB3B7F66-365D-4A02-A16E-8A9A57E91AA6}"/>
              </a:ext>
            </a:extLst>
          </p:cNvPr>
          <p:cNvSpPr>
            <a:spLocks noGrp="1"/>
          </p:cNvSpPr>
          <p:nvPr>
            <p:ph type="sldNum" sz="quarter" idx="12"/>
          </p:nvPr>
        </p:nvSpPr>
        <p:spPr/>
        <p:txBody>
          <a:bodyPr/>
          <a:lstStyle/>
          <a:p>
            <a:fld id="{7439E7C2-AA41-47E1-8792-6341B1667B4D}" type="slidenum">
              <a:rPr lang="en-GB" smtClean="0"/>
              <a:t>10</a:t>
            </a:fld>
            <a:endParaRPr lang="en-GB"/>
          </a:p>
        </p:txBody>
      </p:sp>
    </p:spTree>
    <p:extLst>
      <p:ext uri="{BB962C8B-B14F-4D97-AF65-F5344CB8AC3E}">
        <p14:creationId xmlns:p14="http://schemas.microsoft.com/office/powerpoint/2010/main" val="1884979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A4A8-65D9-4645-BDC2-74BCE02D3A2D}"/>
              </a:ext>
            </a:extLst>
          </p:cNvPr>
          <p:cNvSpPr>
            <a:spLocks noGrp="1"/>
          </p:cNvSpPr>
          <p:nvPr>
            <p:ph type="title"/>
          </p:nvPr>
        </p:nvSpPr>
        <p:spPr>
          <a:xfrm>
            <a:off x="2411760" y="1628800"/>
            <a:ext cx="5864200" cy="386358"/>
          </a:xfrm>
        </p:spPr>
        <p:txBody>
          <a:bodyPr>
            <a:normAutofit fontScale="90000"/>
          </a:bodyPr>
          <a:lstStyle/>
          <a:p>
            <a:r>
              <a:rPr lang="en-US" dirty="0" err="1"/>
              <a:t>Imate</a:t>
            </a:r>
            <a:r>
              <a:rPr lang="en-US" dirty="0"/>
              <a:t> </a:t>
            </a:r>
            <a:r>
              <a:rPr lang="en-US" dirty="0" err="1"/>
              <a:t>ideju</a:t>
            </a:r>
            <a:r>
              <a:rPr lang="en-US" dirty="0"/>
              <a:t>, </a:t>
            </a:r>
            <a:r>
              <a:rPr lang="en-US" dirty="0" err="1"/>
              <a:t>projekt</a:t>
            </a:r>
            <a:r>
              <a:rPr lang="en-US" dirty="0"/>
              <a:t>…</a:t>
            </a:r>
            <a:r>
              <a:rPr lang="en-US" dirty="0" err="1"/>
              <a:t>Otkud</a:t>
            </a:r>
            <a:r>
              <a:rPr lang="en-US" dirty="0"/>
              <a:t> </a:t>
            </a:r>
            <a:r>
              <a:rPr lang="en-US" dirty="0" err="1"/>
              <a:t>krenuti</a:t>
            </a:r>
            <a:r>
              <a:rPr lang="en-US" dirty="0"/>
              <a:t>? </a:t>
            </a:r>
            <a:endParaRPr lang="hr-HR" dirty="0"/>
          </a:p>
        </p:txBody>
      </p:sp>
      <p:sp>
        <p:nvSpPr>
          <p:cNvPr id="3" name="Content Placeholder 2">
            <a:extLst>
              <a:ext uri="{FF2B5EF4-FFF2-40B4-BE49-F238E27FC236}">
                <a16:creationId xmlns:a16="http://schemas.microsoft.com/office/drawing/2014/main" id="{72F6FD24-B31A-4C24-A4E4-87662A858C45}"/>
              </a:ext>
            </a:extLst>
          </p:cNvPr>
          <p:cNvSpPr>
            <a:spLocks noGrp="1"/>
          </p:cNvSpPr>
          <p:nvPr>
            <p:ph idx="1"/>
          </p:nvPr>
        </p:nvSpPr>
        <p:spPr>
          <a:xfrm>
            <a:off x="755576" y="2714005"/>
            <a:ext cx="6120680" cy="3096344"/>
          </a:xfrm>
        </p:spPr>
        <p:txBody>
          <a:bodyPr/>
          <a:lstStyle/>
          <a:p>
            <a:r>
              <a:rPr lang="en-US" dirty="0" err="1"/>
              <a:t>Definirajte</a:t>
            </a:r>
            <a:r>
              <a:rPr lang="en-US" dirty="0"/>
              <a:t> </a:t>
            </a:r>
            <a:r>
              <a:rPr lang="en-US" dirty="0" err="1"/>
              <a:t>svoj</a:t>
            </a:r>
            <a:r>
              <a:rPr lang="en-US" dirty="0"/>
              <a:t> </a:t>
            </a:r>
            <a:r>
              <a:rPr lang="en-US" dirty="0" err="1"/>
              <a:t>projekt</a:t>
            </a:r>
            <a:endParaRPr lang="en-US" dirty="0"/>
          </a:p>
          <a:p>
            <a:r>
              <a:rPr lang="en-US" dirty="0" err="1"/>
              <a:t>Definirajte</a:t>
            </a:r>
            <a:r>
              <a:rPr lang="en-US" dirty="0"/>
              <a:t> </a:t>
            </a:r>
            <a:r>
              <a:rPr lang="en-US" dirty="0" err="1"/>
              <a:t>realne</a:t>
            </a:r>
            <a:r>
              <a:rPr lang="en-US" dirty="0"/>
              <a:t> </a:t>
            </a:r>
            <a:r>
              <a:rPr lang="en-US" dirty="0" err="1"/>
              <a:t>troškove</a:t>
            </a:r>
            <a:endParaRPr lang="en-US" dirty="0"/>
          </a:p>
          <a:p>
            <a:r>
              <a:rPr lang="en-US" dirty="0" err="1"/>
              <a:t>Odredite</a:t>
            </a:r>
            <a:r>
              <a:rPr lang="en-US" dirty="0"/>
              <a:t> </a:t>
            </a:r>
            <a:r>
              <a:rPr lang="en-US" dirty="0" err="1"/>
              <a:t>vremenski</a:t>
            </a:r>
            <a:r>
              <a:rPr lang="en-US" dirty="0"/>
              <a:t> </a:t>
            </a:r>
            <a:r>
              <a:rPr lang="en-US" dirty="0" err="1"/>
              <a:t>okvir</a:t>
            </a:r>
            <a:endParaRPr lang="en-US" dirty="0"/>
          </a:p>
          <a:p>
            <a:r>
              <a:rPr lang="en-US" dirty="0" err="1"/>
              <a:t>Koliko</a:t>
            </a:r>
            <a:r>
              <a:rPr lang="en-US" dirty="0"/>
              <a:t> </a:t>
            </a:r>
            <a:r>
              <a:rPr lang="en-US" dirty="0" err="1"/>
              <a:t>imate</a:t>
            </a:r>
            <a:r>
              <a:rPr lang="en-US" dirty="0"/>
              <a:t> </a:t>
            </a:r>
            <a:r>
              <a:rPr lang="en-US" dirty="0" err="1"/>
              <a:t>vlastitih</a:t>
            </a:r>
            <a:r>
              <a:rPr lang="en-US" dirty="0"/>
              <a:t> </a:t>
            </a:r>
            <a:r>
              <a:rPr lang="en-US" dirty="0" err="1"/>
              <a:t>sredstava</a:t>
            </a:r>
            <a:r>
              <a:rPr lang="en-US" dirty="0"/>
              <a:t>?</a:t>
            </a:r>
          </a:p>
          <a:p>
            <a:r>
              <a:rPr lang="en-US" dirty="0"/>
              <a:t>I </a:t>
            </a:r>
            <a:r>
              <a:rPr lang="en-US" dirty="0" err="1"/>
              <a:t>onda</a:t>
            </a:r>
            <a:r>
              <a:rPr lang="en-US" dirty="0"/>
              <a:t> </a:t>
            </a:r>
            <a:r>
              <a:rPr lang="en-US" dirty="0" err="1"/>
              <a:t>zovite</a:t>
            </a:r>
            <a:r>
              <a:rPr lang="en-US" dirty="0"/>
              <a:t> </a:t>
            </a:r>
            <a:r>
              <a:rPr lang="en-US" dirty="0" err="1"/>
              <a:t>konzultanta</a:t>
            </a:r>
            <a:r>
              <a:rPr lang="en-US" dirty="0"/>
              <a:t> </a:t>
            </a:r>
            <a:r>
              <a:rPr lang="en-US" dirty="0">
                <a:sym typeface="Wingdings" panose="05000000000000000000" pitchFamily="2" charset="2"/>
              </a:rPr>
              <a:t></a:t>
            </a:r>
            <a:endParaRPr lang="hr-HR" dirty="0"/>
          </a:p>
        </p:txBody>
      </p:sp>
      <p:sp>
        <p:nvSpPr>
          <p:cNvPr id="5" name="Slide Number Placeholder 4">
            <a:extLst>
              <a:ext uri="{FF2B5EF4-FFF2-40B4-BE49-F238E27FC236}">
                <a16:creationId xmlns:a16="http://schemas.microsoft.com/office/drawing/2014/main" id="{EDCC61CD-8551-4CFF-A9CF-B85EDF382097}"/>
              </a:ext>
            </a:extLst>
          </p:cNvPr>
          <p:cNvSpPr>
            <a:spLocks noGrp="1"/>
          </p:cNvSpPr>
          <p:nvPr>
            <p:ph type="sldNum" sz="quarter" idx="12"/>
          </p:nvPr>
        </p:nvSpPr>
        <p:spPr/>
        <p:txBody>
          <a:bodyPr/>
          <a:lstStyle/>
          <a:p>
            <a:fld id="{7439E7C2-AA41-47E1-8792-6341B1667B4D}" type="slidenum">
              <a:rPr lang="en-GB" smtClean="0"/>
              <a:t>11</a:t>
            </a:fld>
            <a:endParaRPr lang="en-GB"/>
          </a:p>
        </p:txBody>
      </p:sp>
    </p:spTree>
    <p:extLst>
      <p:ext uri="{BB962C8B-B14F-4D97-AF65-F5344CB8AC3E}">
        <p14:creationId xmlns:p14="http://schemas.microsoft.com/office/powerpoint/2010/main" val="3862233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961D-5FCD-465F-9EDE-9B877AC43228}"/>
              </a:ext>
            </a:extLst>
          </p:cNvPr>
          <p:cNvSpPr>
            <a:spLocks noGrp="1"/>
          </p:cNvSpPr>
          <p:nvPr>
            <p:ph type="title"/>
          </p:nvPr>
        </p:nvSpPr>
        <p:spPr>
          <a:xfrm>
            <a:off x="914400" y="1196752"/>
            <a:ext cx="8229600" cy="1143000"/>
          </a:xfrm>
        </p:spPr>
        <p:txBody>
          <a:bodyPr/>
          <a:lstStyle/>
          <a:p>
            <a:r>
              <a:rPr lang="en-US" dirty="0" err="1"/>
              <a:t>Komercijalna</a:t>
            </a:r>
            <a:r>
              <a:rPr lang="en-US" dirty="0"/>
              <a:t> </a:t>
            </a:r>
            <a:r>
              <a:rPr lang="en-US" dirty="0" err="1"/>
              <a:t>održivost</a:t>
            </a:r>
            <a:endParaRPr lang="en-US" dirty="0"/>
          </a:p>
        </p:txBody>
      </p:sp>
      <p:sp>
        <p:nvSpPr>
          <p:cNvPr id="3" name="Content Placeholder 2">
            <a:extLst>
              <a:ext uri="{FF2B5EF4-FFF2-40B4-BE49-F238E27FC236}">
                <a16:creationId xmlns:a16="http://schemas.microsoft.com/office/drawing/2014/main" id="{B6886E4A-CB2B-44C4-8F2B-EB606EB3CB67}"/>
              </a:ext>
            </a:extLst>
          </p:cNvPr>
          <p:cNvSpPr>
            <a:spLocks noGrp="1"/>
          </p:cNvSpPr>
          <p:nvPr>
            <p:ph idx="1"/>
          </p:nvPr>
        </p:nvSpPr>
        <p:spPr>
          <a:xfrm>
            <a:off x="251520" y="2636912"/>
            <a:ext cx="8229600" cy="2476872"/>
          </a:xfrm>
        </p:spPr>
        <p:txBody>
          <a:bodyPr/>
          <a:lstStyle/>
          <a:p>
            <a:r>
              <a:rPr lang="en-US" dirty="0"/>
              <a:t>Da li je </a:t>
            </a:r>
            <a:r>
              <a:rPr lang="en-US" dirty="0" err="1"/>
              <a:t>projekt</a:t>
            </a:r>
            <a:r>
              <a:rPr lang="en-US" dirty="0"/>
              <a:t> </a:t>
            </a:r>
            <a:r>
              <a:rPr lang="en-US" dirty="0" err="1"/>
              <a:t>održiv</a:t>
            </a:r>
            <a:r>
              <a:rPr lang="en-US" dirty="0"/>
              <a:t>?</a:t>
            </a:r>
          </a:p>
          <a:p>
            <a:r>
              <a:rPr lang="en-US" dirty="0" err="1"/>
              <a:t>Imate</a:t>
            </a:r>
            <a:r>
              <a:rPr lang="en-US" dirty="0"/>
              <a:t> li </a:t>
            </a:r>
            <a:r>
              <a:rPr lang="en-US" dirty="0" err="1"/>
              <a:t>tržište</a:t>
            </a:r>
            <a:r>
              <a:rPr lang="en-US" dirty="0"/>
              <a:t>?</a:t>
            </a:r>
          </a:p>
          <a:p>
            <a:r>
              <a:rPr lang="en-US" dirty="0" err="1"/>
              <a:t>Koliko</a:t>
            </a:r>
            <a:r>
              <a:rPr lang="en-US" dirty="0"/>
              <a:t> </a:t>
            </a:r>
            <a:r>
              <a:rPr lang="en-US" dirty="0" err="1"/>
              <a:t>će</a:t>
            </a:r>
            <a:r>
              <a:rPr lang="en-US" dirty="0"/>
              <a:t> vas </a:t>
            </a:r>
            <a:r>
              <a:rPr lang="en-US" dirty="0" err="1"/>
              <a:t>koštati</a:t>
            </a:r>
            <a:r>
              <a:rPr lang="en-US" dirty="0"/>
              <a:t> </a:t>
            </a:r>
            <a:r>
              <a:rPr lang="en-US" dirty="0" err="1"/>
              <a:t>održavanje</a:t>
            </a:r>
            <a:r>
              <a:rPr lang="en-US" dirty="0"/>
              <a:t> </a:t>
            </a:r>
            <a:r>
              <a:rPr lang="en-US" dirty="0" err="1"/>
              <a:t>rezultata</a:t>
            </a:r>
            <a:r>
              <a:rPr lang="en-US" dirty="0"/>
              <a:t> </a:t>
            </a:r>
            <a:r>
              <a:rPr lang="en-US" dirty="0" err="1"/>
              <a:t>projekta</a:t>
            </a:r>
            <a:r>
              <a:rPr lang="en-US" dirty="0"/>
              <a:t>?</a:t>
            </a:r>
          </a:p>
        </p:txBody>
      </p:sp>
    </p:spTree>
    <p:extLst>
      <p:ext uri="{BB962C8B-B14F-4D97-AF65-F5344CB8AC3E}">
        <p14:creationId xmlns:p14="http://schemas.microsoft.com/office/powerpoint/2010/main" val="2061365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159111"/>
            <a:ext cx="6892686" cy="858365"/>
          </a:xfrm>
        </p:spPr>
        <p:txBody>
          <a:bodyPr/>
          <a:lstStyle/>
          <a:p>
            <a:r>
              <a:rPr lang="en-GB" dirty="0"/>
              <a:t>KAKO DO INFORMACIJA?</a:t>
            </a:r>
          </a:p>
        </p:txBody>
      </p:sp>
      <p:sp>
        <p:nvSpPr>
          <p:cNvPr id="3" name="Content Placeholder 2"/>
          <p:cNvSpPr>
            <a:spLocks noGrp="1"/>
          </p:cNvSpPr>
          <p:nvPr>
            <p:ph idx="1"/>
          </p:nvPr>
        </p:nvSpPr>
        <p:spPr>
          <a:xfrm>
            <a:off x="765313" y="2129459"/>
            <a:ext cx="7263071" cy="4395885"/>
          </a:xfrm>
        </p:spPr>
        <p:txBody>
          <a:bodyPr>
            <a:normAutofit fontScale="85000" lnSpcReduction="10000"/>
          </a:bodyPr>
          <a:lstStyle/>
          <a:p>
            <a:r>
              <a:rPr lang="en-GB" b="1" dirty="0">
                <a:solidFill>
                  <a:schemeClr val="tx2"/>
                </a:solidFill>
                <a:hlinkClick r:id="rId2">
                  <a:extLst>
                    <a:ext uri="{A12FA001-AC4F-418D-AE19-62706E023703}">
                      <ahyp:hlinkClr xmlns:ahyp="http://schemas.microsoft.com/office/drawing/2018/hyperlinkcolor" val="tx"/>
                    </a:ext>
                  </a:extLst>
                </a:hlinkClick>
              </a:rPr>
              <a:t>www.strukturnifondovi.hr</a:t>
            </a:r>
            <a:r>
              <a:rPr lang="en-GB" b="1" dirty="0">
                <a:solidFill>
                  <a:schemeClr val="tx2"/>
                </a:solidFill>
              </a:rPr>
              <a:t> </a:t>
            </a:r>
          </a:p>
          <a:p>
            <a:r>
              <a:rPr lang="en-GB" b="1" dirty="0">
                <a:solidFill>
                  <a:schemeClr val="tx2"/>
                </a:solidFill>
                <a:hlinkClick r:id="rId3">
                  <a:extLst>
                    <a:ext uri="{A12FA001-AC4F-418D-AE19-62706E023703}">
                      <ahyp:hlinkClr xmlns:ahyp="http://schemas.microsoft.com/office/drawing/2018/hyperlinkcolor" val="tx"/>
                    </a:ext>
                  </a:extLst>
                </a:hlinkClick>
              </a:rPr>
              <a:t>www.Efondovi.hr</a:t>
            </a:r>
            <a:r>
              <a:rPr lang="en-GB" b="1" dirty="0">
                <a:solidFill>
                  <a:schemeClr val="tx2"/>
                </a:solidFill>
              </a:rPr>
              <a:t> </a:t>
            </a:r>
          </a:p>
          <a:p>
            <a:r>
              <a:rPr lang="en-GB" b="1" dirty="0">
                <a:solidFill>
                  <a:schemeClr val="tx2"/>
                </a:solidFill>
                <a:hlinkClick r:id="rId4">
                  <a:extLst>
                    <a:ext uri="{A12FA001-AC4F-418D-AE19-62706E023703}">
                      <ahyp:hlinkClr xmlns:ahyp="http://schemas.microsoft.com/office/drawing/2018/hyperlinkcolor" val="tx"/>
                    </a:ext>
                  </a:extLst>
                </a:hlinkClick>
              </a:rPr>
              <a:t>http://ruralnirazvoj.hr/plan-objave-natjecaja/</a:t>
            </a:r>
            <a:r>
              <a:rPr lang="en-GB" b="1" dirty="0">
                <a:solidFill>
                  <a:schemeClr val="tx2"/>
                </a:solidFill>
              </a:rPr>
              <a:t>  </a:t>
            </a:r>
          </a:p>
          <a:p>
            <a:r>
              <a:rPr lang="en-GB" b="1" dirty="0">
                <a:solidFill>
                  <a:schemeClr val="tx2"/>
                </a:solidFill>
                <a:hlinkClick r:id="rId5">
                  <a:extLst>
                    <a:ext uri="{A12FA001-AC4F-418D-AE19-62706E023703}">
                      <ahyp:hlinkClr xmlns:ahyp="http://schemas.microsoft.com/office/drawing/2018/hyperlinkcolor" val="tx"/>
                    </a:ext>
                  </a:extLst>
                </a:hlinkClick>
              </a:rPr>
              <a:t>www.mps.hr</a:t>
            </a:r>
            <a:r>
              <a:rPr lang="en-GB" b="1" dirty="0">
                <a:solidFill>
                  <a:schemeClr val="tx2"/>
                </a:solidFill>
              </a:rPr>
              <a:t> </a:t>
            </a:r>
          </a:p>
          <a:p>
            <a:r>
              <a:rPr lang="en-GB" b="1" dirty="0">
                <a:solidFill>
                  <a:schemeClr val="tx2"/>
                </a:solidFill>
                <a:hlinkClick r:id="rId6">
                  <a:extLst>
                    <a:ext uri="{A12FA001-AC4F-418D-AE19-62706E023703}">
                      <ahyp:hlinkClr xmlns:ahyp="http://schemas.microsoft.com/office/drawing/2018/hyperlinkcolor" val="tx"/>
                    </a:ext>
                  </a:extLst>
                </a:hlinkClick>
              </a:rPr>
              <a:t>www.fzoeu.hr</a:t>
            </a:r>
            <a:r>
              <a:rPr lang="en-GB" b="1" dirty="0">
                <a:solidFill>
                  <a:schemeClr val="tx2"/>
                </a:solidFill>
              </a:rPr>
              <a:t> </a:t>
            </a:r>
          </a:p>
          <a:p>
            <a:r>
              <a:rPr lang="en-GB" b="1" dirty="0">
                <a:solidFill>
                  <a:schemeClr val="tx2"/>
                </a:solidFill>
                <a:hlinkClick r:id="rId7">
                  <a:extLst>
                    <a:ext uri="{A12FA001-AC4F-418D-AE19-62706E023703}">
                      <ahyp:hlinkClr xmlns:ahyp="http://schemas.microsoft.com/office/drawing/2018/hyperlinkcolor" val="tx"/>
                    </a:ext>
                  </a:extLst>
                </a:hlinkClick>
              </a:rPr>
              <a:t>www.apprrr.hr</a:t>
            </a:r>
            <a:r>
              <a:rPr lang="en-GB" b="1" dirty="0">
                <a:solidFill>
                  <a:schemeClr val="tx2"/>
                </a:solidFill>
              </a:rPr>
              <a:t> </a:t>
            </a:r>
          </a:p>
          <a:p>
            <a:r>
              <a:rPr lang="en-GB" b="1" dirty="0">
                <a:solidFill>
                  <a:schemeClr val="tx2"/>
                </a:solidFill>
                <a:hlinkClick r:id="rId8">
                  <a:extLst>
                    <a:ext uri="{A12FA001-AC4F-418D-AE19-62706E023703}">
                      <ahyp:hlinkClr xmlns:ahyp="http://schemas.microsoft.com/office/drawing/2018/hyperlinkcolor" val="tx"/>
                    </a:ext>
                  </a:extLst>
                </a:hlinkClick>
              </a:rPr>
              <a:t>www.mingo.hr</a:t>
            </a:r>
            <a:r>
              <a:rPr lang="en-GB" b="1" dirty="0">
                <a:solidFill>
                  <a:schemeClr val="tx2"/>
                </a:solidFill>
              </a:rPr>
              <a:t> </a:t>
            </a:r>
          </a:p>
          <a:p>
            <a:r>
              <a:rPr lang="en-GB" b="1" dirty="0">
                <a:solidFill>
                  <a:schemeClr val="tx2"/>
                </a:solidFill>
                <a:hlinkClick r:id="rId9">
                  <a:extLst>
                    <a:ext uri="{A12FA001-AC4F-418D-AE19-62706E023703}">
                      <ahyp:hlinkClr xmlns:ahyp="http://schemas.microsoft.com/office/drawing/2018/hyperlinkcolor" val="tx"/>
                    </a:ext>
                  </a:extLst>
                </a:hlinkClick>
              </a:rPr>
              <a:t>www.hamagbicro.hr</a:t>
            </a:r>
            <a:r>
              <a:rPr lang="en-GB" b="1" dirty="0">
                <a:solidFill>
                  <a:schemeClr val="tx2"/>
                </a:solidFill>
              </a:rPr>
              <a:t> </a:t>
            </a:r>
          </a:p>
          <a:p>
            <a:r>
              <a:rPr lang="en-GB" b="1" dirty="0">
                <a:solidFill>
                  <a:schemeClr val="tx2"/>
                </a:solidFill>
                <a:hlinkClick r:id="rId10">
                  <a:extLst>
                    <a:ext uri="{A12FA001-AC4F-418D-AE19-62706E023703}">
                      <ahyp:hlinkClr xmlns:ahyp="http://schemas.microsoft.com/office/drawing/2018/hyperlinkcolor" val="tx"/>
                    </a:ext>
                  </a:extLst>
                </a:hlinkClick>
              </a:rPr>
              <a:t>www.ec.europa.eu</a:t>
            </a:r>
            <a:r>
              <a:rPr lang="en-GB" b="1" dirty="0">
                <a:solidFill>
                  <a:schemeClr val="tx2"/>
                </a:solidFill>
              </a:rPr>
              <a:t>   </a:t>
            </a:r>
          </a:p>
          <a:p>
            <a:endParaRPr lang="en-GB" dirty="0"/>
          </a:p>
        </p:txBody>
      </p:sp>
      <p:sp>
        <p:nvSpPr>
          <p:cNvPr id="5" name="Slide Number Placeholder 4">
            <a:extLst>
              <a:ext uri="{FF2B5EF4-FFF2-40B4-BE49-F238E27FC236}">
                <a16:creationId xmlns:a16="http://schemas.microsoft.com/office/drawing/2014/main" id="{7D924C17-393C-40BA-A873-284541697303}"/>
              </a:ext>
            </a:extLst>
          </p:cNvPr>
          <p:cNvSpPr>
            <a:spLocks noGrp="1"/>
          </p:cNvSpPr>
          <p:nvPr>
            <p:ph type="sldNum" sz="quarter" idx="12"/>
          </p:nvPr>
        </p:nvSpPr>
        <p:spPr/>
        <p:txBody>
          <a:bodyPr/>
          <a:lstStyle/>
          <a:p>
            <a:fld id="{7439E7C2-AA41-47E1-8792-6341B1667B4D}" type="slidenum">
              <a:rPr lang="en-GB" smtClean="0"/>
              <a:t>13</a:t>
            </a:fld>
            <a:endParaRPr lang="en-GB"/>
          </a:p>
        </p:txBody>
      </p:sp>
    </p:spTree>
    <p:extLst>
      <p:ext uri="{BB962C8B-B14F-4D97-AF65-F5344CB8AC3E}">
        <p14:creationId xmlns:p14="http://schemas.microsoft.com/office/powerpoint/2010/main" val="2865375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8B01-D114-4C2C-AF05-6D8B18071DD1}"/>
              </a:ext>
            </a:extLst>
          </p:cNvPr>
          <p:cNvSpPr>
            <a:spLocks noGrp="1"/>
          </p:cNvSpPr>
          <p:nvPr>
            <p:ph type="title"/>
          </p:nvPr>
        </p:nvSpPr>
        <p:spPr>
          <a:xfrm>
            <a:off x="1691680" y="1196752"/>
            <a:ext cx="6624736" cy="1008112"/>
          </a:xfrm>
        </p:spPr>
        <p:txBody>
          <a:bodyPr/>
          <a:lstStyle/>
          <a:p>
            <a:r>
              <a:rPr lang="en-US" dirty="0" err="1"/>
              <a:t>Razvijenost</a:t>
            </a:r>
            <a:r>
              <a:rPr lang="en-US" dirty="0"/>
              <a:t> JLS-a</a:t>
            </a:r>
          </a:p>
        </p:txBody>
      </p:sp>
      <p:sp>
        <p:nvSpPr>
          <p:cNvPr id="3" name="Content Placeholder 2">
            <a:extLst>
              <a:ext uri="{FF2B5EF4-FFF2-40B4-BE49-F238E27FC236}">
                <a16:creationId xmlns:a16="http://schemas.microsoft.com/office/drawing/2014/main" id="{2ADB3744-45EE-43B2-A35E-475E4630A465}"/>
              </a:ext>
            </a:extLst>
          </p:cNvPr>
          <p:cNvSpPr>
            <a:spLocks noGrp="1"/>
          </p:cNvSpPr>
          <p:nvPr>
            <p:ph idx="1"/>
          </p:nvPr>
        </p:nvSpPr>
        <p:spPr>
          <a:xfrm>
            <a:off x="599238" y="2852936"/>
            <a:ext cx="7933201" cy="1080120"/>
          </a:xfrm>
        </p:spPr>
        <p:txBody>
          <a:bodyPr/>
          <a:lstStyle/>
          <a:p>
            <a:r>
              <a:rPr lang="en-US" dirty="0">
                <a:hlinkClick r:id="rId2"/>
              </a:rPr>
              <a:t>http://www.propisi.hr/print.php?id=10486</a:t>
            </a:r>
            <a:r>
              <a:rPr lang="en-US" dirty="0"/>
              <a:t> </a:t>
            </a:r>
          </a:p>
        </p:txBody>
      </p:sp>
    </p:spTree>
    <p:extLst>
      <p:ext uri="{BB962C8B-B14F-4D97-AF65-F5344CB8AC3E}">
        <p14:creationId xmlns:p14="http://schemas.microsoft.com/office/powerpoint/2010/main" val="183856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DBAC-34A5-4B6E-8961-F5F8B054A2C7}"/>
              </a:ext>
            </a:extLst>
          </p:cNvPr>
          <p:cNvSpPr>
            <a:spLocks noGrp="1"/>
          </p:cNvSpPr>
          <p:nvPr>
            <p:ph type="title"/>
          </p:nvPr>
        </p:nvSpPr>
        <p:spPr/>
        <p:txBody>
          <a:bodyPr/>
          <a:lstStyle/>
          <a:p>
            <a:r>
              <a:rPr lang="en-US" dirty="0" err="1"/>
              <a:t>Definicija</a:t>
            </a:r>
            <a:r>
              <a:rPr lang="en-US" dirty="0"/>
              <a:t> MSP-a</a:t>
            </a:r>
            <a:endParaRPr lang="hr-HR" dirty="0"/>
          </a:p>
        </p:txBody>
      </p:sp>
      <p:pic>
        <p:nvPicPr>
          <p:cNvPr id="4" name="Content Placeholder 3">
            <a:extLst>
              <a:ext uri="{FF2B5EF4-FFF2-40B4-BE49-F238E27FC236}">
                <a16:creationId xmlns:a16="http://schemas.microsoft.com/office/drawing/2014/main" id="{5D4DF588-1075-4010-BF44-0926491ED2AB}"/>
              </a:ext>
            </a:extLst>
          </p:cNvPr>
          <p:cNvPicPr>
            <a:picLocks noGrp="1" noChangeAspect="1"/>
          </p:cNvPicPr>
          <p:nvPr>
            <p:ph idx="1"/>
          </p:nvPr>
        </p:nvPicPr>
        <p:blipFill>
          <a:blip r:embed="rId2"/>
          <a:stretch>
            <a:fillRect/>
          </a:stretch>
        </p:blipFill>
        <p:spPr>
          <a:xfrm>
            <a:off x="1215575" y="2396209"/>
            <a:ext cx="5355358" cy="3331215"/>
          </a:xfrm>
          <a:prstGeom prst="rect">
            <a:avLst/>
          </a:prstGeom>
        </p:spPr>
      </p:pic>
      <p:sp>
        <p:nvSpPr>
          <p:cNvPr id="5" name="Slide Number Placeholder 4">
            <a:extLst>
              <a:ext uri="{FF2B5EF4-FFF2-40B4-BE49-F238E27FC236}">
                <a16:creationId xmlns:a16="http://schemas.microsoft.com/office/drawing/2014/main" id="{4AC1A31D-5E67-4250-9BBF-42E9D108D407}"/>
              </a:ext>
            </a:extLst>
          </p:cNvPr>
          <p:cNvSpPr>
            <a:spLocks noGrp="1"/>
          </p:cNvSpPr>
          <p:nvPr>
            <p:ph type="sldNum" sz="quarter" idx="12"/>
          </p:nvPr>
        </p:nvSpPr>
        <p:spPr/>
        <p:txBody>
          <a:bodyPr/>
          <a:lstStyle/>
          <a:p>
            <a:fld id="{7439E7C2-AA41-47E1-8792-6341B1667B4D}" type="slidenum">
              <a:rPr lang="en-GB" smtClean="0"/>
              <a:t>15</a:t>
            </a:fld>
            <a:endParaRPr lang="en-GB"/>
          </a:p>
        </p:txBody>
      </p:sp>
    </p:spTree>
    <p:extLst>
      <p:ext uri="{BB962C8B-B14F-4D97-AF65-F5344CB8AC3E}">
        <p14:creationId xmlns:p14="http://schemas.microsoft.com/office/powerpoint/2010/main" val="3906624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98005-E19A-4353-8B60-B9F545CF922D}"/>
              </a:ext>
            </a:extLst>
          </p:cNvPr>
          <p:cNvSpPr>
            <a:spLocks noGrp="1"/>
          </p:cNvSpPr>
          <p:nvPr>
            <p:ph type="title"/>
          </p:nvPr>
        </p:nvSpPr>
        <p:spPr/>
        <p:txBody>
          <a:bodyPr/>
          <a:lstStyle/>
          <a:p>
            <a:r>
              <a:rPr lang="en-US" dirty="0"/>
              <a:t>De minimis </a:t>
            </a:r>
            <a:r>
              <a:rPr lang="en-US" dirty="0" err="1"/>
              <a:t>potpore</a:t>
            </a:r>
            <a:endParaRPr lang="hr-HR" dirty="0"/>
          </a:p>
        </p:txBody>
      </p:sp>
      <p:sp>
        <p:nvSpPr>
          <p:cNvPr id="3" name="Content Placeholder 2">
            <a:extLst>
              <a:ext uri="{FF2B5EF4-FFF2-40B4-BE49-F238E27FC236}">
                <a16:creationId xmlns:a16="http://schemas.microsoft.com/office/drawing/2014/main" id="{3F4CD008-69CC-4A8A-BC19-87CEF1218AD3}"/>
              </a:ext>
            </a:extLst>
          </p:cNvPr>
          <p:cNvSpPr>
            <a:spLocks noGrp="1"/>
          </p:cNvSpPr>
          <p:nvPr>
            <p:ph idx="1"/>
          </p:nvPr>
        </p:nvSpPr>
        <p:spPr>
          <a:xfrm>
            <a:off x="508000" y="2477693"/>
            <a:ext cx="7388137" cy="2016186"/>
          </a:xfrm>
        </p:spPr>
        <p:txBody>
          <a:bodyPr>
            <a:normAutofit fontScale="55000" lnSpcReduction="20000"/>
          </a:bodyPr>
          <a:lstStyle/>
          <a:p>
            <a:r>
              <a:rPr lang="hr-HR" dirty="0"/>
              <a:t>Potpore male vrijednosti (tzv. de </a:t>
            </a:r>
            <a:r>
              <a:rPr lang="hr-HR" dirty="0" err="1"/>
              <a:t>minimis</a:t>
            </a:r>
            <a:r>
              <a:rPr lang="hr-HR" dirty="0"/>
              <a:t> potpore) su potpore izuzete od prijave i kontrole Europske komisije </a:t>
            </a:r>
            <a:endParaRPr lang="en-US" dirty="0"/>
          </a:p>
          <a:p>
            <a:r>
              <a:rPr lang="hr-HR" dirty="0"/>
              <a:t>s obzirom na iznos u kojem se dodjeljuju, nemaju učinke na tržišno natjecanje i trgovinu na unutarnjem tržištu EU. </a:t>
            </a:r>
            <a:endParaRPr lang="en-US" dirty="0"/>
          </a:p>
          <a:p>
            <a:r>
              <a:rPr lang="hr-HR" dirty="0"/>
              <a:t>Ukupni iznos de </a:t>
            </a:r>
            <a:r>
              <a:rPr lang="hr-HR" dirty="0" err="1"/>
              <a:t>minimis</a:t>
            </a:r>
            <a:r>
              <a:rPr lang="hr-HR" dirty="0"/>
              <a:t> potpore koja se po državi članici dodjeljuje jednom poduzetniku  ne smije prelaziti  200.000 EUR tijekom bilo kojeg razdoblja od tri fiskalne godine (izuzeće za sektor cestovnih prijevoznika: 100.000 EUR)</a:t>
            </a:r>
          </a:p>
        </p:txBody>
      </p:sp>
    </p:spTree>
    <p:extLst>
      <p:ext uri="{BB962C8B-B14F-4D97-AF65-F5344CB8AC3E}">
        <p14:creationId xmlns:p14="http://schemas.microsoft.com/office/powerpoint/2010/main" val="1856787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0AA20-2458-4758-9E9F-5EBA311FE1BA}"/>
              </a:ext>
            </a:extLst>
          </p:cNvPr>
          <p:cNvSpPr>
            <a:spLocks noGrp="1"/>
          </p:cNvSpPr>
          <p:nvPr>
            <p:ph type="title"/>
          </p:nvPr>
        </p:nvSpPr>
        <p:spPr/>
        <p:txBody>
          <a:bodyPr/>
          <a:lstStyle/>
          <a:p>
            <a:r>
              <a:rPr lang="en-US" dirty="0" err="1"/>
              <a:t>Pokazatelji</a:t>
            </a:r>
            <a:r>
              <a:rPr lang="en-US" dirty="0"/>
              <a:t> m+2 / n-1</a:t>
            </a:r>
            <a:endParaRPr lang="hr-HR" dirty="0"/>
          </a:p>
        </p:txBody>
      </p:sp>
      <p:sp>
        <p:nvSpPr>
          <p:cNvPr id="3" name="Content Placeholder 2">
            <a:extLst>
              <a:ext uri="{FF2B5EF4-FFF2-40B4-BE49-F238E27FC236}">
                <a16:creationId xmlns:a16="http://schemas.microsoft.com/office/drawing/2014/main" id="{E419419B-6CC5-402C-9035-D58B1A326BD3}"/>
              </a:ext>
            </a:extLst>
          </p:cNvPr>
          <p:cNvSpPr>
            <a:spLocks noGrp="1"/>
          </p:cNvSpPr>
          <p:nvPr>
            <p:ph idx="1"/>
          </p:nvPr>
        </p:nvSpPr>
        <p:spPr/>
        <p:txBody>
          <a:bodyPr/>
          <a:lstStyle/>
          <a:p>
            <a:r>
              <a:rPr lang="hr-HR" dirty="0"/>
              <a:t>Neto otvorena radna mjesta </a:t>
            </a:r>
          </a:p>
          <a:p>
            <a:r>
              <a:rPr lang="hr-HR" dirty="0"/>
              <a:t>Povećani prihod od prodaje </a:t>
            </a:r>
          </a:p>
          <a:p>
            <a:r>
              <a:rPr lang="hr-HR" dirty="0"/>
              <a:t>Povećani prihod od izvoza 	</a:t>
            </a:r>
          </a:p>
          <a:p>
            <a:r>
              <a:rPr lang="hr-HR" dirty="0"/>
              <a:t>Udio privatnih sredstava u ukupnom ulaganju koja odgovaraju javnoj potpori (bespovratna sredstva) </a:t>
            </a:r>
          </a:p>
        </p:txBody>
      </p:sp>
      <p:sp>
        <p:nvSpPr>
          <p:cNvPr id="5" name="Slide Number Placeholder 4">
            <a:extLst>
              <a:ext uri="{FF2B5EF4-FFF2-40B4-BE49-F238E27FC236}">
                <a16:creationId xmlns:a16="http://schemas.microsoft.com/office/drawing/2014/main" id="{F121F716-FBFB-41B9-B93B-E22B3692EA64}"/>
              </a:ext>
            </a:extLst>
          </p:cNvPr>
          <p:cNvSpPr>
            <a:spLocks noGrp="1"/>
          </p:cNvSpPr>
          <p:nvPr>
            <p:ph type="sldNum" sz="quarter" idx="12"/>
          </p:nvPr>
        </p:nvSpPr>
        <p:spPr/>
        <p:txBody>
          <a:bodyPr/>
          <a:lstStyle/>
          <a:p>
            <a:fld id="{7439E7C2-AA41-47E1-8792-6341B1667B4D}" type="slidenum">
              <a:rPr lang="en-GB" smtClean="0"/>
              <a:t>17</a:t>
            </a:fld>
            <a:endParaRPr lang="en-GB"/>
          </a:p>
        </p:txBody>
      </p:sp>
    </p:spTree>
    <p:extLst>
      <p:ext uri="{BB962C8B-B14F-4D97-AF65-F5344CB8AC3E}">
        <p14:creationId xmlns:p14="http://schemas.microsoft.com/office/powerpoint/2010/main" val="1200745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B912-982A-4EFA-9F32-088B1B4868AF}"/>
              </a:ext>
            </a:extLst>
          </p:cNvPr>
          <p:cNvSpPr>
            <a:spLocks noGrp="1"/>
          </p:cNvSpPr>
          <p:nvPr>
            <p:ph type="title"/>
          </p:nvPr>
        </p:nvSpPr>
        <p:spPr>
          <a:xfrm>
            <a:off x="2771800" y="1052736"/>
            <a:ext cx="5266928" cy="694957"/>
          </a:xfrm>
        </p:spPr>
        <p:txBody>
          <a:bodyPr>
            <a:normAutofit fontScale="90000"/>
          </a:bodyPr>
          <a:lstStyle/>
          <a:p>
            <a:r>
              <a:rPr lang="en-US" dirty="0" err="1"/>
              <a:t>Otvoreni</a:t>
            </a:r>
            <a:r>
              <a:rPr lang="en-US" dirty="0"/>
              <a:t> </a:t>
            </a:r>
            <a:r>
              <a:rPr lang="en-US" dirty="0" err="1"/>
              <a:t>pozivi</a:t>
            </a:r>
            <a:endParaRPr lang="hr-HR" dirty="0"/>
          </a:p>
        </p:txBody>
      </p:sp>
      <p:pic>
        <p:nvPicPr>
          <p:cNvPr id="4" name="Content Placeholder 3">
            <a:extLst>
              <a:ext uri="{FF2B5EF4-FFF2-40B4-BE49-F238E27FC236}">
                <a16:creationId xmlns:a16="http://schemas.microsoft.com/office/drawing/2014/main" id="{C06651FA-A7FA-4DDE-83F8-39C108FBB729}"/>
              </a:ext>
            </a:extLst>
          </p:cNvPr>
          <p:cNvPicPr>
            <a:picLocks noGrp="1" noChangeAspect="1"/>
          </p:cNvPicPr>
          <p:nvPr>
            <p:ph idx="1"/>
          </p:nvPr>
        </p:nvPicPr>
        <p:blipFill>
          <a:blip r:embed="rId2"/>
          <a:stretch>
            <a:fillRect/>
          </a:stretch>
        </p:blipFill>
        <p:spPr>
          <a:xfrm>
            <a:off x="457200" y="1837958"/>
            <a:ext cx="8229600" cy="4050447"/>
          </a:xfrm>
          <a:prstGeom prst="rect">
            <a:avLst/>
          </a:prstGeom>
        </p:spPr>
      </p:pic>
    </p:spTree>
    <p:extLst>
      <p:ext uri="{BB962C8B-B14F-4D97-AF65-F5344CB8AC3E}">
        <p14:creationId xmlns:p14="http://schemas.microsoft.com/office/powerpoint/2010/main" val="619137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D0ED6-5AF2-4D96-9FE2-926B6BBEE05F}"/>
              </a:ext>
            </a:extLst>
          </p:cNvPr>
          <p:cNvSpPr>
            <a:spLocks noGrp="1"/>
          </p:cNvSpPr>
          <p:nvPr>
            <p:ph type="title"/>
          </p:nvPr>
        </p:nvSpPr>
        <p:spPr>
          <a:xfrm>
            <a:off x="1187624" y="1268760"/>
            <a:ext cx="6923112" cy="1138138"/>
          </a:xfrm>
        </p:spPr>
        <p:txBody>
          <a:bodyPr/>
          <a:lstStyle/>
          <a:p>
            <a:r>
              <a:rPr lang="en-US" dirty="0" err="1"/>
              <a:t>Otvoreni</a:t>
            </a:r>
            <a:r>
              <a:rPr lang="en-US" dirty="0"/>
              <a:t> </a:t>
            </a:r>
            <a:r>
              <a:rPr lang="en-US" dirty="0" err="1"/>
              <a:t>pozivi</a:t>
            </a:r>
            <a:endParaRPr lang="hr-HR" dirty="0"/>
          </a:p>
        </p:txBody>
      </p:sp>
      <p:pic>
        <p:nvPicPr>
          <p:cNvPr id="4" name="Content Placeholder 3">
            <a:extLst>
              <a:ext uri="{FF2B5EF4-FFF2-40B4-BE49-F238E27FC236}">
                <a16:creationId xmlns:a16="http://schemas.microsoft.com/office/drawing/2014/main" id="{EA90023E-27F5-4DF5-8C4D-B9964E23733E}"/>
              </a:ext>
            </a:extLst>
          </p:cNvPr>
          <p:cNvPicPr>
            <a:picLocks noGrp="1" noChangeAspect="1"/>
          </p:cNvPicPr>
          <p:nvPr>
            <p:ph idx="1"/>
          </p:nvPr>
        </p:nvPicPr>
        <p:blipFill>
          <a:blip r:embed="rId2"/>
          <a:stretch>
            <a:fillRect/>
          </a:stretch>
        </p:blipFill>
        <p:spPr>
          <a:xfrm>
            <a:off x="395536" y="2780928"/>
            <a:ext cx="8229600" cy="2032191"/>
          </a:xfrm>
          <a:prstGeom prst="rect">
            <a:avLst/>
          </a:prstGeom>
        </p:spPr>
      </p:pic>
      <p:pic>
        <p:nvPicPr>
          <p:cNvPr id="5" name="Picture 4">
            <a:extLst>
              <a:ext uri="{FF2B5EF4-FFF2-40B4-BE49-F238E27FC236}">
                <a16:creationId xmlns:a16="http://schemas.microsoft.com/office/drawing/2014/main" id="{C16BFE97-E192-45FC-962C-C437C3A48069}"/>
              </a:ext>
            </a:extLst>
          </p:cNvPr>
          <p:cNvPicPr>
            <a:picLocks noChangeAspect="1"/>
          </p:cNvPicPr>
          <p:nvPr/>
        </p:nvPicPr>
        <p:blipFill>
          <a:blip r:embed="rId3"/>
          <a:stretch>
            <a:fillRect/>
          </a:stretch>
        </p:blipFill>
        <p:spPr>
          <a:xfrm>
            <a:off x="287576" y="4869160"/>
            <a:ext cx="8568847" cy="888621"/>
          </a:xfrm>
          <a:prstGeom prst="rect">
            <a:avLst/>
          </a:prstGeom>
        </p:spPr>
      </p:pic>
    </p:spTree>
    <p:extLst>
      <p:ext uri="{BB962C8B-B14F-4D97-AF65-F5344CB8AC3E}">
        <p14:creationId xmlns:p14="http://schemas.microsoft.com/office/powerpoint/2010/main" val="3829809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flower&#10;&#10;Description generated with high confidence">
            <a:extLst>
              <a:ext uri="{FF2B5EF4-FFF2-40B4-BE49-F238E27FC236}">
                <a16:creationId xmlns:a16="http://schemas.microsoft.com/office/drawing/2014/main" id="{A7105A59-BB3D-4C46-AC6D-FC421C0466B3}"/>
              </a:ext>
            </a:extLst>
          </p:cNvPr>
          <p:cNvPicPr>
            <a:picLocks noChangeAspect="1"/>
          </p:cNvPicPr>
          <p:nvPr/>
        </p:nvPicPr>
        <p:blipFill rotWithShape="1">
          <a:blip r:embed="rId2">
            <a:extLst>
              <a:ext uri="{28A0092B-C50C-407E-A947-70E740481C1C}">
                <a14:useLocalDpi xmlns:a14="http://schemas.microsoft.com/office/drawing/2010/main" val="0"/>
              </a:ext>
            </a:extLst>
          </a:blip>
          <a:srcRect r="5568" b="-1"/>
          <a:stretch/>
        </p:blipFill>
        <p:spPr>
          <a:xfrm>
            <a:off x="4869086" y="857257"/>
            <a:ext cx="4274915" cy="3044426"/>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
        <p:nvSpPr>
          <p:cNvPr id="3" name="Content Placeholder 2"/>
          <p:cNvSpPr>
            <a:spLocks noGrp="1"/>
          </p:cNvSpPr>
          <p:nvPr>
            <p:ph idx="1"/>
          </p:nvPr>
        </p:nvSpPr>
        <p:spPr>
          <a:xfrm>
            <a:off x="480060" y="1303720"/>
            <a:ext cx="4257478" cy="2597963"/>
          </a:xfrm>
        </p:spPr>
        <p:txBody>
          <a:bodyPr anchor="ctr">
            <a:normAutofit/>
          </a:bodyPr>
          <a:lstStyle/>
          <a:p>
            <a:endParaRPr lang="en-US" sz="1350" dirty="0"/>
          </a:p>
          <a:p>
            <a:endParaRPr lang="hr-HR" sz="1350" dirty="0"/>
          </a:p>
        </p:txBody>
      </p:sp>
      <p:sp>
        <p:nvSpPr>
          <p:cNvPr id="5" name="Slide Number Placeholder 4">
            <a:extLst>
              <a:ext uri="{FF2B5EF4-FFF2-40B4-BE49-F238E27FC236}">
                <a16:creationId xmlns:a16="http://schemas.microsoft.com/office/drawing/2014/main" id="{EBAD91FE-01D9-4DF8-958B-9C580916B78B}"/>
              </a:ext>
            </a:extLst>
          </p:cNvPr>
          <p:cNvSpPr>
            <a:spLocks noGrp="1"/>
          </p:cNvSpPr>
          <p:nvPr>
            <p:ph type="sldNum" sz="quarter" idx="12"/>
          </p:nvPr>
        </p:nvSpPr>
        <p:spPr/>
        <p:txBody>
          <a:bodyPr/>
          <a:lstStyle/>
          <a:p>
            <a:fld id="{7439E7C2-AA41-47E1-8792-6341B1667B4D}" type="slidenum">
              <a:rPr lang="en-GB" smtClean="0"/>
              <a:t>2</a:t>
            </a:fld>
            <a:endParaRPr lang="en-GB"/>
          </a:p>
        </p:txBody>
      </p:sp>
      <p:pic>
        <p:nvPicPr>
          <p:cNvPr id="6" name="Picture 5">
            <a:extLst>
              <a:ext uri="{FF2B5EF4-FFF2-40B4-BE49-F238E27FC236}">
                <a16:creationId xmlns:a16="http://schemas.microsoft.com/office/drawing/2014/main" id="{9E2DABFE-3073-4FBE-9EF3-59CD7A173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25" y="1248218"/>
            <a:ext cx="4385476" cy="1131253"/>
          </a:xfrm>
          <a:prstGeom prst="rect">
            <a:avLst/>
          </a:prstGeom>
        </p:spPr>
      </p:pic>
      <p:pic>
        <p:nvPicPr>
          <p:cNvPr id="14" name="Picture 13" descr="A person smiling for the camera&#10;&#10;Description generated with very high confidence">
            <a:extLst>
              <a:ext uri="{FF2B5EF4-FFF2-40B4-BE49-F238E27FC236}">
                <a16:creationId xmlns:a16="http://schemas.microsoft.com/office/drawing/2014/main" id="{645AA787-891C-489E-8090-482F70A956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2681" y="2795709"/>
            <a:ext cx="784857" cy="1430026"/>
          </a:xfrm>
          <a:prstGeom prst="rect">
            <a:avLst/>
          </a:prstGeom>
        </p:spPr>
      </p:pic>
      <p:sp>
        <p:nvSpPr>
          <p:cNvPr id="16" name="TextBox 15">
            <a:extLst>
              <a:ext uri="{FF2B5EF4-FFF2-40B4-BE49-F238E27FC236}">
                <a16:creationId xmlns:a16="http://schemas.microsoft.com/office/drawing/2014/main" id="{5AD503D1-A347-4EEB-8755-53E1D441C951}"/>
              </a:ext>
            </a:extLst>
          </p:cNvPr>
          <p:cNvSpPr txBox="1"/>
          <p:nvPr/>
        </p:nvSpPr>
        <p:spPr>
          <a:xfrm>
            <a:off x="186524" y="2434972"/>
            <a:ext cx="5609612" cy="3000821"/>
          </a:xfrm>
          <a:prstGeom prst="rect">
            <a:avLst/>
          </a:prstGeom>
          <a:noFill/>
        </p:spPr>
        <p:txBody>
          <a:bodyPr wrap="square" rtlCol="0">
            <a:spAutoFit/>
          </a:bodyPr>
          <a:lstStyle/>
          <a:p>
            <a:pPr marL="214313" indent="-214313">
              <a:buFont typeface="Wingdings" panose="05000000000000000000" pitchFamily="2" charset="2"/>
              <a:buChar char="Ø"/>
            </a:pPr>
            <a:r>
              <a:rPr lang="en-US" sz="1350" dirty="0"/>
              <a:t>Dipl. </a:t>
            </a:r>
            <a:r>
              <a:rPr lang="en-US" sz="1350" dirty="0" err="1"/>
              <a:t>oec</a:t>
            </a:r>
            <a:r>
              <a:rPr lang="en-US" sz="1350" dirty="0"/>
              <a:t>. </a:t>
            </a:r>
            <a:r>
              <a:rPr lang="en-US" sz="1350" dirty="0" err="1"/>
              <a:t>Ekonomski</a:t>
            </a:r>
            <a:r>
              <a:rPr lang="en-US" sz="1350" dirty="0"/>
              <a:t> </a:t>
            </a:r>
            <a:r>
              <a:rPr lang="en-US" sz="1350" dirty="0" err="1"/>
              <a:t>fakultet</a:t>
            </a:r>
            <a:r>
              <a:rPr lang="en-US" sz="1350" dirty="0"/>
              <a:t> u </a:t>
            </a:r>
            <a:r>
              <a:rPr lang="en-US" sz="1350" dirty="0" err="1"/>
              <a:t>Zagrebu</a:t>
            </a:r>
            <a:r>
              <a:rPr lang="en-US" sz="1350" dirty="0"/>
              <a:t>, </a:t>
            </a:r>
            <a:r>
              <a:rPr lang="en-US" sz="1350" dirty="0" err="1"/>
              <a:t>Organizacija</a:t>
            </a:r>
            <a:r>
              <a:rPr lang="en-US" sz="1350" dirty="0"/>
              <a:t> </a:t>
            </a:r>
            <a:r>
              <a:rPr lang="en-US" sz="1350" dirty="0" err="1"/>
              <a:t>i</a:t>
            </a:r>
            <a:r>
              <a:rPr lang="en-US" sz="1350" dirty="0"/>
              <a:t> Management</a:t>
            </a:r>
          </a:p>
          <a:p>
            <a:pPr marL="214313" indent="-214313">
              <a:buFont typeface="Wingdings" panose="05000000000000000000" pitchFamily="2" charset="2"/>
              <a:buChar char="Ø"/>
            </a:pPr>
            <a:r>
              <a:rPr lang="en-US" sz="1350" dirty="0" err="1"/>
              <a:t>Voditelj</a:t>
            </a:r>
            <a:r>
              <a:rPr lang="en-US" sz="1350" dirty="0"/>
              <a:t> </a:t>
            </a:r>
            <a:r>
              <a:rPr lang="en-US" sz="1350" dirty="0" err="1"/>
              <a:t>pripreme</a:t>
            </a:r>
            <a:r>
              <a:rPr lang="en-US" sz="1350" dirty="0"/>
              <a:t> </a:t>
            </a:r>
            <a:r>
              <a:rPr lang="en-US" sz="1350" dirty="0" err="1"/>
              <a:t>i</a:t>
            </a:r>
            <a:r>
              <a:rPr lang="en-US" sz="1350" dirty="0"/>
              <a:t> </a:t>
            </a:r>
            <a:r>
              <a:rPr lang="en-US" sz="1350" dirty="0" err="1"/>
              <a:t>provedbe</a:t>
            </a:r>
            <a:r>
              <a:rPr lang="en-US" sz="1350" dirty="0"/>
              <a:t> EU </a:t>
            </a:r>
            <a:r>
              <a:rPr lang="en-US" sz="1350" dirty="0" err="1"/>
              <a:t>projekata</a:t>
            </a:r>
            <a:endParaRPr lang="en-US" sz="1350" dirty="0"/>
          </a:p>
          <a:p>
            <a:pPr marL="214313" indent="-214313">
              <a:buFont typeface="Wingdings" panose="05000000000000000000" pitchFamily="2" charset="2"/>
              <a:buChar char="Ø"/>
            </a:pPr>
            <a:r>
              <a:rPr lang="en-US" sz="1350" dirty="0" err="1"/>
              <a:t>Stručnjak</a:t>
            </a:r>
            <a:r>
              <a:rPr lang="en-US" sz="1350" dirty="0"/>
              <a:t> za </a:t>
            </a:r>
            <a:r>
              <a:rPr lang="en-US" sz="1350" dirty="0" err="1"/>
              <a:t>javnu</a:t>
            </a:r>
            <a:r>
              <a:rPr lang="en-US" sz="1350" dirty="0"/>
              <a:t> </a:t>
            </a:r>
            <a:r>
              <a:rPr lang="en-US" sz="1350" dirty="0" err="1"/>
              <a:t>nabavu</a:t>
            </a:r>
            <a:endParaRPr lang="en-US" sz="1350" dirty="0"/>
          </a:p>
          <a:p>
            <a:pPr marL="214313" indent="-214313">
              <a:buFont typeface="Wingdings" panose="05000000000000000000" pitchFamily="2" charset="2"/>
              <a:buChar char="Ø"/>
            </a:pPr>
            <a:r>
              <a:rPr lang="en-US" sz="1350" dirty="0"/>
              <a:t>18 </a:t>
            </a:r>
            <a:r>
              <a:rPr lang="en-US" sz="1350" dirty="0" err="1"/>
              <a:t>godina</a:t>
            </a:r>
            <a:r>
              <a:rPr lang="en-US" sz="1350" dirty="0"/>
              <a:t> </a:t>
            </a:r>
            <a:r>
              <a:rPr lang="en-US" sz="1350" dirty="0" err="1"/>
              <a:t>iskustva</a:t>
            </a:r>
            <a:r>
              <a:rPr lang="en-US" sz="1350" dirty="0"/>
              <a:t> u </a:t>
            </a:r>
            <a:r>
              <a:rPr lang="en-US" sz="1350" dirty="0" err="1"/>
              <a:t>privredi</a:t>
            </a:r>
            <a:r>
              <a:rPr lang="en-US" sz="1350" dirty="0"/>
              <a:t> </a:t>
            </a:r>
          </a:p>
          <a:p>
            <a:r>
              <a:rPr lang="en-US" sz="1350" dirty="0"/>
              <a:t>	- </a:t>
            </a:r>
            <a:r>
              <a:rPr lang="en-US" sz="1350" dirty="0" err="1"/>
              <a:t>Keratek</a:t>
            </a:r>
            <a:r>
              <a:rPr lang="en-US" sz="1350" dirty="0"/>
              <a:t> d.o.o.</a:t>
            </a:r>
          </a:p>
          <a:p>
            <a:r>
              <a:rPr lang="en-US" sz="1350" dirty="0"/>
              <a:t>	- </a:t>
            </a:r>
            <a:r>
              <a:rPr lang="en-US" sz="1350" dirty="0" err="1"/>
              <a:t>Vindija</a:t>
            </a:r>
            <a:r>
              <a:rPr lang="en-US" sz="1350" dirty="0"/>
              <a:t> d.d., </a:t>
            </a:r>
            <a:r>
              <a:rPr lang="en-US" sz="1350" dirty="0" err="1"/>
              <a:t>Koka</a:t>
            </a:r>
            <a:r>
              <a:rPr lang="en-US" sz="1350" dirty="0"/>
              <a:t> </a:t>
            </a:r>
            <a:r>
              <a:rPr lang="en-US" sz="1350" dirty="0" err="1"/>
              <a:t>d.d.</a:t>
            </a:r>
            <a:endParaRPr lang="en-US" sz="1350" dirty="0"/>
          </a:p>
          <a:p>
            <a:r>
              <a:rPr lang="en-US" sz="1350" dirty="0"/>
              <a:t>	- </a:t>
            </a:r>
            <a:r>
              <a:rPr lang="en-US" sz="1350" dirty="0" err="1"/>
              <a:t>Winair</a:t>
            </a:r>
            <a:r>
              <a:rPr lang="en-US" sz="1350" dirty="0"/>
              <a:t> d.o.o.</a:t>
            </a:r>
          </a:p>
          <a:p>
            <a:r>
              <a:rPr lang="en-US" sz="1350" dirty="0"/>
              <a:t>	- Radio Varaždin d.o.o.</a:t>
            </a:r>
          </a:p>
          <a:p>
            <a:r>
              <a:rPr lang="en-US" sz="1350" dirty="0"/>
              <a:t>                        -Androlić </a:t>
            </a:r>
            <a:r>
              <a:rPr lang="en-US" sz="1350" dirty="0" err="1"/>
              <a:t>konzalting</a:t>
            </a:r>
            <a:r>
              <a:rPr lang="en-US" sz="1350" dirty="0"/>
              <a:t> </a:t>
            </a:r>
            <a:r>
              <a:rPr lang="en-US" sz="1350" dirty="0" err="1"/>
              <a:t>j.d.o.o</a:t>
            </a:r>
            <a:r>
              <a:rPr lang="en-US" sz="1350" dirty="0"/>
              <a:t>.</a:t>
            </a:r>
          </a:p>
          <a:p>
            <a:pPr marL="214313" indent="-214313">
              <a:buFont typeface="Wingdings" panose="05000000000000000000" pitchFamily="2" charset="2"/>
              <a:buChar char="Ø"/>
            </a:pPr>
            <a:r>
              <a:rPr lang="en-US" sz="1350" dirty="0"/>
              <a:t>4 </a:t>
            </a:r>
            <a:r>
              <a:rPr lang="en-US" sz="1350" dirty="0" err="1"/>
              <a:t>godine</a:t>
            </a:r>
            <a:r>
              <a:rPr lang="en-US" sz="1350" dirty="0"/>
              <a:t> </a:t>
            </a:r>
            <a:r>
              <a:rPr lang="en-US" sz="1350" dirty="0" err="1"/>
              <a:t>vlasnica</a:t>
            </a:r>
            <a:r>
              <a:rPr lang="en-US" sz="1350" dirty="0"/>
              <a:t> </a:t>
            </a:r>
            <a:r>
              <a:rPr lang="en-US" sz="1350" dirty="0" err="1"/>
              <a:t>tvrtke</a:t>
            </a:r>
            <a:endParaRPr lang="en-US" sz="1350" dirty="0"/>
          </a:p>
          <a:p>
            <a:pPr marL="214313" indent="-214313">
              <a:buFont typeface="Wingdings" panose="05000000000000000000" pitchFamily="2" charset="2"/>
              <a:buChar char="Ø"/>
            </a:pPr>
            <a:r>
              <a:rPr lang="en-US" sz="1350" dirty="0" err="1"/>
              <a:t>Radila</a:t>
            </a:r>
            <a:r>
              <a:rPr lang="en-US" sz="1350" dirty="0"/>
              <a:t> </a:t>
            </a:r>
            <a:r>
              <a:rPr lang="en-US" sz="1350" dirty="0" err="1"/>
              <a:t>na</a:t>
            </a:r>
            <a:r>
              <a:rPr lang="en-US" sz="1350" dirty="0"/>
              <a:t> </a:t>
            </a:r>
            <a:r>
              <a:rPr lang="en-US" sz="1350" dirty="0" err="1"/>
              <a:t>pripremi</a:t>
            </a:r>
            <a:r>
              <a:rPr lang="en-US" sz="1350" dirty="0"/>
              <a:t> </a:t>
            </a:r>
            <a:r>
              <a:rPr lang="en-US" sz="1350" dirty="0" err="1"/>
              <a:t>preko</a:t>
            </a:r>
            <a:r>
              <a:rPr lang="en-US" sz="1350" dirty="0"/>
              <a:t> 70 </a:t>
            </a:r>
            <a:r>
              <a:rPr lang="en-US" sz="1350" dirty="0" err="1"/>
              <a:t>projekata</a:t>
            </a:r>
            <a:endParaRPr lang="en-US" sz="1350" dirty="0"/>
          </a:p>
          <a:p>
            <a:pPr marL="214313" indent="-214313">
              <a:buFont typeface="Wingdings" panose="05000000000000000000" pitchFamily="2" charset="2"/>
              <a:buChar char="Ø"/>
            </a:pPr>
            <a:r>
              <a:rPr lang="en-US" sz="1350" dirty="0" err="1"/>
              <a:t>Klijenti</a:t>
            </a:r>
            <a:r>
              <a:rPr lang="en-US" sz="1350" dirty="0"/>
              <a:t>: ICT, </a:t>
            </a:r>
            <a:r>
              <a:rPr lang="en-US" sz="1350" dirty="0" err="1"/>
              <a:t>tekstilna</a:t>
            </a:r>
            <a:r>
              <a:rPr lang="en-US" sz="1350" dirty="0"/>
              <a:t> </a:t>
            </a:r>
            <a:r>
              <a:rPr lang="en-US" sz="1350" dirty="0" err="1"/>
              <a:t>industrija</a:t>
            </a:r>
            <a:r>
              <a:rPr lang="en-US" sz="1350" dirty="0"/>
              <a:t>, </a:t>
            </a:r>
            <a:r>
              <a:rPr lang="en-US" sz="1350" dirty="0" err="1"/>
              <a:t>građevina</a:t>
            </a:r>
            <a:r>
              <a:rPr lang="en-US" sz="1350" dirty="0"/>
              <a:t>, </a:t>
            </a:r>
            <a:r>
              <a:rPr lang="en-US" sz="1350" dirty="0" err="1"/>
              <a:t>metalska</a:t>
            </a:r>
            <a:r>
              <a:rPr lang="en-US" sz="1350" dirty="0"/>
              <a:t> </a:t>
            </a:r>
            <a:r>
              <a:rPr lang="en-US" sz="1350" dirty="0" err="1"/>
              <a:t>industrija</a:t>
            </a:r>
            <a:r>
              <a:rPr lang="en-US" sz="1350" dirty="0"/>
              <a:t>, </a:t>
            </a:r>
            <a:r>
              <a:rPr lang="en-US" sz="1350" dirty="0" err="1"/>
              <a:t>izdavačka</a:t>
            </a:r>
            <a:r>
              <a:rPr lang="en-US" sz="1350" dirty="0"/>
              <a:t> </a:t>
            </a:r>
            <a:r>
              <a:rPr lang="en-US" sz="1350" dirty="0" err="1"/>
              <a:t>djelatnost</a:t>
            </a:r>
            <a:r>
              <a:rPr lang="en-US" sz="1350" dirty="0"/>
              <a:t>, </a:t>
            </a:r>
            <a:r>
              <a:rPr lang="en-US" sz="1350" dirty="0" err="1"/>
              <a:t>uslužne</a:t>
            </a:r>
            <a:r>
              <a:rPr lang="en-US" sz="1350" dirty="0"/>
              <a:t> </a:t>
            </a:r>
            <a:r>
              <a:rPr lang="en-US" sz="1350" dirty="0" err="1"/>
              <a:t>djelatnosti</a:t>
            </a:r>
            <a:r>
              <a:rPr lang="en-US" sz="1350" dirty="0"/>
              <a:t>, </a:t>
            </a:r>
            <a:r>
              <a:rPr lang="en-US" sz="1350" dirty="0" err="1"/>
              <a:t>drvna</a:t>
            </a:r>
            <a:r>
              <a:rPr lang="en-US" sz="1350" dirty="0"/>
              <a:t> </a:t>
            </a:r>
            <a:r>
              <a:rPr lang="en-US" sz="1350" dirty="0" err="1"/>
              <a:t>industrija</a:t>
            </a:r>
            <a:r>
              <a:rPr lang="en-US" sz="1350" dirty="0"/>
              <a:t>, </a:t>
            </a:r>
            <a:r>
              <a:rPr lang="en-US" sz="1350" dirty="0" err="1"/>
              <a:t>poljoprivrednici</a:t>
            </a:r>
            <a:r>
              <a:rPr lang="en-US" sz="1350" dirty="0"/>
              <a:t>…</a:t>
            </a:r>
          </a:p>
          <a:p>
            <a:pPr marL="214313" indent="-214313">
              <a:buFont typeface="Wingdings" panose="05000000000000000000" pitchFamily="2" charset="2"/>
              <a:buChar char="Ø"/>
            </a:pPr>
            <a:endParaRPr lang="hr-HR" sz="1350" dirty="0"/>
          </a:p>
        </p:txBody>
      </p:sp>
    </p:spTree>
    <p:extLst>
      <p:ext uri="{BB962C8B-B14F-4D97-AF65-F5344CB8AC3E}">
        <p14:creationId xmlns:p14="http://schemas.microsoft.com/office/powerpoint/2010/main" val="1164153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8BE4F-AA52-42C4-8961-BA79AA91CF18}"/>
              </a:ext>
            </a:extLst>
          </p:cNvPr>
          <p:cNvSpPr>
            <a:spLocks noGrp="1"/>
          </p:cNvSpPr>
          <p:nvPr>
            <p:ph type="title"/>
          </p:nvPr>
        </p:nvSpPr>
        <p:spPr>
          <a:xfrm>
            <a:off x="2987824" y="1084810"/>
            <a:ext cx="5842992" cy="850106"/>
          </a:xfrm>
        </p:spPr>
        <p:txBody>
          <a:bodyPr>
            <a:normAutofit fontScale="90000"/>
          </a:bodyPr>
          <a:lstStyle/>
          <a:p>
            <a:r>
              <a:rPr lang="en-US" dirty="0" err="1"/>
              <a:t>Inovacije</a:t>
            </a:r>
            <a:r>
              <a:rPr lang="en-US" dirty="0"/>
              <a:t> </a:t>
            </a:r>
            <a:r>
              <a:rPr lang="en-US" dirty="0" err="1"/>
              <a:t>novoosnovanih</a:t>
            </a:r>
            <a:r>
              <a:rPr lang="en-US" dirty="0"/>
              <a:t> MSP-ova</a:t>
            </a:r>
            <a:endParaRPr lang="hr-HR" dirty="0"/>
          </a:p>
        </p:txBody>
      </p:sp>
      <p:sp>
        <p:nvSpPr>
          <p:cNvPr id="3" name="Content Placeholder 2">
            <a:extLst>
              <a:ext uri="{FF2B5EF4-FFF2-40B4-BE49-F238E27FC236}">
                <a16:creationId xmlns:a16="http://schemas.microsoft.com/office/drawing/2014/main" id="{9329788A-252A-4F31-9474-F91BD4DEF1BD}"/>
              </a:ext>
            </a:extLst>
          </p:cNvPr>
          <p:cNvSpPr>
            <a:spLocks noGrp="1"/>
          </p:cNvSpPr>
          <p:nvPr>
            <p:ph idx="1"/>
          </p:nvPr>
        </p:nvSpPr>
        <p:spPr>
          <a:xfrm>
            <a:off x="457200" y="1916832"/>
            <a:ext cx="8229600" cy="4525963"/>
          </a:xfrm>
        </p:spPr>
        <p:txBody>
          <a:bodyPr/>
          <a:lstStyle/>
          <a:p>
            <a:r>
              <a:rPr lang="en-US" dirty="0"/>
              <a:t>Status </a:t>
            </a:r>
            <a:r>
              <a:rPr lang="en-US" dirty="0" err="1"/>
              <a:t>poziva</a:t>
            </a:r>
            <a:r>
              <a:rPr lang="en-US" dirty="0"/>
              <a:t>: </a:t>
            </a:r>
            <a:r>
              <a:rPr lang="en-US" dirty="0" err="1"/>
              <a:t>Otvoren</a:t>
            </a:r>
            <a:endParaRPr lang="en-US" dirty="0"/>
          </a:p>
          <a:p>
            <a:r>
              <a:rPr lang="en-US" dirty="0"/>
              <a:t>Tip </a:t>
            </a:r>
            <a:r>
              <a:rPr lang="en-US" dirty="0" err="1"/>
              <a:t>poziva</a:t>
            </a:r>
            <a:r>
              <a:rPr lang="en-US" dirty="0"/>
              <a:t>: </a:t>
            </a:r>
            <a:r>
              <a:rPr lang="en-US" dirty="0" err="1"/>
              <a:t>otvoren</a:t>
            </a:r>
            <a:r>
              <a:rPr lang="en-US" dirty="0"/>
              <a:t> do </a:t>
            </a:r>
            <a:r>
              <a:rPr lang="en-US" dirty="0" err="1"/>
              <a:t>iskorištenja</a:t>
            </a:r>
            <a:r>
              <a:rPr lang="en-US" dirty="0"/>
              <a:t> </a:t>
            </a:r>
            <a:r>
              <a:rPr lang="en-US" dirty="0" err="1"/>
              <a:t>sredstava</a:t>
            </a:r>
            <a:endParaRPr lang="en-US" dirty="0"/>
          </a:p>
          <a:p>
            <a:r>
              <a:rPr lang="en-US" dirty="0" err="1"/>
              <a:t>Prijave</a:t>
            </a:r>
            <a:r>
              <a:rPr lang="en-US" dirty="0"/>
              <a:t> </a:t>
            </a:r>
            <a:r>
              <a:rPr lang="en-US" dirty="0" err="1"/>
              <a:t>počinje</a:t>
            </a:r>
            <a:r>
              <a:rPr lang="en-US" dirty="0"/>
              <a:t> od 15. </a:t>
            </a:r>
            <a:r>
              <a:rPr lang="en-US" dirty="0" err="1"/>
              <a:t>veljače</a:t>
            </a:r>
            <a:r>
              <a:rPr lang="en-US" dirty="0"/>
              <a:t> </a:t>
            </a:r>
          </a:p>
          <a:p>
            <a:r>
              <a:rPr lang="en-US" dirty="0" err="1"/>
              <a:t>Alokacija</a:t>
            </a:r>
            <a:r>
              <a:rPr lang="en-US" dirty="0"/>
              <a:t>: 150.000.000 </a:t>
            </a:r>
            <a:r>
              <a:rPr lang="en-US" dirty="0" err="1"/>
              <a:t>kn</a:t>
            </a:r>
            <a:endParaRPr lang="en-US" dirty="0"/>
          </a:p>
          <a:p>
            <a:r>
              <a:rPr lang="en-US" dirty="0" err="1"/>
              <a:t>Minimalni</a:t>
            </a:r>
            <a:r>
              <a:rPr lang="en-US" dirty="0"/>
              <a:t> </a:t>
            </a:r>
            <a:r>
              <a:rPr lang="en-US" dirty="0" err="1"/>
              <a:t>iznos</a:t>
            </a:r>
            <a:r>
              <a:rPr lang="en-US" dirty="0"/>
              <a:t> </a:t>
            </a:r>
            <a:r>
              <a:rPr lang="en-US" dirty="0" err="1"/>
              <a:t>potpore</a:t>
            </a:r>
            <a:r>
              <a:rPr lang="en-US" dirty="0"/>
              <a:t>: 150.000 </a:t>
            </a:r>
            <a:r>
              <a:rPr lang="en-US" dirty="0" err="1"/>
              <a:t>kn</a:t>
            </a:r>
            <a:endParaRPr lang="en-US" dirty="0"/>
          </a:p>
          <a:p>
            <a:r>
              <a:rPr lang="en-US" dirty="0" err="1"/>
              <a:t>Maksimalni</a:t>
            </a:r>
            <a:r>
              <a:rPr lang="en-US" dirty="0"/>
              <a:t> </a:t>
            </a:r>
            <a:r>
              <a:rPr lang="en-US" dirty="0" err="1"/>
              <a:t>iznos</a:t>
            </a:r>
            <a:r>
              <a:rPr lang="en-US" dirty="0"/>
              <a:t> </a:t>
            </a:r>
            <a:r>
              <a:rPr lang="en-US" dirty="0" err="1"/>
              <a:t>potpore</a:t>
            </a:r>
            <a:r>
              <a:rPr lang="en-US" dirty="0"/>
              <a:t>: 1.400.000 </a:t>
            </a:r>
            <a:r>
              <a:rPr lang="en-US" dirty="0" err="1"/>
              <a:t>kn</a:t>
            </a:r>
            <a:endParaRPr lang="en-US" dirty="0"/>
          </a:p>
          <a:p>
            <a:r>
              <a:rPr lang="en-US" dirty="0" err="1"/>
              <a:t>Maksimalni</a:t>
            </a:r>
            <a:r>
              <a:rPr lang="en-US" dirty="0"/>
              <a:t> </a:t>
            </a:r>
            <a:r>
              <a:rPr lang="en-US" dirty="0" err="1"/>
              <a:t>iznos</a:t>
            </a:r>
            <a:r>
              <a:rPr lang="en-US" dirty="0"/>
              <a:t> </a:t>
            </a:r>
            <a:r>
              <a:rPr lang="en-US" dirty="0" err="1"/>
              <a:t>sufinanciranja</a:t>
            </a:r>
            <a:r>
              <a:rPr lang="en-US" dirty="0"/>
              <a:t>: 85%</a:t>
            </a:r>
            <a:endParaRPr lang="hr-HR" dirty="0"/>
          </a:p>
        </p:txBody>
      </p:sp>
    </p:spTree>
    <p:extLst>
      <p:ext uri="{BB962C8B-B14F-4D97-AF65-F5344CB8AC3E}">
        <p14:creationId xmlns:p14="http://schemas.microsoft.com/office/powerpoint/2010/main" val="1044908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4A660-B01F-42C0-8420-588FAEDEA3EE}"/>
              </a:ext>
            </a:extLst>
          </p:cNvPr>
          <p:cNvSpPr>
            <a:spLocks noGrp="1"/>
          </p:cNvSpPr>
          <p:nvPr>
            <p:ph type="title"/>
          </p:nvPr>
        </p:nvSpPr>
        <p:spPr/>
        <p:txBody>
          <a:bodyPr/>
          <a:lstStyle/>
          <a:p>
            <a:r>
              <a:rPr lang="en-US" dirty="0" err="1"/>
              <a:t>Svrha</a:t>
            </a:r>
            <a:r>
              <a:rPr lang="en-US" dirty="0"/>
              <a:t> </a:t>
            </a:r>
            <a:r>
              <a:rPr lang="en-US" dirty="0" err="1"/>
              <a:t>poziva</a:t>
            </a:r>
            <a:endParaRPr lang="hr-HR" dirty="0"/>
          </a:p>
        </p:txBody>
      </p:sp>
      <p:sp>
        <p:nvSpPr>
          <p:cNvPr id="3" name="Content Placeholder 2">
            <a:extLst>
              <a:ext uri="{FF2B5EF4-FFF2-40B4-BE49-F238E27FC236}">
                <a16:creationId xmlns:a16="http://schemas.microsoft.com/office/drawing/2014/main" id="{DF396878-FE18-47DF-B05D-A1006D4EF697}"/>
              </a:ext>
            </a:extLst>
          </p:cNvPr>
          <p:cNvSpPr>
            <a:spLocks noGrp="1"/>
          </p:cNvSpPr>
          <p:nvPr>
            <p:ph idx="1"/>
          </p:nvPr>
        </p:nvSpPr>
        <p:spPr>
          <a:xfrm>
            <a:off x="539552" y="1844824"/>
            <a:ext cx="8229600" cy="4525963"/>
          </a:xfrm>
        </p:spPr>
        <p:txBody>
          <a:bodyPr>
            <a:normAutofit/>
          </a:bodyPr>
          <a:lstStyle/>
          <a:p>
            <a:r>
              <a:rPr lang="hr-HR" b="1" dirty="0"/>
              <a:t>Predmet poziva: </a:t>
            </a:r>
            <a:r>
              <a:rPr lang="hr-HR" dirty="0"/>
              <a:t>poticanje inovativnosti novoosnovanih MSP-ova za uvođenje inovacija koje rezultiraju novim proizvodom/uslugom koja je novost na tržištu</a:t>
            </a:r>
          </a:p>
          <a:p>
            <a:r>
              <a:rPr lang="hr-HR" b="1" dirty="0"/>
              <a:t>Svrha</a:t>
            </a:r>
            <a:r>
              <a:rPr lang="hr-HR" dirty="0"/>
              <a:t>: poticanje novo novoosnovanih MSP-ova za uspješno lansiranje proizvoda i usluga s potencijalom rasta i izvoza koji su novi na tržištu s naglaskom na radikalne inovacije </a:t>
            </a:r>
          </a:p>
          <a:p>
            <a:pPr marL="0" indent="0">
              <a:buNone/>
            </a:pPr>
            <a:endParaRPr lang="hr-HR" dirty="0"/>
          </a:p>
        </p:txBody>
      </p:sp>
    </p:spTree>
    <p:extLst>
      <p:ext uri="{BB962C8B-B14F-4D97-AF65-F5344CB8AC3E}">
        <p14:creationId xmlns:p14="http://schemas.microsoft.com/office/powerpoint/2010/main" val="793774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C9442-F428-45EB-84CF-22D5C288381A}"/>
              </a:ext>
            </a:extLst>
          </p:cNvPr>
          <p:cNvSpPr>
            <a:spLocks noGrp="1"/>
          </p:cNvSpPr>
          <p:nvPr>
            <p:ph type="title"/>
          </p:nvPr>
        </p:nvSpPr>
        <p:spPr>
          <a:xfrm>
            <a:off x="2843808" y="1124744"/>
            <a:ext cx="5194920" cy="634082"/>
          </a:xfrm>
        </p:spPr>
        <p:txBody>
          <a:bodyPr>
            <a:normAutofit fontScale="90000"/>
          </a:bodyPr>
          <a:lstStyle/>
          <a:p>
            <a:r>
              <a:rPr lang="en-US" dirty="0" err="1"/>
              <a:t>Uvjeti</a:t>
            </a:r>
            <a:r>
              <a:rPr lang="en-US" dirty="0"/>
              <a:t> </a:t>
            </a:r>
            <a:r>
              <a:rPr lang="en-US" dirty="0" err="1"/>
              <a:t>prihvatljivosti</a:t>
            </a:r>
            <a:endParaRPr lang="hr-HR" dirty="0"/>
          </a:p>
        </p:txBody>
      </p:sp>
      <p:sp>
        <p:nvSpPr>
          <p:cNvPr id="3" name="Content Placeholder 2">
            <a:extLst>
              <a:ext uri="{FF2B5EF4-FFF2-40B4-BE49-F238E27FC236}">
                <a16:creationId xmlns:a16="http://schemas.microsoft.com/office/drawing/2014/main" id="{161036DC-3D84-4DCE-90CE-D5EB0A6A75DA}"/>
              </a:ext>
            </a:extLst>
          </p:cNvPr>
          <p:cNvSpPr>
            <a:spLocks noGrp="1"/>
          </p:cNvSpPr>
          <p:nvPr>
            <p:ph idx="1"/>
          </p:nvPr>
        </p:nvSpPr>
        <p:spPr>
          <a:xfrm>
            <a:off x="611560" y="2276872"/>
            <a:ext cx="8229600" cy="4525963"/>
          </a:xfrm>
        </p:spPr>
        <p:txBody>
          <a:bodyPr/>
          <a:lstStyle/>
          <a:p>
            <a:r>
              <a:rPr lang="hr-HR" dirty="0"/>
              <a:t>MSP-ovi do 36 mjeseci starosti</a:t>
            </a:r>
          </a:p>
          <a:p>
            <a:r>
              <a:rPr lang="hr-HR" dirty="0"/>
              <a:t>Poslovni </a:t>
            </a:r>
            <a:r>
              <a:rPr lang="hr-HR" dirty="0" err="1"/>
              <a:t>nastan</a:t>
            </a:r>
            <a:r>
              <a:rPr lang="hr-HR" dirty="0"/>
              <a:t> u RH</a:t>
            </a:r>
          </a:p>
          <a:p>
            <a:r>
              <a:rPr lang="hr-HR" dirty="0"/>
              <a:t>Tvrtka treba biti registrirana u djelatnosti u kojoj se provode aktivnosti</a:t>
            </a:r>
          </a:p>
          <a:p>
            <a:r>
              <a:rPr lang="hr-HR" dirty="0"/>
              <a:t>Nije poduzetnik u teškoćama, podmiruje plaće i poreze</a:t>
            </a:r>
          </a:p>
          <a:p>
            <a:endParaRPr lang="hr-HR" dirty="0"/>
          </a:p>
        </p:txBody>
      </p:sp>
    </p:spTree>
    <p:extLst>
      <p:ext uri="{BB962C8B-B14F-4D97-AF65-F5344CB8AC3E}">
        <p14:creationId xmlns:p14="http://schemas.microsoft.com/office/powerpoint/2010/main" val="195856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8DCD2-C80B-49AB-AD3C-B9F9E51E3E87}"/>
              </a:ext>
            </a:extLst>
          </p:cNvPr>
          <p:cNvSpPr>
            <a:spLocks noGrp="1"/>
          </p:cNvSpPr>
          <p:nvPr>
            <p:ph type="title"/>
          </p:nvPr>
        </p:nvSpPr>
        <p:spPr>
          <a:xfrm>
            <a:off x="2771800" y="822102"/>
            <a:ext cx="5626968" cy="778098"/>
          </a:xfrm>
        </p:spPr>
        <p:txBody>
          <a:bodyPr/>
          <a:lstStyle/>
          <a:p>
            <a:r>
              <a:rPr lang="en-US" dirty="0" err="1"/>
              <a:t>Prihvatljivi</a:t>
            </a:r>
            <a:r>
              <a:rPr lang="en-US" dirty="0"/>
              <a:t> </a:t>
            </a:r>
            <a:r>
              <a:rPr lang="en-US" dirty="0" err="1"/>
              <a:t>troškovi</a:t>
            </a:r>
            <a:endParaRPr lang="hr-HR" dirty="0"/>
          </a:p>
        </p:txBody>
      </p:sp>
      <p:sp>
        <p:nvSpPr>
          <p:cNvPr id="3" name="Content Placeholder 2">
            <a:extLst>
              <a:ext uri="{FF2B5EF4-FFF2-40B4-BE49-F238E27FC236}">
                <a16:creationId xmlns:a16="http://schemas.microsoft.com/office/drawing/2014/main" id="{4FCFA156-E5A8-41D3-879F-6E8744467853}"/>
              </a:ext>
            </a:extLst>
          </p:cNvPr>
          <p:cNvSpPr>
            <a:spLocks noGrp="1"/>
          </p:cNvSpPr>
          <p:nvPr>
            <p:ph idx="1"/>
          </p:nvPr>
        </p:nvSpPr>
        <p:spPr>
          <a:xfrm>
            <a:off x="457200" y="1988840"/>
            <a:ext cx="8229600" cy="4525963"/>
          </a:xfrm>
        </p:spPr>
        <p:txBody>
          <a:bodyPr>
            <a:normAutofit fontScale="85000" lnSpcReduction="10000"/>
          </a:bodyPr>
          <a:lstStyle/>
          <a:p>
            <a:r>
              <a:rPr lang="en-US" dirty="0" err="1"/>
              <a:t>Troškovi</a:t>
            </a:r>
            <a:r>
              <a:rPr lang="en-US" dirty="0"/>
              <a:t> </a:t>
            </a:r>
            <a:r>
              <a:rPr lang="en-US" dirty="0" err="1"/>
              <a:t>osoblja</a:t>
            </a:r>
            <a:r>
              <a:rPr lang="en-US" dirty="0"/>
              <a:t> </a:t>
            </a:r>
            <a:r>
              <a:rPr lang="en-US" dirty="0" err="1"/>
              <a:t>koje</a:t>
            </a:r>
            <a:r>
              <a:rPr lang="en-US" dirty="0"/>
              <a:t> </a:t>
            </a:r>
            <a:r>
              <a:rPr lang="en-US" dirty="0" err="1"/>
              <a:t>će</a:t>
            </a:r>
            <a:r>
              <a:rPr lang="en-US" dirty="0"/>
              <a:t> </a:t>
            </a:r>
            <a:r>
              <a:rPr lang="en-US" dirty="0" err="1"/>
              <a:t>raditi</a:t>
            </a:r>
            <a:r>
              <a:rPr lang="en-US" dirty="0"/>
              <a:t> </a:t>
            </a:r>
            <a:r>
              <a:rPr lang="en-US" dirty="0" err="1"/>
              <a:t>na</a:t>
            </a:r>
            <a:r>
              <a:rPr lang="en-US" dirty="0"/>
              <a:t> </a:t>
            </a:r>
            <a:r>
              <a:rPr lang="en-US" dirty="0" err="1"/>
              <a:t>projektu</a:t>
            </a:r>
            <a:r>
              <a:rPr lang="en-US" dirty="0"/>
              <a:t> (do 50% </a:t>
            </a:r>
            <a:r>
              <a:rPr lang="en-US" dirty="0" err="1"/>
              <a:t>vrijednosti</a:t>
            </a:r>
            <a:r>
              <a:rPr lang="en-US" dirty="0"/>
              <a:t> </a:t>
            </a:r>
            <a:r>
              <a:rPr lang="en-US" dirty="0" err="1"/>
              <a:t>projekta</a:t>
            </a:r>
            <a:r>
              <a:rPr lang="en-US" dirty="0"/>
              <a:t>)</a:t>
            </a:r>
          </a:p>
          <a:p>
            <a:r>
              <a:rPr lang="en-US" dirty="0" err="1"/>
              <a:t>Neizravni</a:t>
            </a:r>
            <a:r>
              <a:rPr lang="en-US" dirty="0"/>
              <a:t> </a:t>
            </a:r>
            <a:r>
              <a:rPr lang="en-US" dirty="0" err="1"/>
              <a:t>troškovi</a:t>
            </a:r>
            <a:r>
              <a:rPr lang="en-US" dirty="0"/>
              <a:t> </a:t>
            </a:r>
            <a:r>
              <a:rPr lang="en-US" dirty="0" err="1"/>
              <a:t>nastali</a:t>
            </a:r>
            <a:r>
              <a:rPr lang="en-US" dirty="0"/>
              <a:t> </a:t>
            </a:r>
            <a:r>
              <a:rPr lang="en-US" dirty="0" err="1"/>
              <a:t>kao</a:t>
            </a:r>
            <a:r>
              <a:rPr lang="en-US" dirty="0"/>
              <a:t> </a:t>
            </a:r>
            <a:r>
              <a:rPr lang="en-US" dirty="0" err="1"/>
              <a:t>posljedica</a:t>
            </a:r>
            <a:r>
              <a:rPr lang="en-US" dirty="0"/>
              <a:t> </a:t>
            </a:r>
            <a:r>
              <a:rPr lang="en-US" dirty="0" err="1"/>
              <a:t>istraživanja</a:t>
            </a:r>
            <a:endParaRPr lang="en-US" dirty="0"/>
          </a:p>
          <a:p>
            <a:r>
              <a:rPr lang="en-US" dirty="0" err="1"/>
              <a:t>Troškovi</a:t>
            </a:r>
            <a:r>
              <a:rPr lang="en-US" dirty="0"/>
              <a:t> </a:t>
            </a:r>
            <a:r>
              <a:rPr lang="en-US" dirty="0" err="1"/>
              <a:t>pripreme</a:t>
            </a:r>
            <a:r>
              <a:rPr lang="en-US" dirty="0"/>
              <a:t> </a:t>
            </a:r>
            <a:r>
              <a:rPr lang="en-US" dirty="0" err="1"/>
              <a:t>dokumentacije</a:t>
            </a:r>
            <a:r>
              <a:rPr lang="en-US" dirty="0"/>
              <a:t>, </a:t>
            </a:r>
            <a:r>
              <a:rPr lang="en-US" dirty="0" err="1"/>
              <a:t>upravljanja</a:t>
            </a:r>
            <a:r>
              <a:rPr lang="en-US" dirty="0"/>
              <a:t> </a:t>
            </a:r>
            <a:r>
              <a:rPr lang="en-US" dirty="0" err="1"/>
              <a:t>projektom</a:t>
            </a:r>
            <a:r>
              <a:rPr lang="en-US" dirty="0"/>
              <a:t> </a:t>
            </a:r>
            <a:r>
              <a:rPr lang="en-US" dirty="0" err="1"/>
              <a:t>i</a:t>
            </a:r>
            <a:r>
              <a:rPr lang="en-US" dirty="0"/>
              <a:t> </a:t>
            </a:r>
            <a:r>
              <a:rPr lang="en-US" dirty="0" err="1"/>
              <a:t>edukacije</a:t>
            </a:r>
            <a:r>
              <a:rPr lang="en-US" dirty="0"/>
              <a:t> </a:t>
            </a:r>
            <a:r>
              <a:rPr lang="en-US" dirty="0" err="1"/>
              <a:t>zaposlenika</a:t>
            </a:r>
            <a:r>
              <a:rPr lang="en-US" dirty="0"/>
              <a:t> (max. 10% </a:t>
            </a:r>
            <a:r>
              <a:rPr lang="en-US" dirty="0" err="1"/>
              <a:t>vrijednosti</a:t>
            </a:r>
            <a:r>
              <a:rPr lang="en-US" dirty="0"/>
              <a:t> </a:t>
            </a:r>
            <a:r>
              <a:rPr lang="en-US" dirty="0" err="1"/>
              <a:t>projekta</a:t>
            </a:r>
            <a:r>
              <a:rPr lang="en-US" dirty="0"/>
              <a:t>)</a:t>
            </a:r>
          </a:p>
          <a:p>
            <a:r>
              <a:rPr lang="en-US" dirty="0" err="1"/>
              <a:t>Ulaganje</a:t>
            </a:r>
            <a:r>
              <a:rPr lang="en-US" dirty="0"/>
              <a:t> u </a:t>
            </a:r>
            <a:r>
              <a:rPr lang="en-US" dirty="0" err="1"/>
              <a:t>materijalnu</a:t>
            </a:r>
            <a:r>
              <a:rPr lang="en-US" dirty="0"/>
              <a:t> i </a:t>
            </a:r>
            <a:r>
              <a:rPr lang="en-US" dirty="0" err="1"/>
              <a:t>nematerijalnu</a:t>
            </a:r>
            <a:r>
              <a:rPr lang="en-US" dirty="0"/>
              <a:t> </a:t>
            </a:r>
            <a:r>
              <a:rPr lang="en-US" dirty="0" err="1"/>
              <a:t>imovinu</a:t>
            </a:r>
            <a:endParaRPr lang="en-US" dirty="0"/>
          </a:p>
          <a:p>
            <a:r>
              <a:rPr lang="en-US" dirty="0" err="1"/>
              <a:t>Troškovi</a:t>
            </a:r>
            <a:r>
              <a:rPr lang="en-US" dirty="0"/>
              <a:t> </a:t>
            </a:r>
            <a:r>
              <a:rPr lang="en-US" dirty="0" err="1"/>
              <a:t>usluga</a:t>
            </a:r>
            <a:r>
              <a:rPr lang="en-US" dirty="0"/>
              <a:t> </a:t>
            </a:r>
            <a:r>
              <a:rPr lang="en-US" dirty="0" err="1"/>
              <a:t>istraživanja</a:t>
            </a:r>
            <a:r>
              <a:rPr lang="en-US" dirty="0"/>
              <a:t> </a:t>
            </a:r>
            <a:r>
              <a:rPr lang="en-US" dirty="0" err="1"/>
              <a:t>tržišta</a:t>
            </a:r>
            <a:r>
              <a:rPr lang="en-US" dirty="0"/>
              <a:t>, marketing plana, </a:t>
            </a:r>
            <a:r>
              <a:rPr lang="en-US" dirty="0" err="1"/>
              <a:t>dizajna</a:t>
            </a:r>
            <a:r>
              <a:rPr lang="en-US" dirty="0"/>
              <a:t>, </a:t>
            </a:r>
            <a:r>
              <a:rPr lang="en-US" dirty="0" err="1"/>
              <a:t>promocija</a:t>
            </a:r>
            <a:r>
              <a:rPr lang="en-US" dirty="0"/>
              <a:t>…</a:t>
            </a:r>
          </a:p>
          <a:p>
            <a:r>
              <a:rPr lang="en-US" dirty="0" err="1"/>
              <a:t>Revizija</a:t>
            </a:r>
            <a:r>
              <a:rPr lang="en-US" dirty="0"/>
              <a:t> </a:t>
            </a:r>
            <a:r>
              <a:rPr lang="en-US" dirty="0" err="1"/>
              <a:t>projekta</a:t>
            </a:r>
            <a:endParaRPr lang="en-US" dirty="0"/>
          </a:p>
          <a:p>
            <a:endParaRPr lang="en-US" dirty="0"/>
          </a:p>
          <a:p>
            <a:endParaRPr lang="en-US" dirty="0"/>
          </a:p>
          <a:p>
            <a:endParaRPr lang="en-US" dirty="0"/>
          </a:p>
          <a:p>
            <a:endParaRPr lang="en-US" dirty="0"/>
          </a:p>
          <a:p>
            <a:endParaRPr lang="en-US" dirty="0"/>
          </a:p>
          <a:p>
            <a:endParaRPr lang="hr-HR" dirty="0"/>
          </a:p>
        </p:txBody>
      </p:sp>
    </p:spTree>
    <p:extLst>
      <p:ext uri="{BB962C8B-B14F-4D97-AF65-F5344CB8AC3E}">
        <p14:creationId xmlns:p14="http://schemas.microsoft.com/office/powerpoint/2010/main" val="1883784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19949-4FF6-459F-B59E-E286507D890A}"/>
              </a:ext>
            </a:extLst>
          </p:cNvPr>
          <p:cNvSpPr>
            <a:spLocks noGrp="1"/>
          </p:cNvSpPr>
          <p:nvPr>
            <p:ph type="title"/>
          </p:nvPr>
        </p:nvSpPr>
        <p:spPr>
          <a:xfrm>
            <a:off x="2627784" y="980728"/>
            <a:ext cx="5328592" cy="504056"/>
          </a:xfrm>
        </p:spPr>
        <p:txBody>
          <a:bodyPr>
            <a:normAutofit fontScale="90000"/>
          </a:bodyPr>
          <a:lstStyle/>
          <a:p>
            <a:r>
              <a:rPr lang="en-US" dirty="0" err="1"/>
              <a:t>Obvezna</a:t>
            </a:r>
            <a:r>
              <a:rPr lang="en-US" dirty="0"/>
              <a:t> </a:t>
            </a:r>
            <a:r>
              <a:rPr lang="en-US" dirty="0" err="1"/>
              <a:t>dokumentacija</a:t>
            </a:r>
            <a:endParaRPr lang="hr-HR" dirty="0"/>
          </a:p>
        </p:txBody>
      </p:sp>
      <p:sp>
        <p:nvSpPr>
          <p:cNvPr id="7" name="Content Placeholder 6">
            <a:extLst>
              <a:ext uri="{FF2B5EF4-FFF2-40B4-BE49-F238E27FC236}">
                <a16:creationId xmlns:a16="http://schemas.microsoft.com/office/drawing/2014/main" id="{285134FA-9C72-4FAE-B00E-7CEDB3F73F84}"/>
              </a:ext>
            </a:extLst>
          </p:cNvPr>
          <p:cNvSpPr>
            <a:spLocks noGrp="1"/>
          </p:cNvSpPr>
          <p:nvPr>
            <p:ph idx="1"/>
          </p:nvPr>
        </p:nvSpPr>
        <p:spPr>
          <a:xfrm>
            <a:off x="611560" y="2132856"/>
            <a:ext cx="8075240" cy="3993307"/>
          </a:xfrm>
        </p:spPr>
        <p:txBody>
          <a:bodyPr>
            <a:normAutofit fontScale="77500" lnSpcReduction="20000"/>
          </a:bodyPr>
          <a:lstStyle/>
          <a:p>
            <a:r>
              <a:rPr lang="en-US" dirty="0"/>
              <a:t>1. </a:t>
            </a:r>
            <a:r>
              <a:rPr lang="en-US" dirty="0" err="1"/>
              <a:t>Prijavni</a:t>
            </a:r>
            <a:r>
              <a:rPr lang="en-US" dirty="0"/>
              <a:t> </a:t>
            </a:r>
            <a:r>
              <a:rPr lang="en-US" dirty="0" err="1"/>
              <a:t>obrazac</a:t>
            </a:r>
            <a:r>
              <a:rPr lang="en-US" dirty="0"/>
              <a:t> </a:t>
            </a:r>
          </a:p>
          <a:p>
            <a:r>
              <a:rPr lang="en-US" dirty="0"/>
              <a:t>1.a </a:t>
            </a:r>
            <a:r>
              <a:rPr lang="pl-PL" dirty="0"/>
              <a:t>Dokazi u sklopu Prijavnog obrasca </a:t>
            </a:r>
            <a:r>
              <a:rPr lang="en-US" dirty="0"/>
              <a:t>(</a:t>
            </a:r>
            <a:r>
              <a:rPr lang="en-US" dirty="0" err="1"/>
              <a:t>Dokaz</a:t>
            </a:r>
            <a:r>
              <a:rPr lang="en-US" dirty="0"/>
              <a:t> o </a:t>
            </a:r>
            <a:r>
              <a:rPr lang="en-US" dirty="0" err="1"/>
              <a:t>iskazanom</a:t>
            </a:r>
            <a:r>
              <a:rPr lang="en-US" dirty="0"/>
              <a:t> </a:t>
            </a:r>
            <a:r>
              <a:rPr lang="en-US" dirty="0" err="1"/>
              <a:t>interesu</a:t>
            </a:r>
            <a:r>
              <a:rPr lang="en-US" dirty="0"/>
              <a:t> </a:t>
            </a:r>
            <a:r>
              <a:rPr lang="en-US" dirty="0" err="1"/>
              <a:t>tržišta</a:t>
            </a:r>
            <a:r>
              <a:rPr lang="en-US" dirty="0"/>
              <a:t>, </a:t>
            </a:r>
            <a:r>
              <a:rPr lang="en-US" dirty="0" err="1"/>
              <a:t>Dokaz</a:t>
            </a:r>
            <a:r>
              <a:rPr lang="en-US" dirty="0"/>
              <a:t> o </a:t>
            </a:r>
            <a:r>
              <a:rPr lang="en-US" dirty="0" err="1"/>
              <a:t>statusu</a:t>
            </a:r>
            <a:r>
              <a:rPr lang="en-US" dirty="0"/>
              <a:t> </a:t>
            </a:r>
            <a:r>
              <a:rPr lang="en-US" dirty="0" err="1"/>
              <a:t>zaštiteintelektualnog</a:t>
            </a:r>
            <a:r>
              <a:rPr lang="en-US" dirty="0"/>
              <a:t> </a:t>
            </a:r>
            <a:r>
              <a:rPr lang="en-US" dirty="0" err="1"/>
              <a:t>vlasništva</a:t>
            </a:r>
            <a:r>
              <a:rPr lang="en-US" dirty="0"/>
              <a:t>, </a:t>
            </a:r>
            <a:r>
              <a:rPr lang="en-US" dirty="0" err="1"/>
              <a:t>Detaljan</a:t>
            </a:r>
            <a:r>
              <a:rPr lang="en-US" dirty="0"/>
              <a:t> </a:t>
            </a:r>
            <a:r>
              <a:rPr lang="en-US" dirty="0" err="1"/>
              <a:t>prikaz</a:t>
            </a:r>
            <a:r>
              <a:rPr lang="en-US" dirty="0"/>
              <a:t> </a:t>
            </a:r>
            <a:r>
              <a:rPr lang="en-US" dirty="0" err="1"/>
              <a:t>financijskih</a:t>
            </a:r>
            <a:r>
              <a:rPr lang="en-US" dirty="0"/>
              <a:t> </a:t>
            </a:r>
            <a:r>
              <a:rPr lang="en-US" dirty="0" err="1"/>
              <a:t>parametara</a:t>
            </a:r>
            <a:r>
              <a:rPr lang="en-US" dirty="0"/>
              <a:t> </a:t>
            </a:r>
            <a:r>
              <a:rPr lang="en-US" dirty="0" err="1"/>
              <a:t>Projekta,Pismo</a:t>
            </a:r>
            <a:r>
              <a:rPr lang="en-US" dirty="0"/>
              <a:t> </a:t>
            </a:r>
            <a:r>
              <a:rPr lang="en-US" dirty="0" err="1"/>
              <a:t>namjere</a:t>
            </a:r>
            <a:r>
              <a:rPr lang="en-US" dirty="0"/>
              <a:t> </a:t>
            </a:r>
            <a:r>
              <a:rPr lang="en-US" dirty="0" err="1"/>
              <a:t>investitora</a:t>
            </a:r>
            <a:r>
              <a:rPr lang="en-US" dirty="0"/>
              <a:t> </a:t>
            </a:r>
            <a:r>
              <a:rPr lang="en-US" dirty="0" err="1"/>
              <a:t>i</a:t>
            </a:r>
            <a:r>
              <a:rPr lang="en-US" dirty="0"/>
              <a:t> sl.)</a:t>
            </a:r>
          </a:p>
          <a:p>
            <a:r>
              <a:rPr lang="hr-HR" dirty="0"/>
              <a:t>2. Izjava prijavitelja o istinitosti podataka, izbjegavanju dvostrukog financiranja i usklađenosti s uputama za prijavitelje (Izjava prijavitelja) </a:t>
            </a:r>
            <a:endParaRPr lang="en-US" dirty="0"/>
          </a:p>
          <a:p>
            <a:r>
              <a:rPr lang="hr-HR" dirty="0"/>
              <a:t>3. Skupna izjava prijavitelja </a:t>
            </a:r>
            <a:endParaRPr lang="en-US" dirty="0"/>
          </a:p>
          <a:p>
            <a:r>
              <a:rPr lang="sv-SE" dirty="0"/>
              <a:t>4.Dokumenti (akti) temeljem kojih se utvrđuje iznos bruto plaće troška osoblja</a:t>
            </a:r>
            <a:endParaRPr lang="hr-HR" dirty="0"/>
          </a:p>
        </p:txBody>
      </p:sp>
    </p:spTree>
    <p:extLst>
      <p:ext uri="{BB962C8B-B14F-4D97-AF65-F5344CB8AC3E}">
        <p14:creationId xmlns:p14="http://schemas.microsoft.com/office/powerpoint/2010/main" val="1599346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A488C-2766-49F6-9C3D-F58C43A171D7}"/>
              </a:ext>
            </a:extLst>
          </p:cNvPr>
          <p:cNvSpPr>
            <a:spLocks noGrp="1"/>
          </p:cNvSpPr>
          <p:nvPr>
            <p:ph type="title"/>
          </p:nvPr>
        </p:nvSpPr>
        <p:spPr>
          <a:xfrm>
            <a:off x="1043608" y="1196752"/>
            <a:ext cx="8229600" cy="1143000"/>
          </a:xfrm>
        </p:spPr>
        <p:txBody>
          <a:bodyPr/>
          <a:lstStyle/>
          <a:p>
            <a:r>
              <a:rPr lang="en-US" dirty="0" err="1"/>
              <a:t>ocjenjivanje</a:t>
            </a:r>
            <a:endParaRPr lang="hr-HR" dirty="0"/>
          </a:p>
        </p:txBody>
      </p:sp>
      <p:sp>
        <p:nvSpPr>
          <p:cNvPr id="3" name="Content Placeholder 2">
            <a:extLst>
              <a:ext uri="{FF2B5EF4-FFF2-40B4-BE49-F238E27FC236}">
                <a16:creationId xmlns:a16="http://schemas.microsoft.com/office/drawing/2014/main" id="{ED1A47AC-1995-4649-91C6-9F5B2CCE9FC7}"/>
              </a:ext>
            </a:extLst>
          </p:cNvPr>
          <p:cNvSpPr>
            <a:spLocks noGrp="1"/>
          </p:cNvSpPr>
          <p:nvPr>
            <p:ph idx="1"/>
          </p:nvPr>
        </p:nvSpPr>
        <p:spPr>
          <a:xfrm>
            <a:off x="323528" y="2564904"/>
            <a:ext cx="8229600" cy="4525963"/>
          </a:xfrm>
        </p:spPr>
        <p:txBody>
          <a:bodyPr/>
          <a:lstStyle/>
          <a:p>
            <a:r>
              <a:rPr lang="en-US" dirty="0" err="1"/>
              <a:t>Faza</a:t>
            </a:r>
            <a:r>
              <a:rPr lang="en-US" dirty="0"/>
              <a:t> 1. </a:t>
            </a:r>
            <a:r>
              <a:rPr lang="en-US" dirty="0" err="1"/>
              <a:t>Administrativna</a:t>
            </a:r>
            <a:r>
              <a:rPr lang="en-US" dirty="0"/>
              <a:t> </a:t>
            </a:r>
            <a:r>
              <a:rPr lang="en-US" dirty="0" err="1"/>
              <a:t>provjera</a:t>
            </a:r>
            <a:endParaRPr lang="en-US" dirty="0"/>
          </a:p>
          <a:p>
            <a:r>
              <a:rPr lang="hr-HR" dirty="0"/>
              <a:t>Faza 2. - Provjera prihvatljivosti prijavitelja, projekta, aktivnosti, troškova i ocjena kvalitete</a:t>
            </a:r>
            <a:endParaRPr lang="en-US" dirty="0"/>
          </a:p>
          <a:p>
            <a:r>
              <a:rPr lang="pt-BR" dirty="0"/>
              <a:t>Faza 3. - Donošenje Odluke o financiranju</a:t>
            </a:r>
            <a:endParaRPr lang="hr-HR" dirty="0"/>
          </a:p>
        </p:txBody>
      </p:sp>
    </p:spTree>
    <p:extLst>
      <p:ext uri="{BB962C8B-B14F-4D97-AF65-F5344CB8AC3E}">
        <p14:creationId xmlns:p14="http://schemas.microsoft.com/office/powerpoint/2010/main" val="3621317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4DD82-3370-45F9-AA73-51222614F266}"/>
              </a:ext>
            </a:extLst>
          </p:cNvPr>
          <p:cNvSpPr>
            <a:spLocks noGrp="1"/>
          </p:cNvSpPr>
          <p:nvPr>
            <p:ph type="title"/>
          </p:nvPr>
        </p:nvSpPr>
        <p:spPr>
          <a:xfrm>
            <a:off x="2699792" y="922710"/>
            <a:ext cx="4834880" cy="922114"/>
          </a:xfrm>
        </p:spPr>
        <p:txBody>
          <a:bodyPr/>
          <a:lstStyle/>
          <a:p>
            <a:r>
              <a:rPr lang="en-US" dirty="0" err="1"/>
              <a:t>Bodovanje</a:t>
            </a:r>
            <a:endParaRPr lang="hr-HR" dirty="0"/>
          </a:p>
        </p:txBody>
      </p:sp>
      <p:pic>
        <p:nvPicPr>
          <p:cNvPr id="4" name="Content Placeholder 3">
            <a:extLst>
              <a:ext uri="{FF2B5EF4-FFF2-40B4-BE49-F238E27FC236}">
                <a16:creationId xmlns:a16="http://schemas.microsoft.com/office/drawing/2014/main" id="{57FB6D70-98D5-4DA7-B3FD-FAE26FF56CCA}"/>
              </a:ext>
            </a:extLst>
          </p:cNvPr>
          <p:cNvPicPr>
            <a:picLocks noGrp="1" noChangeAspect="1"/>
          </p:cNvPicPr>
          <p:nvPr>
            <p:ph idx="1"/>
          </p:nvPr>
        </p:nvPicPr>
        <p:blipFill>
          <a:blip r:embed="rId2"/>
          <a:stretch>
            <a:fillRect/>
          </a:stretch>
        </p:blipFill>
        <p:spPr>
          <a:xfrm>
            <a:off x="971600" y="1844824"/>
            <a:ext cx="6397098" cy="4536504"/>
          </a:xfrm>
          <a:prstGeom prst="rect">
            <a:avLst/>
          </a:prstGeom>
        </p:spPr>
      </p:pic>
    </p:spTree>
    <p:extLst>
      <p:ext uri="{BB962C8B-B14F-4D97-AF65-F5344CB8AC3E}">
        <p14:creationId xmlns:p14="http://schemas.microsoft.com/office/powerpoint/2010/main" val="2705205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E14D1-37DB-4B74-A1A3-0CF20FA7CD06}"/>
              </a:ext>
            </a:extLst>
          </p:cNvPr>
          <p:cNvSpPr>
            <a:spLocks noGrp="1"/>
          </p:cNvSpPr>
          <p:nvPr>
            <p:ph type="title"/>
          </p:nvPr>
        </p:nvSpPr>
        <p:spPr>
          <a:xfrm>
            <a:off x="2123728" y="1124744"/>
            <a:ext cx="5915000" cy="706090"/>
          </a:xfrm>
        </p:spPr>
        <p:txBody>
          <a:bodyPr>
            <a:normAutofit fontScale="90000"/>
          </a:bodyPr>
          <a:lstStyle/>
          <a:p>
            <a:r>
              <a:rPr lang="en-US" dirty="0" err="1"/>
              <a:t>važno</a:t>
            </a:r>
            <a:endParaRPr lang="hr-HR" dirty="0"/>
          </a:p>
        </p:txBody>
      </p:sp>
      <p:pic>
        <p:nvPicPr>
          <p:cNvPr id="4" name="Content Placeholder 3">
            <a:extLst>
              <a:ext uri="{FF2B5EF4-FFF2-40B4-BE49-F238E27FC236}">
                <a16:creationId xmlns:a16="http://schemas.microsoft.com/office/drawing/2014/main" id="{1D696F34-A610-4186-A798-CFD726573D84}"/>
              </a:ext>
            </a:extLst>
          </p:cNvPr>
          <p:cNvPicPr>
            <a:picLocks noGrp="1" noChangeAspect="1"/>
          </p:cNvPicPr>
          <p:nvPr>
            <p:ph idx="1"/>
          </p:nvPr>
        </p:nvPicPr>
        <p:blipFill>
          <a:blip r:embed="rId2"/>
          <a:stretch>
            <a:fillRect/>
          </a:stretch>
        </p:blipFill>
        <p:spPr>
          <a:xfrm>
            <a:off x="1259632" y="1951323"/>
            <a:ext cx="5703955" cy="2955354"/>
          </a:xfrm>
          <a:prstGeom prst="rect">
            <a:avLst/>
          </a:prstGeom>
        </p:spPr>
      </p:pic>
    </p:spTree>
    <p:extLst>
      <p:ext uri="{BB962C8B-B14F-4D97-AF65-F5344CB8AC3E}">
        <p14:creationId xmlns:p14="http://schemas.microsoft.com/office/powerpoint/2010/main" val="1511512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3A14-9F95-4DC4-8FB7-D4BB0498852C}"/>
              </a:ext>
            </a:extLst>
          </p:cNvPr>
          <p:cNvSpPr>
            <a:spLocks noGrp="1"/>
          </p:cNvSpPr>
          <p:nvPr>
            <p:ph type="title"/>
          </p:nvPr>
        </p:nvSpPr>
        <p:spPr/>
        <p:txBody>
          <a:bodyPr/>
          <a:lstStyle/>
          <a:p>
            <a:endParaRPr lang="hr-HR"/>
          </a:p>
        </p:txBody>
      </p:sp>
      <p:pic>
        <p:nvPicPr>
          <p:cNvPr id="4" name="Content Placeholder 3">
            <a:extLst>
              <a:ext uri="{FF2B5EF4-FFF2-40B4-BE49-F238E27FC236}">
                <a16:creationId xmlns:a16="http://schemas.microsoft.com/office/drawing/2014/main" id="{736C1B09-553E-42BF-8F3A-5C984E884921}"/>
              </a:ext>
            </a:extLst>
          </p:cNvPr>
          <p:cNvPicPr>
            <a:picLocks noGrp="1" noChangeAspect="1"/>
          </p:cNvPicPr>
          <p:nvPr>
            <p:ph idx="1"/>
          </p:nvPr>
        </p:nvPicPr>
        <p:blipFill>
          <a:blip r:embed="rId2"/>
          <a:stretch>
            <a:fillRect/>
          </a:stretch>
        </p:blipFill>
        <p:spPr>
          <a:xfrm>
            <a:off x="971600" y="2204864"/>
            <a:ext cx="6772472" cy="3243957"/>
          </a:xfrm>
          <a:prstGeom prst="rect">
            <a:avLst/>
          </a:prstGeom>
        </p:spPr>
      </p:pic>
    </p:spTree>
    <p:extLst>
      <p:ext uri="{BB962C8B-B14F-4D97-AF65-F5344CB8AC3E}">
        <p14:creationId xmlns:p14="http://schemas.microsoft.com/office/powerpoint/2010/main" val="3774485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18D6-C159-4033-89DD-AEEBA6F761B4}"/>
              </a:ext>
            </a:extLst>
          </p:cNvPr>
          <p:cNvSpPr>
            <a:spLocks noGrp="1"/>
          </p:cNvSpPr>
          <p:nvPr>
            <p:ph type="title"/>
          </p:nvPr>
        </p:nvSpPr>
        <p:spPr/>
        <p:txBody>
          <a:bodyPr/>
          <a:lstStyle/>
          <a:p>
            <a:endParaRPr lang="hr-HR"/>
          </a:p>
        </p:txBody>
      </p:sp>
      <p:pic>
        <p:nvPicPr>
          <p:cNvPr id="4" name="Content Placeholder 3">
            <a:extLst>
              <a:ext uri="{FF2B5EF4-FFF2-40B4-BE49-F238E27FC236}">
                <a16:creationId xmlns:a16="http://schemas.microsoft.com/office/drawing/2014/main" id="{AFFB0C84-6591-44B7-87B4-8A493583FA68}"/>
              </a:ext>
            </a:extLst>
          </p:cNvPr>
          <p:cNvPicPr>
            <a:picLocks noGrp="1" noChangeAspect="1"/>
          </p:cNvPicPr>
          <p:nvPr>
            <p:ph idx="1"/>
          </p:nvPr>
        </p:nvPicPr>
        <p:blipFill>
          <a:blip r:embed="rId2"/>
          <a:stretch>
            <a:fillRect/>
          </a:stretch>
        </p:blipFill>
        <p:spPr>
          <a:xfrm>
            <a:off x="1115616" y="2780928"/>
            <a:ext cx="6588866" cy="1953754"/>
          </a:xfrm>
          <a:prstGeom prst="rect">
            <a:avLst/>
          </a:prstGeom>
        </p:spPr>
      </p:pic>
    </p:spTree>
    <p:extLst>
      <p:ext uri="{BB962C8B-B14F-4D97-AF65-F5344CB8AC3E}">
        <p14:creationId xmlns:p14="http://schemas.microsoft.com/office/powerpoint/2010/main" val="368225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03B6B-3125-4C1B-8C84-D92EFDC23233}"/>
              </a:ext>
            </a:extLst>
          </p:cNvPr>
          <p:cNvSpPr>
            <a:spLocks noGrp="1"/>
          </p:cNvSpPr>
          <p:nvPr>
            <p:ph type="title"/>
          </p:nvPr>
        </p:nvSpPr>
        <p:spPr/>
        <p:txBody>
          <a:bodyPr>
            <a:normAutofit/>
          </a:bodyPr>
          <a:lstStyle/>
          <a:p>
            <a:pPr algn="l"/>
            <a:r>
              <a:rPr lang="en-US" sz="3300"/>
              <a:t>Sadržaj</a:t>
            </a:r>
            <a:endParaRPr lang="hr-HR" sz="3300"/>
          </a:p>
        </p:txBody>
      </p:sp>
      <p:graphicFrame>
        <p:nvGraphicFramePr>
          <p:cNvPr id="24" name="Content Placeholder 2">
            <a:extLst>
              <a:ext uri="{FF2B5EF4-FFF2-40B4-BE49-F238E27FC236}">
                <a16:creationId xmlns:a16="http://schemas.microsoft.com/office/drawing/2014/main" id="{8C8FDA53-A906-4858-981C-FBADF92D5BB3}"/>
              </a:ext>
            </a:extLst>
          </p:cNvPr>
          <p:cNvGraphicFramePr>
            <a:graphicFrameLocks noGrp="1"/>
          </p:cNvGraphicFramePr>
          <p:nvPr>
            <p:ph sz="half" idx="1"/>
            <p:extLst>
              <p:ext uri="{D42A27DB-BD31-4B8C-83A1-F6EECF244321}">
                <p14:modId xmlns:p14="http://schemas.microsoft.com/office/powerpoint/2010/main" val="1832024450"/>
              </p:ext>
            </p:extLst>
          </p:nvPr>
        </p:nvGraphicFramePr>
        <p:xfrm>
          <a:off x="609600" y="2518033"/>
          <a:ext cx="4038600" cy="4061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a:extLst>
              <a:ext uri="{FF2B5EF4-FFF2-40B4-BE49-F238E27FC236}">
                <a16:creationId xmlns:a16="http://schemas.microsoft.com/office/drawing/2014/main" id="{53F0C2BB-1D5E-40F5-9828-3228DF005114}"/>
              </a:ext>
            </a:extLst>
          </p:cNvPr>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a:xfrm>
            <a:off x="4794176" y="2542442"/>
            <a:ext cx="3740224" cy="2491534"/>
          </a:xfrm>
        </p:spPr>
      </p:pic>
    </p:spTree>
    <p:extLst>
      <p:ext uri="{BB962C8B-B14F-4D97-AF65-F5344CB8AC3E}">
        <p14:creationId xmlns:p14="http://schemas.microsoft.com/office/powerpoint/2010/main" val="1483347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9C65FE-D7EC-42BD-B690-0D09496D4259}"/>
              </a:ext>
            </a:extLst>
          </p:cNvPr>
          <p:cNvPicPr>
            <a:picLocks noChangeAspect="1"/>
          </p:cNvPicPr>
          <p:nvPr/>
        </p:nvPicPr>
        <p:blipFill rotWithShape="1">
          <a:blip r:embed="rId2"/>
          <a:srcRect l="30883" r="5583" b="1"/>
          <a:stretch/>
        </p:blipFill>
        <p:spPr>
          <a:xfrm>
            <a:off x="3202390" y="857250"/>
            <a:ext cx="5941610" cy="51435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BFCB03B4-9CAC-41CE-927E-396E949755DF}"/>
              </a:ext>
            </a:extLst>
          </p:cNvPr>
          <p:cNvSpPr>
            <a:spLocks noGrp="1"/>
          </p:cNvSpPr>
          <p:nvPr>
            <p:ph type="title"/>
          </p:nvPr>
        </p:nvSpPr>
        <p:spPr>
          <a:xfrm>
            <a:off x="508000" y="1314450"/>
            <a:ext cx="2888342" cy="990600"/>
          </a:xfrm>
        </p:spPr>
        <p:txBody>
          <a:bodyPr>
            <a:normAutofit fontScale="90000"/>
          </a:bodyPr>
          <a:lstStyle/>
          <a:p>
            <a:r>
              <a:rPr lang="en-US" dirty="0"/>
              <a:t>HORIZONTALNA PITANJA</a:t>
            </a:r>
            <a:endParaRPr lang="hr-HR" dirty="0"/>
          </a:p>
        </p:txBody>
      </p:sp>
      <p:sp>
        <p:nvSpPr>
          <p:cNvPr id="3" name="Content Placeholder 2">
            <a:extLst>
              <a:ext uri="{FF2B5EF4-FFF2-40B4-BE49-F238E27FC236}">
                <a16:creationId xmlns:a16="http://schemas.microsoft.com/office/drawing/2014/main" id="{FDBC0BA8-AAA9-4529-99B0-E3EA626668A3}"/>
              </a:ext>
            </a:extLst>
          </p:cNvPr>
          <p:cNvSpPr>
            <a:spLocks noGrp="1"/>
          </p:cNvSpPr>
          <p:nvPr>
            <p:ph idx="1"/>
          </p:nvPr>
        </p:nvSpPr>
        <p:spPr>
          <a:xfrm>
            <a:off x="508000" y="2477692"/>
            <a:ext cx="2888342" cy="2910580"/>
          </a:xfrm>
        </p:spPr>
        <p:txBody>
          <a:bodyPr>
            <a:normAutofit/>
          </a:bodyPr>
          <a:lstStyle/>
          <a:p>
            <a:pPr>
              <a:lnSpc>
                <a:spcPct val="90000"/>
              </a:lnSpc>
            </a:pPr>
            <a:r>
              <a:rPr lang="hr-HR" sz="1125"/>
              <a:t>Tijekom provedbe projekta prijavitelj je dužan poduzeti odgovarajuće korake kako bi se spriječila svaka diskriminacija na temelju na spola, rasnog ili etničkog podrijetla, vjere ili uvjerenja, invaliditeta, dobi ili seksualne orijentacije sukladno pozitivnim propisima</a:t>
            </a:r>
            <a:endParaRPr lang="en-US" sz="1125"/>
          </a:p>
          <a:p>
            <a:pPr>
              <a:lnSpc>
                <a:spcPct val="90000"/>
              </a:lnSpc>
            </a:pPr>
            <a:endParaRPr lang="hr-HR" sz="1125"/>
          </a:p>
          <a:p>
            <a:pPr>
              <a:lnSpc>
                <a:spcPct val="90000"/>
              </a:lnSpc>
            </a:pPr>
            <a:r>
              <a:rPr lang="hr-HR" sz="1125">
                <a:hlinkClick r:id="rId3"/>
              </a:rPr>
              <a:t>https://ravnopravnost.gov.hr/UserDocsImages/dokumenti/MRRFEU%20Upute%20za%20prijavitelje%20i%20korisnike%20Operativnog%20programa%20%E2%80%9EKonkurentnost%20i%20kohezija%E2%80%9C%20o%20provedbi%20horizontalnih%20na%C4%8Dela%205.2016.pdf</a:t>
            </a:r>
            <a:r>
              <a:rPr lang="en-US" sz="1125"/>
              <a:t> </a:t>
            </a:r>
            <a:endParaRPr lang="hr-HR" sz="1125"/>
          </a:p>
        </p:txBody>
      </p:sp>
      <p:sp>
        <p:nvSpPr>
          <p:cNvPr id="5" name="Slide Number Placeholder 4">
            <a:extLst>
              <a:ext uri="{FF2B5EF4-FFF2-40B4-BE49-F238E27FC236}">
                <a16:creationId xmlns:a16="http://schemas.microsoft.com/office/drawing/2014/main" id="{9C99C206-244A-46D6-830A-85CBC71330B4}"/>
              </a:ext>
            </a:extLst>
          </p:cNvPr>
          <p:cNvSpPr>
            <a:spLocks noGrp="1"/>
          </p:cNvSpPr>
          <p:nvPr>
            <p:ph type="sldNum" sz="quarter" idx="12"/>
          </p:nvPr>
        </p:nvSpPr>
        <p:spPr/>
        <p:txBody>
          <a:bodyPr>
            <a:normAutofit/>
          </a:bodyPr>
          <a:lstStyle/>
          <a:p>
            <a:pPr>
              <a:spcAft>
                <a:spcPts val="450"/>
              </a:spcAft>
            </a:pPr>
            <a:fld id="{7439E7C2-AA41-47E1-8792-6341B1667B4D}" type="slidenum">
              <a:rPr lang="en-GB">
                <a:solidFill>
                  <a:srgbClr val="FFFFFF"/>
                </a:solidFill>
              </a:rPr>
              <a:pPr>
                <a:spcAft>
                  <a:spcPts val="450"/>
                </a:spcAft>
              </a:pPr>
              <a:t>30</a:t>
            </a:fld>
            <a:endParaRPr lang="en-GB">
              <a:solidFill>
                <a:srgbClr val="FFFFFF"/>
              </a:solidFill>
            </a:endParaRPr>
          </a:p>
        </p:txBody>
      </p:sp>
    </p:spTree>
    <p:extLst>
      <p:ext uri="{BB962C8B-B14F-4D97-AF65-F5344CB8AC3E}">
        <p14:creationId xmlns:p14="http://schemas.microsoft.com/office/powerpoint/2010/main" val="2262230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E608D-CADB-4DB2-848B-92C0BAAE849C}"/>
              </a:ext>
            </a:extLst>
          </p:cNvPr>
          <p:cNvSpPr>
            <a:spLocks noGrp="1"/>
          </p:cNvSpPr>
          <p:nvPr>
            <p:ph type="title"/>
          </p:nvPr>
        </p:nvSpPr>
        <p:spPr>
          <a:xfrm>
            <a:off x="2051720" y="822102"/>
            <a:ext cx="6203032" cy="778098"/>
          </a:xfrm>
        </p:spPr>
        <p:txBody>
          <a:bodyPr/>
          <a:lstStyle/>
          <a:p>
            <a:r>
              <a:rPr lang="en-US" dirty="0" err="1"/>
              <a:t>Natječaji</a:t>
            </a:r>
            <a:r>
              <a:rPr lang="en-US" dirty="0"/>
              <a:t> u </a:t>
            </a:r>
            <a:r>
              <a:rPr lang="en-US" dirty="0" err="1"/>
              <a:t>najavi</a:t>
            </a:r>
            <a:endParaRPr lang="hr-HR" dirty="0"/>
          </a:p>
        </p:txBody>
      </p:sp>
      <p:sp>
        <p:nvSpPr>
          <p:cNvPr id="3" name="Content Placeholder 2">
            <a:extLst>
              <a:ext uri="{FF2B5EF4-FFF2-40B4-BE49-F238E27FC236}">
                <a16:creationId xmlns:a16="http://schemas.microsoft.com/office/drawing/2014/main" id="{A537440A-AF33-494E-953D-EC6D21131612}"/>
              </a:ext>
            </a:extLst>
          </p:cNvPr>
          <p:cNvSpPr>
            <a:spLocks noGrp="1"/>
          </p:cNvSpPr>
          <p:nvPr>
            <p:ph idx="1"/>
          </p:nvPr>
        </p:nvSpPr>
        <p:spPr>
          <a:xfrm>
            <a:off x="395536" y="1844824"/>
            <a:ext cx="8229600" cy="4525963"/>
          </a:xfrm>
        </p:spPr>
        <p:txBody>
          <a:bodyPr>
            <a:normAutofit/>
          </a:bodyPr>
          <a:lstStyle/>
          <a:p>
            <a:r>
              <a:rPr lang="hr-HR" sz="2400" dirty="0"/>
              <a:t>1.b.1 Povećanje razvoja novih proizvoda i usluga koji proizlaze iz aktivnosti istraživanja i razvoja - faza II </a:t>
            </a:r>
            <a:endParaRPr lang="en-US" sz="2400" dirty="0"/>
          </a:p>
          <a:p>
            <a:r>
              <a:rPr lang="hr-HR" sz="2400" dirty="0"/>
              <a:t> 3d2.1 Integrator </a:t>
            </a:r>
            <a:r>
              <a:rPr lang="en-US" sz="2400" dirty="0"/>
              <a:t>- Transfer </a:t>
            </a:r>
            <a:r>
              <a:rPr lang="en-US" sz="2400" dirty="0" err="1"/>
              <a:t>tehnologija</a:t>
            </a:r>
            <a:r>
              <a:rPr lang="en-US" sz="2400" dirty="0"/>
              <a:t> </a:t>
            </a:r>
            <a:r>
              <a:rPr lang="en-US" sz="2400" dirty="0" err="1"/>
              <a:t>i</a:t>
            </a:r>
            <a:r>
              <a:rPr lang="en-US" sz="2400" dirty="0"/>
              <a:t> </a:t>
            </a:r>
            <a:r>
              <a:rPr lang="en-US" sz="2400" dirty="0" err="1"/>
              <a:t>novih</a:t>
            </a:r>
            <a:r>
              <a:rPr lang="en-US" sz="2400" dirty="0"/>
              <a:t> </a:t>
            </a:r>
            <a:r>
              <a:rPr lang="en-US" sz="2400" dirty="0" err="1"/>
              <a:t>inovativnih</a:t>
            </a:r>
            <a:r>
              <a:rPr lang="en-US" sz="2400" dirty="0"/>
              <a:t> </a:t>
            </a:r>
            <a:r>
              <a:rPr lang="en-US" sz="2400" dirty="0" err="1"/>
              <a:t>proizvoda</a:t>
            </a:r>
            <a:r>
              <a:rPr lang="en-US" sz="2400" dirty="0"/>
              <a:t> MSP-ova u </a:t>
            </a:r>
            <a:r>
              <a:rPr lang="en-US" sz="2400" dirty="0" err="1"/>
              <a:t>okviru</a:t>
            </a:r>
            <a:r>
              <a:rPr lang="en-US" sz="2400" dirty="0"/>
              <a:t> </a:t>
            </a:r>
            <a:r>
              <a:rPr lang="en-US" sz="2400" dirty="0" err="1"/>
              <a:t>strateških</a:t>
            </a:r>
            <a:r>
              <a:rPr lang="en-US" sz="2400" dirty="0"/>
              <a:t> </a:t>
            </a:r>
            <a:r>
              <a:rPr lang="en-US" sz="2400" dirty="0" err="1"/>
              <a:t>partnerstva</a:t>
            </a:r>
            <a:r>
              <a:rPr lang="en-US" sz="2400" dirty="0"/>
              <a:t> </a:t>
            </a:r>
            <a:r>
              <a:rPr lang="en-US" sz="2400" dirty="0" err="1"/>
              <a:t>među</a:t>
            </a:r>
            <a:r>
              <a:rPr lang="en-US" sz="2400" dirty="0"/>
              <a:t> </a:t>
            </a:r>
            <a:r>
              <a:rPr lang="en-US" sz="2400" dirty="0" err="1"/>
              <a:t>poduzećima</a:t>
            </a:r>
            <a:r>
              <a:rPr lang="en-US" sz="2400" dirty="0"/>
              <a:t>, </a:t>
            </a:r>
            <a:r>
              <a:rPr lang="en-US" sz="2400" dirty="0" err="1"/>
              <a:t>poboljšanje</a:t>
            </a:r>
            <a:r>
              <a:rPr lang="en-US" sz="2400" dirty="0"/>
              <a:t> </a:t>
            </a:r>
            <a:r>
              <a:rPr lang="en-US" sz="2400" dirty="0" err="1"/>
              <a:t>inovativne</a:t>
            </a:r>
            <a:r>
              <a:rPr lang="en-US" sz="2400" dirty="0"/>
              <a:t> </a:t>
            </a:r>
            <a:r>
              <a:rPr lang="en-US" sz="2400" dirty="0" err="1"/>
              <a:t>sposobnosti</a:t>
            </a:r>
            <a:r>
              <a:rPr lang="en-US" sz="2400" dirty="0"/>
              <a:t> </a:t>
            </a:r>
            <a:r>
              <a:rPr lang="en-US" sz="2400" dirty="0" err="1"/>
              <a:t>malih</a:t>
            </a:r>
            <a:r>
              <a:rPr lang="en-US" sz="2400" dirty="0"/>
              <a:t> </a:t>
            </a:r>
            <a:r>
              <a:rPr lang="en-US" sz="2400" dirty="0" err="1"/>
              <a:t>i</a:t>
            </a:r>
            <a:r>
              <a:rPr lang="en-US" sz="2400" dirty="0"/>
              <a:t> </a:t>
            </a:r>
            <a:r>
              <a:rPr lang="en-US" sz="2400" dirty="0" err="1"/>
              <a:t>srednjih</a:t>
            </a:r>
            <a:r>
              <a:rPr lang="en-US" sz="2400" dirty="0"/>
              <a:t> </a:t>
            </a:r>
            <a:r>
              <a:rPr lang="en-US" sz="2400" dirty="0" err="1"/>
              <a:t>poduzeća</a:t>
            </a:r>
            <a:r>
              <a:rPr lang="en-US" sz="2400" dirty="0"/>
              <a:t> </a:t>
            </a:r>
            <a:r>
              <a:rPr lang="en-US" sz="2400" dirty="0" err="1"/>
              <a:t>kako</a:t>
            </a:r>
            <a:r>
              <a:rPr lang="en-US" sz="2400" dirty="0"/>
              <a:t> bi </a:t>
            </a:r>
            <a:r>
              <a:rPr lang="en-US" sz="2400" dirty="0" err="1"/>
              <a:t>ih</a:t>
            </a:r>
            <a:r>
              <a:rPr lang="en-US" sz="2400" dirty="0"/>
              <a:t> </a:t>
            </a:r>
            <a:r>
              <a:rPr lang="en-US" sz="2400" dirty="0" err="1"/>
              <a:t>pripremili</a:t>
            </a:r>
            <a:r>
              <a:rPr lang="en-US" sz="2400" dirty="0"/>
              <a:t> za </a:t>
            </a:r>
            <a:r>
              <a:rPr lang="en-US" sz="2400" dirty="0" err="1"/>
              <a:t>uspostavljanje</a:t>
            </a:r>
            <a:r>
              <a:rPr lang="en-US" sz="2400" dirty="0"/>
              <a:t> </a:t>
            </a:r>
            <a:r>
              <a:rPr lang="en-US" sz="2400" dirty="0" err="1"/>
              <a:t>dugoročnih</a:t>
            </a:r>
            <a:r>
              <a:rPr lang="en-US" sz="2400" dirty="0"/>
              <a:t> </a:t>
            </a:r>
            <a:r>
              <a:rPr lang="en-US" sz="2400" dirty="0" err="1"/>
              <a:t>dobavljačkih</a:t>
            </a:r>
            <a:r>
              <a:rPr lang="en-US" sz="2400" dirty="0"/>
              <a:t> </a:t>
            </a:r>
            <a:r>
              <a:rPr lang="en-US" sz="2400" dirty="0" err="1"/>
              <a:t>odnosa</a:t>
            </a:r>
            <a:r>
              <a:rPr lang="en-US" sz="2400" dirty="0"/>
              <a:t> </a:t>
            </a:r>
            <a:r>
              <a:rPr lang="en-US" sz="2400" dirty="0" err="1"/>
              <a:t>sa</a:t>
            </a:r>
            <a:r>
              <a:rPr lang="en-US" sz="2400" dirty="0"/>
              <a:t> </a:t>
            </a:r>
            <a:r>
              <a:rPr lang="en-US" sz="2400" dirty="0" err="1"/>
              <a:t>sdrugim</a:t>
            </a:r>
            <a:r>
              <a:rPr lang="en-US" sz="2400" dirty="0"/>
              <a:t> </a:t>
            </a:r>
            <a:r>
              <a:rPr lang="en-US" sz="2400" dirty="0" err="1"/>
              <a:t>poduzećima</a:t>
            </a:r>
            <a:r>
              <a:rPr lang="en-US" sz="2400" dirty="0"/>
              <a:t> (</a:t>
            </a:r>
            <a:r>
              <a:rPr lang="en-US" sz="2400" dirty="0" err="1"/>
              <a:t>tzv</a:t>
            </a:r>
            <a:r>
              <a:rPr lang="en-US" sz="2400" dirty="0"/>
              <a:t>. </a:t>
            </a:r>
            <a:r>
              <a:rPr lang="en-US" sz="2400" dirty="0" err="1"/>
              <a:t>Integratorima</a:t>
            </a:r>
            <a:r>
              <a:rPr lang="en-US" sz="2400" dirty="0"/>
              <a:t>).</a:t>
            </a:r>
          </a:p>
          <a:p>
            <a:r>
              <a:rPr lang="pl-PL" sz="2400" dirty="0"/>
              <a:t>3d2.2  Inovacije u S3 područjima</a:t>
            </a:r>
            <a:endParaRPr lang="en-US" sz="2400" dirty="0"/>
          </a:p>
          <a:p>
            <a:r>
              <a:rPr lang="hr-HR" sz="2400" dirty="0"/>
              <a:t>3d1.4.1  Jačanje međusobne povezanosti MSP (</a:t>
            </a:r>
            <a:r>
              <a:rPr lang="hr-HR" sz="2400" dirty="0" err="1"/>
              <a:t>Klasteri</a:t>
            </a:r>
            <a:r>
              <a:rPr lang="hr-HR" sz="2400" dirty="0"/>
              <a:t>)</a:t>
            </a:r>
            <a:endParaRPr lang="en-US" sz="2400" dirty="0"/>
          </a:p>
          <a:p>
            <a:r>
              <a:rPr lang="hr-HR" sz="2400" dirty="0"/>
              <a:t>4c2.1 Energetska obnova obiteljskih kuća</a:t>
            </a:r>
            <a:endParaRPr lang="en-US" sz="2400" dirty="0"/>
          </a:p>
          <a:p>
            <a:endParaRPr lang="hr-HR" sz="1700" dirty="0"/>
          </a:p>
        </p:txBody>
      </p:sp>
    </p:spTree>
    <p:extLst>
      <p:ext uri="{BB962C8B-B14F-4D97-AF65-F5344CB8AC3E}">
        <p14:creationId xmlns:p14="http://schemas.microsoft.com/office/powerpoint/2010/main" val="2666961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6C56F-EFB9-4B90-B565-117F55DBF568}"/>
              </a:ext>
            </a:extLst>
          </p:cNvPr>
          <p:cNvSpPr>
            <a:spLocks noGrp="1"/>
          </p:cNvSpPr>
          <p:nvPr>
            <p:ph type="title"/>
          </p:nvPr>
        </p:nvSpPr>
        <p:spPr>
          <a:xfrm>
            <a:off x="1835696" y="980728"/>
            <a:ext cx="6995120" cy="562074"/>
          </a:xfrm>
        </p:spPr>
        <p:txBody>
          <a:bodyPr>
            <a:normAutofit fontScale="90000"/>
          </a:bodyPr>
          <a:lstStyle/>
          <a:p>
            <a:r>
              <a:rPr lang="en-US" dirty="0"/>
              <a:t>ESIF ZAJMOVI</a:t>
            </a:r>
            <a:endParaRPr lang="hr-HR" dirty="0"/>
          </a:p>
        </p:txBody>
      </p:sp>
      <p:pic>
        <p:nvPicPr>
          <p:cNvPr id="5" name="Picture 4">
            <a:extLst>
              <a:ext uri="{FF2B5EF4-FFF2-40B4-BE49-F238E27FC236}">
                <a16:creationId xmlns:a16="http://schemas.microsoft.com/office/drawing/2014/main" id="{D04A4511-DFE7-450E-8164-6187048C38BC}"/>
              </a:ext>
            </a:extLst>
          </p:cNvPr>
          <p:cNvPicPr>
            <a:picLocks noChangeAspect="1"/>
          </p:cNvPicPr>
          <p:nvPr/>
        </p:nvPicPr>
        <p:blipFill>
          <a:blip r:embed="rId2"/>
          <a:stretch>
            <a:fillRect/>
          </a:stretch>
        </p:blipFill>
        <p:spPr>
          <a:xfrm>
            <a:off x="2188566" y="1922519"/>
            <a:ext cx="5047729" cy="4110009"/>
          </a:xfrm>
          <a:prstGeom prst="rect">
            <a:avLst/>
          </a:prstGeom>
        </p:spPr>
      </p:pic>
    </p:spTree>
    <p:extLst>
      <p:ext uri="{BB962C8B-B14F-4D97-AF65-F5344CB8AC3E}">
        <p14:creationId xmlns:p14="http://schemas.microsoft.com/office/powerpoint/2010/main" val="1766281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F66B-1FEB-4EBF-A386-9E63DA098192}"/>
              </a:ext>
            </a:extLst>
          </p:cNvPr>
          <p:cNvSpPr>
            <a:spLocks noGrp="1"/>
          </p:cNvSpPr>
          <p:nvPr>
            <p:ph type="title"/>
          </p:nvPr>
        </p:nvSpPr>
        <p:spPr>
          <a:xfrm>
            <a:off x="2699792" y="750094"/>
            <a:ext cx="6059016" cy="850106"/>
          </a:xfrm>
        </p:spPr>
        <p:txBody>
          <a:bodyPr/>
          <a:lstStyle/>
          <a:p>
            <a:r>
              <a:rPr lang="en-US" dirty="0" err="1"/>
              <a:t>Mjere</a:t>
            </a:r>
            <a:r>
              <a:rPr lang="en-US" dirty="0"/>
              <a:t> </a:t>
            </a:r>
            <a:r>
              <a:rPr lang="en-US" dirty="0" err="1"/>
              <a:t>ruralnog</a:t>
            </a:r>
            <a:r>
              <a:rPr lang="en-US" dirty="0"/>
              <a:t> </a:t>
            </a:r>
            <a:r>
              <a:rPr lang="en-US" dirty="0" err="1"/>
              <a:t>razvoja</a:t>
            </a:r>
            <a:endParaRPr lang="en-US" dirty="0"/>
          </a:p>
        </p:txBody>
      </p:sp>
      <p:sp>
        <p:nvSpPr>
          <p:cNvPr id="3" name="Content Placeholder 2">
            <a:extLst>
              <a:ext uri="{FF2B5EF4-FFF2-40B4-BE49-F238E27FC236}">
                <a16:creationId xmlns:a16="http://schemas.microsoft.com/office/drawing/2014/main" id="{0298D2D7-843E-4FCB-A93D-FBAF7C09C813}"/>
              </a:ext>
            </a:extLst>
          </p:cNvPr>
          <p:cNvSpPr>
            <a:spLocks noGrp="1"/>
          </p:cNvSpPr>
          <p:nvPr>
            <p:ph idx="1"/>
          </p:nvPr>
        </p:nvSpPr>
        <p:spPr>
          <a:xfrm>
            <a:off x="457200" y="1600200"/>
            <a:ext cx="8229600" cy="4925144"/>
          </a:xfrm>
        </p:spPr>
        <p:txBody>
          <a:bodyPr numCol="2">
            <a:normAutofit fontScale="25000" lnSpcReduction="20000"/>
          </a:bodyPr>
          <a:lstStyle/>
          <a:p>
            <a:r>
              <a:rPr lang="en-US" sz="4400" dirty="0"/>
              <a:t>M1 </a:t>
            </a:r>
            <a:r>
              <a:rPr lang="en-US" sz="4400" dirty="0" err="1"/>
              <a:t>Prenošenje</a:t>
            </a:r>
            <a:r>
              <a:rPr lang="en-US" sz="4400" dirty="0"/>
              <a:t> </a:t>
            </a:r>
            <a:r>
              <a:rPr lang="en-US" sz="4400" dirty="0" err="1"/>
              <a:t>znanja</a:t>
            </a:r>
            <a:r>
              <a:rPr lang="en-US" sz="4400" dirty="0"/>
              <a:t> </a:t>
            </a:r>
            <a:r>
              <a:rPr lang="en-US" sz="4400" dirty="0" err="1"/>
              <a:t>i</a:t>
            </a:r>
            <a:r>
              <a:rPr lang="en-US" sz="4400" dirty="0"/>
              <a:t> </a:t>
            </a:r>
            <a:r>
              <a:rPr lang="en-US" sz="4400" dirty="0" err="1"/>
              <a:t>aktivnosti</a:t>
            </a:r>
            <a:r>
              <a:rPr lang="en-US" sz="4400" dirty="0"/>
              <a:t> </a:t>
            </a:r>
            <a:r>
              <a:rPr lang="en-US" sz="4400" dirty="0" err="1"/>
              <a:t>informiranja</a:t>
            </a:r>
            <a:endParaRPr lang="en-US" sz="4400" dirty="0"/>
          </a:p>
          <a:p>
            <a:endParaRPr lang="en-US" sz="4400" dirty="0"/>
          </a:p>
          <a:p>
            <a:r>
              <a:rPr lang="en-US" sz="4400" dirty="0"/>
              <a:t>M2 </a:t>
            </a:r>
            <a:r>
              <a:rPr lang="en-US" sz="4400" dirty="0" err="1"/>
              <a:t>Savjetodavne</a:t>
            </a:r>
            <a:r>
              <a:rPr lang="en-US" sz="4400" dirty="0"/>
              <a:t> </a:t>
            </a:r>
            <a:r>
              <a:rPr lang="en-US" sz="4400" dirty="0" err="1"/>
              <a:t>službe</a:t>
            </a:r>
            <a:r>
              <a:rPr lang="en-US" sz="4400" dirty="0"/>
              <a:t>, </a:t>
            </a:r>
            <a:r>
              <a:rPr lang="en-US" sz="4400" dirty="0" err="1"/>
              <a:t>službe</a:t>
            </a:r>
            <a:r>
              <a:rPr lang="en-US" sz="4400" dirty="0"/>
              <a:t> za </a:t>
            </a:r>
            <a:r>
              <a:rPr lang="en-US" sz="4400" dirty="0" err="1"/>
              <a:t>upravljanje</a:t>
            </a:r>
            <a:r>
              <a:rPr lang="en-US" sz="4400" dirty="0"/>
              <a:t> </a:t>
            </a:r>
            <a:r>
              <a:rPr lang="en-US" sz="4400" dirty="0" err="1"/>
              <a:t>poljoprivrednim</a:t>
            </a:r>
            <a:r>
              <a:rPr lang="en-US" sz="4400" dirty="0"/>
              <a:t> </a:t>
            </a:r>
            <a:r>
              <a:rPr lang="en-US" sz="4400" dirty="0" err="1"/>
              <a:t>gospodarstvom</a:t>
            </a:r>
            <a:r>
              <a:rPr lang="en-US" sz="4400" dirty="0"/>
              <a:t> </a:t>
            </a:r>
            <a:r>
              <a:rPr lang="en-US" sz="4400" dirty="0" err="1"/>
              <a:t>i</a:t>
            </a:r>
            <a:r>
              <a:rPr lang="en-US" sz="4400" dirty="0"/>
              <a:t> </a:t>
            </a:r>
            <a:r>
              <a:rPr lang="en-US" sz="4400" dirty="0" err="1"/>
              <a:t>pomoć</a:t>
            </a:r>
            <a:r>
              <a:rPr lang="en-US" sz="4400" dirty="0"/>
              <a:t> </a:t>
            </a:r>
            <a:r>
              <a:rPr lang="en-US" sz="4400" dirty="0" err="1"/>
              <a:t>poljoprivrednim</a:t>
            </a:r>
            <a:r>
              <a:rPr lang="en-US" sz="4400" dirty="0"/>
              <a:t> </a:t>
            </a:r>
            <a:r>
              <a:rPr lang="en-US" sz="4400" dirty="0" err="1"/>
              <a:t>gospodarstvima</a:t>
            </a:r>
            <a:endParaRPr lang="en-US" sz="4400" dirty="0"/>
          </a:p>
          <a:p>
            <a:endParaRPr lang="en-US" sz="4400" dirty="0"/>
          </a:p>
          <a:p>
            <a:r>
              <a:rPr lang="en-US" sz="4400" dirty="0"/>
              <a:t>M3 </a:t>
            </a:r>
            <a:r>
              <a:rPr lang="en-US" sz="4400" dirty="0" err="1"/>
              <a:t>Sustavi</a:t>
            </a:r>
            <a:r>
              <a:rPr lang="en-US" sz="4400" dirty="0"/>
              <a:t> </a:t>
            </a:r>
            <a:r>
              <a:rPr lang="en-US" sz="4400" dirty="0" err="1"/>
              <a:t>kvalitete</a:t>
            </a:r>
            <a:r>
              <a:rPr lang="en-US" sz="4400" dirty="0"/>
              <a:t> za </a:t>
            </a:r>
            <a:r>
              <a:rPr lang="en-US" sz="4400" dirty="0" err="1"/>
              <a:t>poljoprivredne</a:t>
            </a:r>
            <a:r>
              <a:rPr lang="en-US" sz="4400" dirty="0"/>
              <a:t> </a:t>
            </a:r>
            <a:r>
              <a:rPr lang="en-US" sz="4400" dirty="0" err="1"/>
              <a:t>i</a:t>
            </a:r>
            <a:r>
              <a:rPr lang="en-US" sz="4400" dirty="0"/>
              <a:t> </a:t>
            </a:r>
            <a:r>
              <a:rPr lang="en-US" sz="4400" dirty="0" err="1"/>
              <a:t>prehrambene</a:t>
            </a:r>
            <a:r>
              <a:rPr lang="en-US" sz="4400" dirty="0"/>
              <a:t> </a:t>
            </a:r>
            <a:r>
              <a:rPr lang="en-US" sz="4400" dirty="0" err="1"/>
              <a:t>proizvode</a:t>
            </a:r>
            <a:endParaRPr lang="en-US" sz="4400" dirty="0"/>
          </a:p>
          <a:p>
            <a:endParaRPr lang="en-US" sz="4400" dirty="0"/>
          </a:p>
          <a:p>
            <a:r>
              <a:rPr lang="en-US" sz="4400" b="1" dirty="0"/>
              <a:t>M4 </a:t>
            </a:r>
            <a:r>
              <a:rPr lang="en-US" sz="4400" b="1" dirty="0" err="1"/>
              <a:t>Ulaganja</a:t>
            </a:r>
            <a:r>
              <a:rPr lang="en-US" sz="4400" b="1" dirty="0"/>
              <a:t> u </a:t>
            </a:r>
            <a:r>
              <a:rPr lang="en-US" sz="4400" b="1" dirty="0" err="1"/>
              <a:t>fizičku</a:t>
            </a:r>
            <a:r>
              <a:rPr lang="en-US" sz="4400" b="1" dirty="0"/>
              <a:t> </a:t>
            </a:r>
            <a:r>
              <a:rPr lang="en-US" sz="4400" b="1" dirty="0" err="1"/>
              <a:t>imovinu</a:t>
            </a:r>
            <a:r>
              <a:rPr lang="en-US" sz="4400" b="1" dirty="0"/>
              <a:t> - </a:t>
            </a:r>
            <a:r>
              <a:rPr lang="en-US" sz="4400" b="1" dirty="0" err="1"/>
              <a:t>Mjera</a:t>
            </a:r>
            <a:r>
              <a:rPr lang="en-US" sz="4400" b="1" dirty="0"/>
              <a:t> </a:t>
            </a:r>
            <a:r>
              <a:rPr lang="en-US" sz="4400" b="1" dirty="0" err="1"/>
              <a:t>omogućava</a:t>
            </a:r>
            <a:r>
              <a:rPr lang="en-US" sz="4400" b="1" dirty="0"/>
              <a:t> </a:t>
            </a:r>
            <a:r>
              <a:rPr lang="en-US" sz="4400" b="1" dirty="0" err="1"/>
              <a:t>brojna</a:t>
            </a:r>
            <a:r>
              <a:rPr lang="en-US" sz="4400" b="1" dirty="0"/>
              <a:t> </a:t>
            </a:r>
            <a:r>
              <a:rPr lang="en-US" sz="4400" b="1" dirty="0" err="1"/>
              <a:t>ulaganja</a:t>
            </a:r>
            <a:r>
              <a:rPr lang="en-US" sz="4400" b="1" dirty="0"/>
              <a:t> u </a:t>
            </a:r>
            <a:r>
              <a:rPr lang="en-US" sz="4400" b="1" dirty="0" err="1"/>
              <a:t>primarnu</a:t>
            </a:r>
            <a:r>
              <a:rPr lang="en-US" sz="4400" b="1" dirty="0"/>
              <a:t> </a:t>
            </a:r>
            <a:r>
              <a:rPr lang="en-US" sz="4400" b="1" dirty="0" err="1"/>
              <a:t>poljoprivredu</a:t>
            </a:r>
            <a:r>
              <a:rPr lang="en-US" sz="4400" b="1" dirty="0"/>
              <a:t> </a:t>
            </a:r>
            <a:r>
              <a:rPr lang="en-US" sz="4400" b="1" dirty="0" err="1"/>
              <a:t>i</a:t>
            </a:r>
            <a:r>
              <a:rPr lang="en-US" sz="4400" b="1" dirty="0"/>
              <a:t> </a:t>
            </a:r>
            <a:r>
              <a:rPr lang="en-US" sz="4400" b="1" dirty="0" err="1"/>
              <a:t>preradu</a:t>
            </a:r>
            <a:r>
              <a:rPr lang="en-US" sz="4400" b="1" dirty="0"/>
              <a:t> </a:t>
            </a:r>
            <a:r>
              <a:rPr lang="en-US" sz="4400" b="1" dirty="0" err="1"/>
              <a:t>poljoprivrednih</a:t>
            </a:r>
            <a:r>
              <a:rPr lang="en-US" sz="4400" b="1" dirty="0"/>
              <a:t> </a:t>
            </a:r>
            <a:r>
              <a:rPr lang="en-US" sz="4400" b="1" dirty="0" err="1"/>
              <a:t>proizvoda</a:t>
            </a:r>
            <a:r>
              <a:rPr lang="en-US" sz="4400" b="1" dirty="0"/>
              <a:t>, </a:t>
            </a:r>
            <a:r>
              <a:rPr lang="en-US" sz="4400" b="1" dirty="0" err="1"/>
              <a:t>kao</a:t>
            </a:r>
            <a:r>
              <a:rPr lang="en-US" sz="4400" b="1" dirty="0"/>
              <a:t> </a:t>
            </a:r>
            <a:r>
              <a:rPr lang="en-US" sz="4400" b="1" dirty="0" err="1"/>
              <a:t>i</a:t>
            </a:r>
            <a:r>
              <a:rPr lang="en-US" sz="4400" b="1" dirty="0"/>
              <a:t> u </a:t>
            </a:r>
            <a:r>
              <a:rPr lang="en-US" sz="4400" b="1" dirty="0" err="1"/>
              <a:t>djelatnosti</a:t>
            </a:r>
            <a:r>
              <a:rPr lang="en-US" sz="4400" b="1" dirty="0"/>
              <a:t> </a:t>
            </a:r>
            <a:r>
              <a:rPr lang="en-US" sz="4400" b="1" dirty="0" err="1"/>
              <a:t>usmjerene</a:t>
            </a:r>
            <a:r>
              <a:rPr lang="en-US" sz="4400" b="1" dirty="0"/>
              <a:t> ka </a:t>
            </a:r>
            <a:r>
              <a:rPr lang="en-US" sz="4400" b="1" dirty="0" err="1"/>
              <a:t>navodnjavanju</a:t>
            </a:r>
            <a:r>
              <a:rPr lang="en-US" sz="4400" b="1" dirty="0"/>
              <a:t> </a:t>
            </a:r>
            <a:r>
              <a:rPr lang="en-US" sz="4400" b="1" dirty="0" err="1"/>
              <a:t>poljoprivrednih</a:t>
            </a:r>
            <a:r>
              <a:rPr lang="en-US" sz="4400" b="1" dirty="0"/>
              <a:t> </a:t>
            </a:r>
            <a:r>
              <a:rPr lang="en-US" sz="4400" b="1" dirty="0" err="1"/>
              <a:t>površina</a:t>
            </a:r>
            <a:r>
              <a:rPr lang="en-US" sz="4400" b="1" dirty="0"/>
              <a:t> </a:t>
            </a:r>
            <a:r>
              <a:rPr lang="en-US" sz="4400" b="1" dirty="0" err="1"/>
              <a:t>i</a:t>
            </a:r>
            <a:r>
              <a:rPr lang="en-US" sz="4400" b="1" dirty="0"/>
              <a:t> </a:t>
            </a:r>
            <a:r>
              <a:rPr lang="en-US" sz="4400" b="1" dirty="0" err="1"/>
              <a:t>očuvanja</a:t>
            </a:r>
            <a:r>
              <a:rPr lang="en-US" sz="4400" b="1" dirty="0"/>
              <a:t> </a:t>
            </a:r>
            <a:r>
              <a:rPr lang="en-US" sz="4400" b="1" dirty="0" err="1"/>
              <a:t>krajobraznih</a:t>
            </a:r>
            <a:r>
              <a:rPr lang="en-US" sz="4400" b="1" dirty="0"/>
              <a:t> </a:t>
            </a:r>
            <a:r>
              <a:rPr lang="en-US" sz="4400" b="1" dirty="0" err="1"/>
              <a:t>vrijednosti</a:t>
            </a:r>
            <a:r>
              <a:rPr lang="en-US" sz="4400" dirty="0"/>
              <a:t>.</a:t>
            </a:r>
          </a:p>
          <a:p>
            <a:endParaRPr lang="en-US" sz="4400" dirty="0"/>
          </a:p>
          <a:p>
            <a:r>
              <a:rPr lang="en-US" sz="4400" dirty="0"/>
              <a:t>M5 </a:t>
            </a:r>
            <a:r>
              <a:rPr lang="en-US" sz="4400" dirty="0" err="1"/>
              <a:t>Obnavljanje</a:t>
            </a:r>
            <a:r>
              <a:rPr lang="en-US" sz="4400" dirty="0"/>
              <a:t> </a:t>
            </a:r>
            <a:r>
              <a:rPr lang="en-US" sz="4400" dirty="0" err="1"/>
              <a:t>poljoprivrednog</a:t>
            </a:r>
            <a:r>
              <a:rPr lang="en-US" sz="4400" dirty="0"/>
              <a:t> </a:t>
            </a:r>
            <a:r>
              <a:rPr lang="en-US" sz="4400" dirty="0" err="1"/>
              <a:t>proizvodnog</a:t>
            </a:r>
            <a:r>
              <a:rPr lang="en-US" sz="4400" dirty="0"/>
              <a:t> </a:t>
            </a:r>
            <a:r>
              <a:rPr lang="en-US" sz="4400" dirty="0" err="1"/>
              <a:t>potencijala</a:t>
            </a:r>
            <a:r>
              <a:rPr lang="en-US" sz="4400" dirty="0"/>
              <a:t> </a:t>
            </a:r>
            <a:r>
              <a:rPr lang="en-US" sz="4400" dirty="0" err="1"/>
              <a:t>narušenog</a:t>
            </a:r>
            <a:r>
              <a:rPr lang="en-US" sz="4400" dirty="0"/>
              <a:t> </a:t>
            </a:r>
            <a:r>
              <a:rPr lang="en-US" sz="4400" dirty="0" err="1"/>
              <a:t>elementarnim</a:t>
            </a:r>
            <a:r>
              <a:rPr lang="en-US" sz="4400" dirty="0"/>
              <a:t> </a:t>
            </a:r>
            <a:r>
              <a:rPr lang="en-US" sz="4400" dirty="0" err="1"/>
              <a:t>nepogodama</a:t>
            </a:r>
            <a:r>
              <a:rPr lang="en-US" sz="4400" dirty="0"/>
              <a:t> </a:t>
            </a:r>
            <a:r>
              <a:rPr lang="en-US" sz="4400" dirty="0" err="1"/>
              <a:t>i</a:t>
            </a:r>
            <a:r>
              <a:rPr lang="en-US" sz="4400" dirty="0"/>
              <a:t> </a:t>
            </a:r>
            <a:r>
              <a:rPr lang="en-US" sz="4400" dirty="0" err="1"/>
              <a:t>katastrofalnim</a:t>
            </a:r>
            <a:r>
              <a:rPr lang="en-US" sz="4400" dirty="0"/>
              <a:t> </a:t>
            </a:r>
            <a:r>
              <a:rPr lang="en-US" sz="4400" dirty="0" err="1"/>
              <a:t>događajima</a:t>
            </a:r>
            <a:r>
              <a:rPr lang="en-US" sz="4400" dirty="0"/>
              <a:t> </a:t>
            </a:r>
            <a:r>
              <a:rPr lang="en-US" sz="4400" dirty="0" err="1"/>
              <a:t>te</a:t>
            </a:r>
            <a:r>
              <a:rPr lang="en-US" sz="4400" dirty="0"/>
              <a:t> </a:t>
            </a:r>
            <a:r>
              <a:rPr lang="en-US" sz="4400" dirty="0" err="1"/>
              <a:t>uvođenje</a:t>
            </a:r>
            <a:r>
              <a:rPr lang="en-US" sz="4400" dirty="0"/>
              <a:t> </a:t>
            </a:r>
            <a:r>
              <a:rPr lang="en-US" sz="4400" dirty="0" err="1"/>
              <a:t>odgovarajućih</a:t>
            </a:r>
            <a:r>
              <a:rPr lang="en-US" sz="4400" dirty="0"/>
              <a:t> </a:t>
            </a:r>
            <a:r>
              <a:rPr lang="en-US" sz="4400" dirty="0" err="1"/>
              <a:t>preventivnih</a:t>
            </a:r>
            <a:r>
              <a:rPr lang="en-US" sz="4400" dirty="0"/>
              <a:t> </a:t>
            </a:r>
            <a:r>
              <a:rPr lang="en-US" sz="4400" dirty="0" err="1"/>
              <a:t>aktivnosti</a:t>
            </a:r>
            <a:endParaRPr lang="en-US" sz="4400" dirty="0"/>
          </a:p>
          <a:p>
            <a:endParaRPr lang="en-US" sz="4400" dirty="0"/>
          </a:p>
          <a:p>
            <a:r>
              <a:rPr lang="en-US" sz="4400" b="1" dirty="0"/>
              <a:t>M6 </a:t>
            </a:r>
            <a:r>
              <a:rPr lang="en-US" sz="4400" b="1" dirty="0" err="1"/>
              <a:t>Razvoj</a:t>
            </a:r>
            <a:r>
              <a:rPr lang="en-US" sz="4400" b="1" dirty="0"/>
              <a:t> </a:t>
            </a:r>
            <a:r>
              <a:rPr lang="en-US" sz="4400" b="1" dirty="0" err="1"/>
              <a:t>poljoprivrednih</a:t>
            </a:r>
            <a:r>
              <a:rPr lang="en-US" sz="4400" b="1" dirty="0"/>
              <a:t> </a:t>
            </a:r>
            <a:r>
              <a:rPr lang="en-US" sz="4400" b="1" dirty="0" err="1"/>
              <a:t>gospodarstava</a:t>
            </a:r>
            <a:r>
              <a:rPr lang="en-US" sz="4400" b="1" dirty="0"/>
              <a:t> </a:t>
            </a:r>
            <a:r>
              <a:rPr lang="en-US" sz="4400" b="1" dirty="0" err="1"/>
              <a:t>i</a:t>
            </a:r>
            <a:r>
              <a:rPr lang="en-US" sz="4400" b="1" dirty="0"/>
              <a:t> </a:t>
            </a:r>
            <a:r>
              <a:rPr lang="en-US" sz="4400" b="1" dirty="0" err="1"/>
              <a:t>poslovanja</a:t>
            </a:r>
            <a:r>
              <a:rPr lang="en-US" sz="4400" b="1" dirty="0"/>
              <a:t> - </a:t>
            </a:r>
            <a:r>
              <a:rPr lang="en-US" sz="4400" b="1" dirty="0" err="1"/>
              <a:t>Jedan</a:t>
            </a:r>
            <a:r>
              <a:rPr lang="en-US" sz="4400" b="1" dirty="0"/>
              <a:t> od </a:t>
            </a:r>
            <a:r>
              <a:rPr lang="en-US" sz="4400" b="1" dirty="0" err="1"/>
              <a:t>važnijih</a:t>
            </a:r>
            <a:r>
              <a:rPr lang="en-US" sz="4400" b="1" dirty="0"/>
              <a:t> </a:t>
            </a:r>
            <a:r>
              <a:rPr lang="en-US" sz="4400" b="1" dirty="0" err="1"/>
              <a:t>ciljeva</a:t>
            </a:r>
            <a:r>
              <a:rPr lang="en-US" sz="4400" b="1" dirty="0"/>
              <a:t> </a:t>
            </a:r>
            <a:r>
              <a:rPr lang="en-US" sz="4400" b="1" dirty="0" err="1"/>
              <a:t>ove</a:t>
            </a:r>
            <a:r>
              <a:rPr lang="en-US" sz="4400" b="1" dirty="0"/>
              <a:t> </a:t>
            </a:r>
            <a:r>
              <a:rPr lang="en-US" sz="4400" b="1" dirty="0" err="1"/>
              <a:t>mjere</a:t>
            </a:r>
            <a:r>
              <a:rPr lang="en-US" sz="4400" b="1" dirty="0"/>
              <a:t> je </a:t>
            </a:r>
            <a:r>
              <a:rPr lang="en-US" sz="4400" b="1" dirty="0" err="1"/>
              <a:t>omogućiti</a:t>
            </a:r>
            <a:r>
              <a:rPr lang="en-US" sz="4400" b="1" dirty="0"/>
              <a:t> </a:t>
            </a:r>
            <a:r>
              <a:rPr lang="en-US" sz="4400" b="1" dirty="0" err="1"/>
              <a:t>mladima</a:t>
            </a:r>
            <a:r>
              <a:rPr lang="en-US" sz="4400" b="1" dirty="0"/>
              <a:t> </a:t>
            </a:r>
            <a:r>
              <a:rPr lang="en-US" sz="4400" b="1" dirty="0" err="1"/>
              <a:t>zapošljavanje</a:t>
            </a:r>
            <a:r>
              <a:rPr lang="en-US" sz="4400" b="1" dirty="0"/>
              <a:t> </a:t>
            </a:r>
            <a:r>
              <a:rPr lang="en-US" sz="4400" b="1" dirty="0" err="1"/>
              <a:t>i</a:t>
            </a:r>
            <a:r>
              <a:rPr lang="en-US" sz="4400" b="1" dirty="0"/>
              <a:t> </a:t>
            </a:r>
            <a:r>
              <a:rPr lang="en-US" sz="4400" b="1" dirty="0" err="1"/>
              <a:t>izvan</a:t>
            </a:r>
            <a:r>
              <a:rPr lang="en-US" sz="4400" b="1" dirty="0"/>
              <a:t> </a:t>
            </a:r>
            <a:r>
              <a:rPr lang="en-US" sz="4400" b="1" dirty="0" err="1"/>
              <a:t>poljoprivrednih</a:t>
            </a:r>
            <a:r>
              <a:rPr lang="en-US" sz="4400" b="1" dirty="0"/>
              <a:t> </a:t>
            </a:r>
            <a:r>
              <a:rPr lang="en-US" sz="4400" b="1" dirty="0" err="1"/>
              <a:t>zanimanja</a:t>
            </a:r>
            <a:r>
              <a:rPr lang="en-US" sz="4400" b="1" dirty="0"/>
              <a:t>.</a:t>
            </a:r>
          </a:p>
          <a:p>
            <a:endParaRPr lang="en-US" sz="4400" dirty="0"/>
          </a:p>
          <a:p>
            <a:r>
              <a:rPr lang="en-US" sz="4400" b="1" dirty="0"/>
              <a:t>M7 </a:t>
            </a:r>
            <a:r>
              <a:rPr lang="en-US" sz="4400" b="1" dirty="0" err="1"/>
              <a:t>Temeljne</a:t>
            </a:r>
            <a:r>
              <a:rPr lang="en-US" sz="4400" b="1" dirty="0"/>
              <a:t> </a:t>
            </a:r>
            <a:r>
              <a:rPr lang="en-US" sz="4400" b="1" dirty="0" err="1"/>
              <a:t>usluge</a:t>
            </a:r>
            <a:r>
              <a:rPr lang="en-US" sz="4400" b="1" dirty="0"/>
              <a:t> </a:t>
            </a:r>
            <a:r>
              <a:rPr lang="en-US" sz="4400" b="1" dirty="0" err="1"/>
              <a:t>i</a:t>
            </a:r>
            <a:r>
              <a:rPr lang="en-US" sz="4400" b="1" dirty="0"/>
              <a:t> </a:t>
            </a:r>
            <a:r>
              <a:rPr lang="en-US" sz="4400" b="1" dirty="0" err="1"/>
              <a:t>obnova</a:t>
            </a:r>
            <a:r>
              <a:rPr lang="en-US" sz="4400" b="1" dirty="0"/>
              <a:t> </a:t>
            </a:r>
            <a:r>
              <a:rPr lang="en-US" sz="4400" b="1" dirty="0" err="1"/>
              <a:t>sela</a:t>
            </a:r>
            <a:r>
              <a:rPr lang="en-US" sz="4400" b="1" dirty="0"/>
              <a:t> u </a:t>
            </a:r>
            <a:r>
              <a:rPr lang="en-US" sz="4400" b="1" dirty="0" err="1"/>
              <a:t>ruralnim</a:t>
            </a:r>
            <a:r>
              <a:rPr lang="en-US" sz="4400" b="1" dirty="0"/>
              <a:t> </a:t>
            </a:r>
            <a:r>
              <a:rPr lang="en-US" sz="4400" b="1" dirty="0" err="1"/>
              <a:t>područjima</a:t>
            </a:r>
            <a:r>
              <a:rPr lang="en-US" sz="4400" b="1" dirty="0"/>
              <a:t> - </a:t>
            </a:r>
            <a:r>
              <a:rPr lang="en-US" sz="4400" b="1" dirty="0" err="1"/>
              <a:t>Osiguranjem</a:t>
            </a:r>
            <a:r>
              <a:rPr lang="en-US" sz="4400" b="1" dirty="0"/>
              <a:t> </a:t>
            </a:r>
            <a:r>
              <a:rPr lang="en-US" sz="4400" b="1" dirty="0" err="1"/>
              <a:t>kvalitetne</a:t>
            </a:r>
            <a:r>
              <a:rPr lang="en-US" sz="4400" b="1" dirty="0"/>
              <a:t> </a:t>
            </a:r>
            <a:r>
              <a:rPr lang="en-US" sz="4400" b="1" dirty="0" err="1"/>
              <a:t>komunalne</a:t>
            </a:r>
            <a:r>
              <a:rPr lang="en-US" sz="4400" b="1" dirty="0"/>
              <a:t> </a:t>
            </a:r>
            <a:r>
              <a:rPr lang="en-US" sz="4400" b="1" dirty="0" err="1"/>
              <a:t>i</a:t>
            </a:r>
            <a:r>
              <a:rPr lang="en-US" sz="4400" b="1" dirty="0"/>
              <a:t> </a:t>
            </a:r>
            <a:r>
              <a:rPr lang="en-US" sz="4400" b="1" dirty="0" err="1"/>
              <a:t>društvene</a:t>
            </a:r>
            <a:r>
              <a:rPr lang="en-US" sz="4400" b="1" dirty="0"/>
              <a:t> </a:t>
            </a:r>
            <a:r>
              <a:rPr lang="en-US" sz="4400" b="1" dirty="0" err="1"/>
              <a:t>infrastrukture</a:t>
            </a:r>
            <a:r>
              <a:rPr lang="en-US" sz="4400" b="1" dirty="0"/>
              <a:t>, </a:t>
            </a:r>
            <a:r>
              <a:rPr lang="en-US" sz="4400" b="1" dirty="0" err="1"/>
              <a:t>ruralna</a:t>
            </a:r>
            <a:r>
              <a:rPr lang="en-US" sz="4400" b="1" dirty="0"/>
              <a:t> </a:t>
            </a:r>
            <a:r>
              <a:rPr lang="en-US" sz="4400" b="1" dirty="0" err="1"/>
              <a:t>područja</a:t>
            </a:r>
            <a:r>
              <a:rPr lang="en-US" sz="4400" b="1" dirty="0"/>
              <a:t> </a:t>
            </a:r>
            <a:r>
              <a:rPr lang="en-US" sz="4400" b="1" dirty="0" err="1"/>
              <a:t>će</a:t>
            </a:r>
            <a:r>
              <a:rPr lang="en-US" sz="4400" b="1" dirty="0"/>
              <a:t> </a:t>
            </a:r>
            <a:r>
              <a:rPr lang="en-US" sz="4400" b="1" dirty="0" err="1"/>
              <a:t>opet</a:t>
            </a:r>
            <a:r>
              <a:rPr lang="en-US" sz="4400" b="1" dirty="0"/>
              <a:t> </a:t>
            </a:r>
            <a:r>
              <a:rPr lang="en-US" sz="4400" b="1" dirty="0" err="1"/>
              <a:t>postati</a:t>
            </a:r>
            <a:r>
              <a:rPr lang="en-US" sz="4400" b="1" dirty="0"/>
              <a:t> </a:t>
            </a:r>
            <a:r>
              <a:rPr lang="en-US" sz="4400" b="1" dirty="0" err="1"/>
              <a:t>poželjna</a:t>
            </a:r>
            <a:r>
              <a:rPr lang="en-US" sz="4400" b="1" dirty="0"/>
              <a:t> </a:t>
            </a:r>
            <a:r>
              <a:rPr lang="en-US" sz="4400" b="1" dirty="0" err="1"/>
              <a:t>mjesta</a:t>
            </a:r>
            <a:r>
              <a:rPr lang="en-US" sz="4400" b="1" dirty="0"/>
              <a:t> za </a:t>
            </a:r>
            <a:r>
              <a:rPr lang="en-US" sz="4400" b="1" dirty="0" err="1"/>
              <a:t>život</a:t>
            </a:r>
            <a:r>
              <a:rPr lang="en-US" sz="4400" b="1" dirty="0"/>
              <a:t> </a:t>
            </a:r>
            <a:r>
              <a:rPr lang="en-US" sz="4400" b="1" dirty="0" err="1"/>
              <a:t>i</a:t>
            </a:r>
            <a:r>
              <a:rPr lang="en-US" sz="4400" b="1" dirty="0"/>
              <a:t> rad. To je </a:t>
            </a:r>
            <a:r>
              <a:rPr lang="en-US" sz="4400" b="1" dirty="0" err="1"/>
              <a:t>upravo</a:t>
            </a:r>
            <a:r>
              <a:rPr lang="en-US" sz="4400" b="1" dirty="0"/>
              <a:t> </a:t>
            </a:r>
            <a:r>
              <a:rPr lang="en-US" sz="4400" b="1" dirty="0" err="1"/>
              <a:t>cilj</a:t>
            </a:r>
            <a:r>
              <a:rPr lang="en-US" sz="4400" b="1" dirty="0"/>
              <a:t> </a:t>
            </a:r>
            <a:r>
              <a:rPr lang="en-US" sz="4400" b="1" dirty="0" err="1"/>
              <a:t>ove</a:t>
            </a:r>
            <a:r>
              <a:rPr lang="en-US" sz="4400" b="1" dirty="0"/>
              <a:t> </a:t>
            </a:r>
            <a:r>
              <a:rPr lang="en-US" sz="4400" b="1" dirty="0" err="1"/>
              <a:t>mjere</a:t>
            </a:r>
            <a:r>
              <a:rPr lang="en-US" sz="4400" b="1" dirty="0"/>
              <a:t>.</a:t>
            </a:r>
          </a:p>
          <a:p>
            <a:endParaRPr lang="en-US" sz="4400" dirty="0"/>
          </a:p>
          <a:p>
            <a:r>
              <a:rPr lang="en-US" sz="4400" dirty="0"/>
              <a:t>M8 </a:t>
            </a:r>
            <a:r>
              <a:rPr lang="en-US" sz="4400" dirty="0" err="1"/>
              <a:t>Ulaganja</a:t>
            </a:r>
            <a:r>
              <a:rPr lang="en-US" sz="4400" dirty="0"/>
              <a:t> u </a:t>
            </a:r>
            <a:r>
              <a:rPr lang="en-US" sz="4400" dirty="0" err="1"/>
              <a:t>razvoj</a:t>
            </a:r>
            <a:r>
              <a:rPr lang="en-US" sz="4400" dirty="0"/>
              <a:t> </a:t>
            </a:r>
            <a:r>
              <a:rPr lang="en-US" sz="4400" dirty="0" err="1"/>
              <a:t>šumskih</a:t>
            </a:r>
            <a:r>
              <a:rPr lang="en-US" sz="4400" dirty="0"/>
              <a:t> </a:t>
            </a:r>
            <a:r>
              <a:rPr lang="en-US" sz="4400" dirty="0" err="1"/>
              <a:t>područja</a:t>
            </a:r>
            <a:r>
              <a:rPr lang="en-US" sz="4400" dirty="0"/>
              <a:t> </a:t>
            </a:r>
            <a:r>
              <a:rPr lang="en-US" sz="4400" dirty="0" err="1"/>
              <a:t>i</a:t>
            </a:r>
            <a:r>
              <a:rPr lang="en-US" sz="4400" dirty="0"/>
              <a:t> </a:t>
            </a:r>
            <a:r>
              <a:rPr lang="en-US" sz="4400" dirty="0" err="1"/>
              <a:t>poboljšanje</a:t>
            </a:r>
            <a:r>
              <a:rPr lang="en-US" sz="4400" dirty="0"/>
              <a:t> </a:t>
            </a:r>
            <a:r>
              <a:rPr lang="en-US" sz="4400" dirty="0" err="1"/>
              <a:t>održivosti</a:t>
            </a:r>
            <a:r>
              <a:rPr lang="en-US" sz="4400" dirty="0"/>
              <a:t> </a:t>
            </a:r>
            <a:r>
              <a:rPr lang="en-US" sz="4400" dirty="0" err="1"/>
              <a:t>šuma</a:t>
            </a:r>
            <a:r>
              <a:rPr lang="en-US" sz="4400" dirty="0"/>
              <a:t>- </a:t>
            </a:r>
            <a:r>
              <a:rPr lang="en-US" sz="4400" dirty="0" err="1"/>
              <a:t>Potpora</a:t>
            </a:r>
            <a:r>
              <a:rPr lang="en-US" sz="4400" dirty="0"/>
              <a:t> za </a:t>
            </a:r>
            <a:r>
              <a:rPr lang="en-US" sz="4400" dirty="0" err="1"/>
              <a:t>ulaganja</a:t>
            </a:r>
            <a:r>
              <a:rPr lang="en-US" sz="4400" dirty="0"/>
              <a:t> u </a:t>
            </a:r>
            <a:r>
              <a:rPr lang="en-US" sz="4400" dirty="0" err="1"/>
              <a:t>poboljšanje</a:t>
            </a:r>
            <a:r>
              <a:rPr lang="en-US" sz="4400" dirty="0"/>
              <a:t> </a:t>
            </a:r>
            <a:r>
              <a:rPr lang="en-US" sz="4400" dirty="0" err="1"/>
              <a:t>otpornosti</a:t>
            </a:r>
            <a:r>
              <a:rPr lang="en-US" sz="4400" dirty="0"/>
              <a:t> </a:t>
            </a:r>
            <a:r>
              <a:rPr lang="en-US" sz="4400" dirty="0" err="1"/>
              <a:t>i</a:t>
            </a:r>
            <a:r>
              <a:rPr lang="en-US" sz="4400" dirty="0"/>
              <a:t> </a:t>
            </a:r>
            <a:r>
              <a:rPr lang="en-US" sz="4400" dirty="0" err="1"/>
              <a:t>okolišne</a:t>
            </a:r>
            <a:r>
              <a:rPr lang="en-US" sz="4400" dirty="0"/>
              <a:t> </a:t>
            </a:r>
            <a:r>
              <a:rPr lang="en-US" sz="4400" dirty="0" err="1"/>
              <a:t>vrijednosti</a:t>
            </a:r>
            <a:r>
              <a:rPr lang="en-US" sz="4400" dirty="0"/>
              <a:t> </a:t>
            </a:r>
            <a:r>
              <a:rPr lang="en-US" sz="4400" dirty="0" err="1"/>
              <a:t>šumskih</a:t>
            </a:r>
            <a:r>
              <a:rPr lang="en-US" sz="4400" dirty="0"/>
              <a:t> </a:t>
            </a:r>
            <a:r>
              <a:rPr lang="en-US" sz="4400" dirty="0" err="1"/>
              <a:t>ekosustava</a:t>
            </a:r>
            <a:r>
              <a:rPr lang="en-US" sz="4400" dirty="0"/>
              <a:t>. </a:t>
            </a:r>
            <a:r>
              <a:rPr lang="en-US" sz="4400" dirty="0" err="1"/>
              <a:t>Potpora</a:t>
            </a:r>
            <a:r>
              <a:rPr lang="en-US" sz="4400" dirty="0"/>
              <a:t> za </a:t>
            </a:r>
            <a:r>
              <a:rPr lang="en-US" sz="4400" dirty="0" err="1"/>
              <a:t>ulaganja</a:t>
            </a:r>
            <a:r>
              <a:rPr lang="en-US" sz="4400" dirty="0"/>
              <a:t> u </a:t>
            </a:r>
            <a:r>
              <a:rPr lang="en-US" sz="4400" dirty="0" err="1"/>
              <a:t>šumarske</a:t>
            </a:r>
            <a:r>
              <a:rPr lang="en-US" sz="4400" dirty="0"/>
              <a:t> </a:t>
            </a:r>
            <a:r>
              <a:rPr lang="en-US" sz="4400" dirty="0" err="1"/>
              <a:t>tehnologije</a:t>
            </a:r>
            <a:r>
              <a:rPr lang="en-US" sz="4400" dirty="0"/>
              <a:t> </a:t>
            </a:r>
            <a:r>
              <a:rPr lang="en-US" sz="4400" dirty="0" err="1"/>
              <a:t>te</a:t>
            </a:r>
            <a:r>
              <a:rPr lang="en-US" sz="4400" dirty="0"/>
              <a:t> u </a:t>
            </a:r>
            <a:r>
              <a:rPr lang="en-US" sz="4400" dirty="0" err="1"/>
              <a:t>preradu</a:t>
            </a:r>
            <a:r>
              <a:rPr lang="en-US" sz="4400" dirty="0"/>
              <a:t>, </a:t>
            </a:r>
            <a:r>
              <a:rPr lang="en-US" sz="4400" dirty="0" err="1"/>
              <a:t>mobilizaciju</a:t>
            </a:r>
            <a:r>
              <a:rPr lang="en-US" sz="4400" dirty="0"/>
              <a:t> </a:t>
            </a:r>
            <a:r>
              <a:rPr lang="en-US" sz="4400" dirty="0" err="1"/>
              <a:t>i</a:t>
            </a:r>
            <a:r>
              <a:rPr lang="en-US" sz="4400" dirty="0"/>
              <a:t> marketing </a:t>
            </a:r>
            <a:r>
              <a:rPr lang="en-US" sz="4400" dirty="0" err="1"/>
              <a:t>šumskih</a:t>
            </a:r>
            <a:r>
              <a:rPr lang="en-US" sz="4400" dirty="0"/>
              <a:t> </a:t>
            </a:r>
            <a:r>
              <a:rPr lang="en-US" sz="4400" dirty="0" err="1"/>
              <a:t>proizvoda</a:t>
            </a:r>
            <a:r>
              <a:rPr lang="en-US" sz="4400" dirty="0"/>
              <a:t>.</a:t>
            </a:r>
          </a:p>
          <a:p>
            <a:pPr marL="0" indent="0">
              <a:buNone/>
            </a:pPr>
            <a:endParaRPr lang="en-US" sz="4400" dirty="0"/>
          </a:p>
          <a:p>
            <a:r>
              <a:rPr lang="en-US" sz="4400" dirty="0"/>
              <a:t>M9 </a:t>
            </a:r>
            <a:r>
              <a:rPr lang="en-US" sz="4400" dirty="0" err="1"/>
              <a:t>Uspostava</a:t>
            </a:r>
            <a:r>
              <a:rPr lang="en-US" sz="4400" dirty="0"/>
              <a:t> </a:t>
            </a:r>
            <a:r>
              <a:rPr lang="en-US" sz="4400" dirty="0" err="1"/>
              <a:t>proizvođačkih</a:t>
            </a:r>
            <a:r>
              <a:rPr lang="en-US" sz="4400" dirty="0"/>
              <a:t> </a:t>
            </a:r>
            <a:r>
              <a:rPr lang="en-US" sz="4400" dirty="0" err="1"/>
              <a:t>grupa</a:t>
            </a:r>
            <a:r>
              <a:rPr lang="en-US" sz="4400" dirty="0"/>
              <a:t> </a:t>
            </a:r>
            <a:r>
              <a:rPr lang="en-US" sz="4400" dirty="0" err="1"/>
              <a:t>i</a:t>
            </a:r>
            <a:r>
              <a:rPr lang="en-US" sz="4400" dirty="0"/>
              <a:t> </a:t>
            </a:r>
            <a:r>
              <a:rPr lang="en-US" sz="4400" dirty="0" err="1"/>
              <a:t>organizacija</a:t>
            </a:r>
            <a:r>
              <a:rPr lang="en-US" sz="4400" dirty="0"/>
              <a:t> - </a:t>
            </a:r>
            <a:r>
              <a:rPr lang="en-US" sz="4400" dirty="0" err="1"/>
              <a:t>Uspostava</a:t>
            </a:r>
            <a:r>
              <a:rPr lang="en-US" sz="4400" dirty="0"/>
              <a:t> </a:t>
            </a:r>
            <a:r>
              <a:rPr lang="en-US" sz="4400" dirty="0" err="1"/>
              <a:t>proizvođačkih</a:t>
            </a:r>
            <a:r>
              <a:rPr lang="en-US" sz="4400" dirty="0"/>
              <a:t> </a:t>
            </a:r>
            <a:r>
              <a:rPr lang="en-US" sz="4400" dirty="0" err="1"/>
              <a:t>grupa</a:t>
            </a:r>
            <a:r>
              <a:rPr lang="en-US" sz="4400" dirty="0"/>
              <a:t> </a:t>
            </a:r>
            <a:r>
              <a:rPr lang="en-US" sz="4400" dirty="0" err="1"/>
              <a:t>i</a:t>
            </a:r>
            <a:r>
              <a:rPr lang="en-US" sz="4400" dirty="0"/>
              <a:t> </a:t>
            </a:r>
            <a:r>
              <a:rPr lang="en-US" sz="4400" dirty="0" err="1"/>
              <a:t>organizacija</a:t>
            </a:r>
            <a:r>
              <a:rPr lang="en-US" sz="4400" dirty="0"/>
              <a:t> u </a:t>
            </a:r>
            <a:r>
              <a:rPr lang="en-US" sz="4400" dirty="0" err="1"/>
              <a:t>poljoprivrednom</a:t>
            </a:r>
            <a:r>
              <a:rPr lang="en-US" sz="4400" dirty="0"/>
              <a:t> </a:t>
            </a:r>
            <a:r>
              <a:rPr lang="en-US" sz="4400" dirty="0" err="1"/>
              <a:t>i</a:t>
            </a:r>
            <a:r>
              <a:rPr lang="en-US" sz="4400" dirty="0"/>
              <a:t> </a:t>
            </a:r>
            <a:r>
              <a:rPr lang="en-US" sz="4400" dirty="0" err="1"/>
              <a:t>šumarskom</a:t>
            </a:r>
            <a:r>
              <a:rPr lang="en-US" sz="4400" dirty="0"/>
              <a:t> </a:t>
            </a:r>
            <a:r>
              <a:rPr lang="en-US" sz="4400" dirty="0" err="1"/>
              <a:t>sektoru</a:t>
            </a:r>
            <a:r>
              <a:rPr lang="en-US" sz="4400" dirty="0"/>
              <a:t>.</a:t>
            </a:r>
          </a:p>
          <a:p>
            <a:endParaRPr lang="en-US" sz="4400" dirty="0"/>
          </a:p>
          <a:p>
            <a:r>
              <a:rPr lang="en-US" sz="4400" dirty="0"/>
              <a:t>M10 </a:t>
            </a:r>
            <a:r>
              <a:rPr lang="en-US" sz="4400" dirty="0" err="1"/>
              <a:t>Poljoprivreda</a:t>
            </a:r>
            <a:r>
              <a:rPr lang="en-US" sz="4400" dirty="0"/>
              <a:t>, </a:t>
            </a:r>
            <a:r>
              <a:rPr lang="en-US" sz="4400" dirty="0" err="1"/>
              <a:t>okoliš</a:t>
            </a:r>
            <a:r>
              <a:rPr lang="en-US" sz="4400" dirty="0"/>
              <a:t> </a:t>
            </a:r>
            <a:r>
              <a:rPr lang="en-US" sz="4400" dirty="0" err="1"/>
              <a:t>i</a:t>
            </a:r>
            <a:r>
              <a:rPr lang="en-US" sz="4400" dirty="0"/>
              <a:t> </a:t>
            </a:r>
            <a:r>
              <a:rPr lang="en-US" sz="4400" dirty="0" err="1"/>
              <a:t>klimatske</a:t>
            </a:r>
            <a:r>
              <a:rPr lang="en-US" sz="4400" dirty="0"/>
              <a:t> </a:t>
            </a:r>
            <a:r>
              <a:rPr lang="en-US" sz="4400" dirty="0" err="1"/>
              <a:t>promjene</a:t>
            </a:r>
            <a:r>
              <a:rPr lang="en-US" sz="4400" dirty="0"/>
              <a:t> - </a:t>
            </a:r>
            <a:r>
              <a:rPr lang="en-US" sz="4400" dirty="0" err="1"/>
              <a:t>Plaćanja</a:t>
            </a:r>
            <a:r>
              <a:rPr lang="en-US" sz="4400" dirty="0"/>
              <a:t> </a:t>
            </a:r>
            <a:r>
              <a:rPr lang="en-US" sz="4400" dirty="0" err="1"/>
              <a:t>obveza</a:t>
            </a:r>
            <a:r>
              <a:rPr lang="en-US" sz="4400" dirty="0"/>
              <a:t> </a:t>
            </a:r>
            <a:r>
              <a:rPr lang="en-US" sz="4400" dirty="0" err="1"/>
              <a:t>povezanih</a:t>
            </a:r>
            <a:r>
              <a:rPr lang="en-US" sz="4400" dirty="0"/>
              <a:t> s </a:t>
            </a:r>
            <a:r>
              <a:rPr lang="en-US" sz="4400" dirty="0" err="1"/>
              <a:t>poljoprivredom</a:t>
            </a:r>
            <a:r>
              <a:rPr lang="en-US" sz="4400" dirty="0"/>
              <a:t>, </a:t>
            </a:r>
            <a:r>
              <a:rPr lang="en-US" sz="4400" dirty="0" err="1"/>
              <a:t>okolišem</a:t>
            </a:r>
            <a:r>
              <a:rPr lang="en-US" sz="4400" dirty="0"/>
              <a:t> </a:t>
            </a:r>
            <a:r>
              <a:rPr lang="en-US" sz="4400" dirty="0" err="1"/>
              <a:t>i</a:t>
            </a:r>
            <a:r>
              <a:rPr lang="en-US" sz="4400" dirty="0"/>
              <a:t> </a:t>
            </a:r>
            <a:r>
              <a:rPr lang="en-US" sz="4400" dirty="0" err="1"/>
              <a:t>klimatskim</a:t>
            </a:r>
            <a:r>
              <a:rPr lang="en-US" sz="4400" dirty="0"/>
              <a:t> </a:t>
            </a:r>
            <a:r>
              <a:rPr lang="en-US" sz="4400" dirty="0" err="1"/>
              <a:t>promjenama</a:t>
            </a:r>
            <a:r>
              <a:rPr lang="en-US" sz="4400" dirty="0"/>
              <a:t>.</a:t>
            </a:r>
          </a:p>
          <a:p>
            <a:endParaRPr lang="en-US" sz="4400" dirty="0"/>
          </a:p>
          <a:p>
            <a:r>
              <a:rPr lang="en-US" sz="4400" dirty="0"/>
              <a:t>M11 </a:t>
            </a:r>
            <a:r>
              <a:rPr lang="en-US" sz="4400" dirty="0" err="1"/>
              <a:t>Ekološki</a:t>
            </a:r>
            <a:r>
              <a:rPr lang="en-US" sz="4400" dirty="0"/>
              <a:t> </a:t>
            </a:r>
            <a:r>
              <a:rPr lang="en-US" sz="4400" dirty="0" err="1"/>
              <a:t>uzgoj</a:t>
            </a:r>
            <a:r>
              <a:rPr lang="en-US" sz="4400" dirty="0"/>
              <a:t> - </a:t>
            </a:r>
            <a:r>
              <a:rPr lang="en-US" sz="4400" dirty="0" err="1"/>
              <a:t>Plaćanja</a:t>
            </a:r>
            <a:r>
              <a:rPr lang="en-US" sz="4400" dirty="0"/>
              <a:t> za </a:t>
            </a:r>
            <a:r>
              <a:rPr lang="en-US" sz="4400" dirty="0" err="1"/>
              <a:t>prijelaz</a:t>
            </a:r>
            <a:r>
              <a:rPr lang="en-US" sz="4400" dirty="0"/>
              <a:t> </a:t>
            </a:r>
            <a:r>
              <a:rPr lang="en-US" sz="4400" dirty="0" err="1"/>
              <a:t>na</a:t>
            </a:r>
            <a:r>
              <a:rPr lang="en-US" sz="4400" dirty="0"/>
              <a:t> </a:t>
            </a:r>
            <a:r>
              <a:rPr lang="en-US" sz="4400" dirty="0" err="1"/>
              <a:t>prakse</a:t>
            </a:r>
            <a:r>
              <a:rPr lang="en-US" sz="4400" dirty="0"/>
              <a:t> </a:t>
            </a:r>
            <a:r>
              <a:rPr lang="en-US" sz="4400" dirty="0" err="1"/>
              <a:t>i</a:t>
            </a:r>
            <a:r>
              <a:rPr lang="en-US" sz="4400" dirty="0"/>
              <a:t> </a:t>
            </a:r>
            <a:r>
              <a:rPr lang="en-US" sz="4400" dirty="0" err="1"/>
              <a:t>metode</a:t>
            </a:r>
            <a:r>
              <a:rPr lang="en-US" sz="4400" dirty="0"/>
              <a:t> </a:t>
            </a:r>
            <a:r>
              <a:rPr lang="en-US" sz="4400" dirty="0" err="1"/>
              <a:t>ekološkog</a:t>
            </a:r>
            <a:r>
              <a:rPr lang="en-US" sz="4400" dirty="0"/>
              <a:t> </a:t>
            </a:r>
            <a:r>
              <a:rPr lang="en-US" sz="4400" dirty="0" err="1"/>
              <a:t>uzgoja</a:t>
            </a:r>
            <a:r>
              <a:rPr lang="en-US" sz="4400" dirty="0"/>
              <a:t>. </a:t>
            </a:r>
            <a:r>
              <a:rPr lang="en-US" sz="4400" dirty="0" err="1"/>
              <a:t>Plaćanja</a:t>
            </a:r>
            <a:r>
              <a:rPr lang="en-US" sz="4400" dirty="0"/>
              <a:t> za </a:t>
            </a:r>
            <a:r>
              <a:rPr lang="en-US" sz="4400" dirty="0" err="1"/>
              <a:t>održavanje</a:t>
            </a:r>
            <a:r>
              <a:rPr lang="en-US" sz="4400" dirty="0"/>
              <a:t> </a:t>
            </a:r>
            <a:r>
              <a:rPr lang="en-US" sz="4400" dirty="0" err="1"/>
              <a:t>praksi</a:t>
            </a:r>
            <a:r>
              <a:rPr lang="en-US" sz="4400" dirty="0"/>
              <a:t> </a:t>
            </a:r>
            <a:r>
              <a:rPr lang="en-US" sz="4400" dirty="0" err="1"/>
              <a:t>i</a:t>
            </a:r>
            <a:r>
              <a:rPr lang="en-US" sz="4400" dirty="0"/>
              <a:t> </a:t>
            </a:r>
            <a:r>
              <a:rPr lang="en-US" sz="4400" dirty="0" err="1"/>
              <a:t>metoda</a:t>
            </a:r>
            <a:r>
              <a:rPr lang="en-US" sz="4400" dirty="0"/>
              <a:t> </a:t>
            </a:r>
            <a:r>
              <a:rPr lang="en-US" sz="4400" dirty="0" err="1"/>
              <a:t>ekološkog</a:t>
            </a:r>
            <a:r>
              <a:rPr lang="en-US" sz="4400" dirty="0"/>
              <a:t> </a:t>
            </a:r>
            <a:r>
              <a:rPr lang="en-US" sz="4400" dirty="0" err="1"/>
              <a:t>uzgoja</a:t>
            </a:r>
            <a:r>
              <a:rPr lang="en-US" sz="4400" dirty="0"/>
              <a:t>.</a:t>
            </a:r>
          </a:p>
          <a:p>
            <a:pPr marL="0" indent="0">
              <a:buNone/>
            </a:pPr>
            <a:endParaRPr lang="en-US" sz="4400" dirty="0"/>
          </a:p>
          <a:p>
            <a:r>
              <a:rPr lang="en-US" sz="4400" dirty="0"/>
              <a:t>M13 </a:t>
            </a:r>
            <a:r>
              <a:rPr lang="en-US" sz="4400" dirty="0" err="1"/>
              <a:t>Plaćanja</a:t>
            </a:r>
            <a:r>
              <a:rPr lang="en-US" sz="4400" dirty="0"/>
              <a:t> </a:t>
            </a:r>
            <a:r>
              <a:rPr lang="en-US" sz="4400" dirty="0" err="1"/>
              <a:t>područjima</a:t>
            </a:r>
            <a:r>
              <a:rPr lang="en-US" sz="4400" dirty="0"/>
              <a:t> s </a:t>
            </a:r>
            <a:r>
              <a:rPr lang="en-US" sz="4400" dirty="0" err="1"/>
              <a:t>prirodnim</a:t>
            </a:r>
            <a:r>
              <a:rPr lang="en-US" sz="4400" dirty="0"/>
              <a:t> </a:t>
            </a:r>
            <a:r>
              <a:rPr lang="en-US" sz="4400" dirty="0" err="1"/>
              <a:t>ograničenjima</a:t>
            </a:r>
            <a:r>
              <a:rPr lang="en-US" sz="4400" dirty="0"/>
              <a:t> </a:t>
            </a:r>
            <a:r>
              <a:rPr lang="en-US" sz="4400" dirty="0" err="1"/>
              <a:t>ili</a:t>
            </a:r>
            <a:r>
              <a:rPr lang="en-US" sz="4400" dirty="0"/>
              <a:t> </a:t>
            </a:r>
            <a:r>
              <a:rPr lang="en-US" sz="4400" dirty="0" err="1"/>
              <a:t>ostalim</a:t>
            </a:r>
            <a:r>
              <a:rPr lang="en-US" sz="4400" dirty="0"/>
              <a:t> </a:t>
            </a:r>
            <a:r>
              <a:rPr lang="en-US" sz="4400" dirty="0" err="1"/>
              <a:t>posebnim</a:t>
            </a:r>
            <a:r>
              <a:rPr lang="en-US" sz="4400" dirty="0"/>
              <a:t> </a:t>
            </a:r>
            <a:r>
              <a:rPr lang="en-US" sz="4400" dirty="0" err="1"/>
              <a:t>ograničenjima</a:t>
            </a:r>
            <a:r>
              <a:rPr lang="en-US" sz="4400" dirty="0"/>
              <a:t> - </a:t>
            </a:r>
            <a:r>
              <a:rPr lang="en-US" sz="4400" dirty="0" err="1"/>
              <a:t>Plaćanja</a:t>
            </a:r>
            <a:r>
              <a:rPr lang="en-US" sz="4400" dirty="0"/>
              <a:t> u </a:t>
            </a:r>
            <a:r>
              <a:rPr lang="en-US" sz="4400" dirty="0" err="1"/>
              <a:t>gorsko</a:t>
            </a:r>
            <a:r>
              <a:rPr lang="en-US" sz="4400" dirty="0"/>
              <a:t> </a:t>
            </a:r>
            <a:r>
              <a:rPr lang="en-US" sz="4400" dirty="0" err="1"/>
              <a:t>planinskim</a:t>
            </a:r>
            <a:r>
              <a:rPr lang="en-US" sz="4400" dirty="0"/>
              <a:t> </a:t>
            </a:r>
            <a:r>
              <a:rPr lang="en-US" sz="4400" dirty="0" err="1"/>
              <a:t>područjima</a:t>
            </a:r>
            <a:r>
              <a:rPr lang="en-US" sz="4400" dirty="0"/>
              <a:t> – GPP. </a:t>
            </a:r>
            <a:r>
              <a:rPr lang="en-US" sz="4400" dirty="0" err="1"/>
              <a:t>Plaćanja</a:t>
            </a:r>
            <a:r>
              <a:rPr lang="en-US" sz="4400" dirty="0"/>
              <a:t> u </a:t>
            </a:r>
            <a:r>
              <a:rPr lang="en-US" sz="4400" dirty="0" err="1"/>
              <a:t>područjima</a:t>
            </a:r>
            <a:r>
              <a:rPr lang="en-US" sz="4400" dirty="0"/>
              <a:t> </a:t>
            </a:r>
            <a:r>
              <a:rPr lang="en-US" sz="4400" dirty="0" err="1"/>
              <a:t>sa</a:t>
            </a:r>
            <a:r>
              <a:rPr lang="en-US" sz="4400" dirty="0"/>
              <a:t> </a:t>
            </a:r>
            <a:r>
              <a:rPr lang="en-US" sz="4400" dirty="0" err="1"/>
              <a:t>značajnim</a:t>
            </a:r>
            <a:r>
              <a:rPr lang="en-US" sz="4400" dirty="0"/>
              <a:t> </a:t>
            </a:r>
            <a:r>
              <a:rPr lang="en-US" sz="4400" dirty="0" err="1"/>
              <a:t>prirodnim</a:t>
            </a:r>
            <a:r>
              <a:rPr lang="en-US" sz="4400" dirty="0"/>
              <a:t> </a:t>
            </a:r>
            <a:r>
              <a:rPr lang="en-US" sz="4400" dirty="0" err="1"/>
              <a:t>ograničenjima</a:t>
            </a:r>
            <a:r>
              <a:rPr lang="en-US" sz="4400" dirty="0"/>
              <a:t> – ZPO. </a:t>
            </a:r>
            <a:r>
              <a:rPr lang="en-US" sz="4400" dirty="0" err="1"/>
              <a:t>Plaćanja</a:t>
            </a:r>
            <a:r>
              <a:rPr lang="en-US" sz="4400" dirty="0"/>
              <a:t> u </a:t>
            </a:r>
            <a:r>
              <a:rPr lang="en-US" sz="4400" dirty="0" err="1"/>
              <a:t>područjima</a:t>
            </a:r>
            <a:r>
              <a:rPr lang="en-US" sz="4400" dirty="0"/>
              <a:t> s </a:t>
            </a:r>
            <a:r>
              <a:rPr lang="en-US" sz="4400" dirty="0" err="1"/>
              <a:t>posebnim</a:t>
            </a:r>
            <a:r>
              <a:rPr lang="en-US" sz="4400" dirty="0"/>
              <a:t> </a:t>
            </a:r>
            <a:r>
              <a:rPr lang="en-US" sz="4400" dirty="0" err="1"/>
              <a:t>ograničenjima</a:t>
            </a:r>
            <a:r>
              <a:rPr lang="en-US" sz="4400" dirty="0"/>
              <a:t> – PPO.</a:t>
            </a:r>
          </a:p>
          <a:p>
            <a:endParaRPr lang="en-US" sz="4400" dirty="0"/>
          </a:p>
          <a:p>
            <a:r>
              <a:rPr lang="en-US" sz="4400" dirty="0"/>
              <a:t>M14 </a:t>
            </a:r>
            <a:r>
              <a:rPr lang="en-US" sz="4400" dirty="0" err="1"/>
              <a:t>Dobrobit</a:t>
            </a:r>
            <a:r>
              <a:rPr lang="en-US" sz="4400" dirty="0"/>
              <a:t> </a:t>
            </a:r>
            <a:r>
              <a:rPr lang="en-US" sz="4400" dirty="0" err="1"/>
              <a:t>životinja</a:t>
            </a:r>
            <a:r>
              <a:rPr lang="en-US" sz="4400" dirty="0"/>
              <a:t> - </a:t>
            </a:r>
            <a:r>
              <a:rPr lang="en-US" sz="4400" dirty="0" err="1"/>
              <a:t>Mjera</a:t>
            </a:r>
            <a:r>
              <a:rPr lang="en-US" sz="4400" dirty="0"/>
              <a:t> 14 </a:t>
            </a:r>
            <a:r>
              <a:rPr lang="en-US" sz="4400" dirty="0" err="1"/>
              <a:t>uključuje</a:t>
            </a:r>
            <a:r>
              <a:rPr lang="en-US" sz="4400" dirty="0"/>
              <a:t> </a:t>
            </a:r>
            <a:r>
              <a:rPr lang="en-US" sz="4400" dirty="0" err="1"/>
              <a:t>primjenu</a:t>
            </a:r>
            <a:r>
              <a:rPr lang="en-US" sz="4400" dirty="0"/>
              <a:t> </a:t>
            </a:r>
            <a:r>
              <a:rPr lang="en-US" sz="4400" dirty="0" err="1"/>
              <a:t>visokih</a:t>
            </a:r>
            <a:r>
              <a:rPr lang="en-US" sz="4400" dirty="0"/>
              <a:t> </a:t>
            </a:r>
            <a:r>
              <a:rPr lang="en-US" sz="4400" dirty="0" err="1"/>
              <a:t>standarda</a:t>
            </a:r>
            <a:r>
              <a:rPr lang="en-US" sz="4400" dirty="0"/>
              <a:t> </a:t>
            </a:r>
            <a:r>
              <a:rPr lang="en-US" sz="4400" dirty="0" err="1"/>
              <a:t>dobrobiti</a:t>
            </a:r>
            <a:r>
              <a:rPr lang="en-US" sz="4400" dirty="0"/>
              <a:t> </a:t>
            </a:r>
            <a:r>
              <a:rPr lang="en-US" sz="4400" dirty="0" err="1"/>
              <a:t>životinja</a:t>
            </a:r>
            <a:r>
              <a:rPr lang="en-US" sz="4400" dirty="0"/>
              <a:t> </a:t>
            </a:r>
            <a:r>
              <a:rPr lang="en-US" sz="4400" dirty="0" err="1"/>
              <a:t>koji</a:t>
            </a:r>
            <a:r>
              <a:rPr lang="en-US" sz="4400" dirty="0"/>
              <a:t> </a:t>
            </a:r>
            <a:r>
              <a:rPr lang="en-US" sz="4400" dirty="0" err="1"/>
              <a:t>prelaze</a:t>
            </a:r>
            <a:r>
              <a:rPr lang="en-US" sz="4400" dirty="0"/>
              <a:t> </a:t>
            </a:r>
            <a:r>
              <a:rPr lang="en-US" sz="4400" dirty="0" err="1"/>
              <a:t>važeće</a:t>
            </a:r>
            <a:r>
              <a:rPr lang="en-US" sz="4400" dirty="0"/>
              <a:t> </a:t>
            </a:r>
            <a:r>
              <a:rPr lang="en-US" sz="4400" dirty="0" err="1"/>
              <a:t>zakonske</a:t>
            </a:r>
            <a:r>
              <a:rPr lang="en-US" sz="4400" dirty="0"/>
              <a:t> </a:t>
            </a:r>
            <a:r>
              <a:rPr lang="en-US" sz="4400" dirty="0" err="1"/>
              <a:t>propise</a:t>
            </a:r>
            <a:r>
              <a:rPr lang="en-US" sz="4400" dirty="0"/>
              <a:t>.</a:t>
            </a:r>
          </a:p>
          <a:p>
            <a:endParaRPr lang="en-US" sz="4400" dirty="0"/>
          </a:p>
          <a:p>
            <a:r>
              <a:rPr lang="en-US" sz="4400" dirty="0"/>
              <a:t>M16 </a:t>
            </a:r>
            <a:r>
              <a:rPr lang="en-US" sz="4400" dirty="0" err="1"/>
              <a:t>Suradnja</a:t>
            </a:r>
            <a:endParaRPr lang="en-US" sz="4400" dirty="0"/>
          </a:p>
          <a:p>
            <a:endParaRPr lang="en-US" sz="4400" b="1" dirty="0">
              <a:hlinkClick r:id="rId2">
                <a:extLst>
                  <a:ext uri="{A12FA001-AC4F-418D-AE19-62706E023703}">
                    <ahyp:hlinkClr xmlns:ahyp="http://schemas.microsoft.com/office/drawing/2018/hyperlinkcolor" val="tx"/>
                  </a:ext>
                </a:extLst>
              </a:hlinkClick>
            </a:endParaRPr>
          </a:p>
          <a:p>
            <a:r>
              <a:rPr lang="en-US" sz="4400" dirty="0">
                <a:hlinkClick r:id="rId2">
                  <a:extLst>
                    <a:ext uri="{A12FA001-AC4F-418D-AE19-62706E023703}">
                      <ahyp:hlinkClr xmlns:ahyp="http://schemas.microsoft.com/office/drawing/2018/hyperlinkcolor" val="tx"/>
                    </a:ext>
                  </a:extLst>
                </a:hlinkClick>
              </a:rPr>
              <a:t>M17 </a:t>
            </a:r>
            <a:r>
              <a:rPr lang="en-US" sz="4400" dirty="0" err="1">
                <a:hlinkClick r:id="rId2">
                  <a:extLst>
                    <a:ext uri="{A12FA001-AC4F-418D-AE19-62706E023703}">
                      <ahyp:hlinkClr xmlns:ahyp="http://schemas.microsoft.com/office/drawing/2018/hyperlinkcolor" val="tx"/>
                    </a:ext>
                  </a:extLst>
                </a:hlinkClick>
              </a:rPr>
              <a:t>Upravljanje</a:t>
            </a:r>
            <a:r>
              <a:rPr lang="en-US" sz="4400" dirty="0">
                <a:hlinkClick r:id="rId2">
                  <a:extLst>
                    <a:ext uri="{A12FA001-AC4F-418D-AE19-62706E023703}">
                      <ahyp:hlinkClr xmlns:ahyp="http://schemas.microsoft.com/office/drawing/2018/hyperlinkcolor" val="tx"/>
                    </a:ext>
                  </a:extLst>
                </a:hlinkClick>
              </a:rPr>
              <a:t> </a:t>
            </a:r>
            <a:r>
              <a:rPr lang="en-US" sz="4400" dirty="0" err="1">
                <a:hlinkClick r:id="rId2">
                  <a:extLst>
                    <a:ext uri="{A12FA001-AC4F-418D-AE19-62706E023703}">
                      <ahyp:hlinkClr xmlns:ahyp="http://schemas.microsoft.com/office/drawing/2018/hyperlinkcolor" val="tx"/>
                    </a:ext>
                  </a:extLst>
                </a:hlinkClick>
              </a:rPr>
              <a:t>rizicima</a:t>
            </a:r>
            <a:endParaRPr lang="en-US" sz="4400" dirty="0"/>
          </a:p>
          <a:p>
            <a:pPr marL="0" indent="0">
              <a:buNone/>
            </a:pPr>
            <a:endParaRPr lang="en-US" sz="4400" dirty="0"/>
          </a:p>
          <a:p>
            <a:r>
              <a:rPr lang="en-US" sz="4400" dirty="0">
                <a:hlinkClick r:id="rId3">
                  <a:extLst>
                    <a:ext uri="{A12FA001-AC4F-418D-AE19-62706E023703}">
                      <ahyp:hlinkClr xmlns:ahyp="http://schemas.microsoft.com/office/drawing/2018/hyperlinkcolor" val="tx"/>
                    </a:ext>
                  </a:extLst>
                </a:hlinkClick>
              </a:rPr>
              <a:t>M18 </a:t>
            </a:r>
            <a:r>
              <a:rPr lang="en-US" sz="4400" dirty="0" err="1">
                <a:hlinkClick r:id="rId3">
                  <a:extLst>
                    <a:ext uri="{A12FA001-AC4F-418D-AE19-62706E023703}">
                      <ahyp:hlinkClr xmlns:ahyp="http://schemas.microsoft.com/office/drawing/2018/hyperlinkcolor" val="tx"/>
                    </a:ext>
                  </a:extLst>
                </a:hlinkClick>
              </a:rPr>
              <a:t>Financiranje</a:t>
            </a:r>
            <a:r>
              <a:rPr lang="en-US" sz="4400" dirty="0">
                <a:hlinkClick r:id="rId3">
                  <a:extLst>
                    <a:ext uri="{A12FA001-AC4F-418D-AE19-62706E023703}">
                      <ahyp:hlinkClr xmlns:ahyp="http://schemas.microsoft.com/office/drawing/2018/hyperlinkcolor" val="tx"/>
                    </a:ext>
                  </a:extLst>
                </a:hlinkClick>
              </a:rPr>
              <a:t> </a:t>
            </a:r>
            <a:r>
              <a:rPr lang="en-US" sz="4400" dirty="0" err="1">
                <a:hlinkClick r:id="rId3">
                  <a:extLst>
                    <a:ext uri="{A12FA001-AC4F-418D-AE19-62706E023703}">
                      <ahyp:hlinkClr xmlns:ahyp="http://schemas.microsoft.com/office/drawing/2018/hyperlinkcolor" val="tx"/>
                    </a:ext>
                  </a:extLst>
                </a:hlinkClick>
              </a:rPr>
              <a:t>dodatnih</a:t>
            </a:r>
            <a:r>
              <a:rPr lang="en-US" sz="4400" dirty="0">
                <a:hlinkClick r:id="rId3">
                  <a:extLst>
                    <a:ext uri="{A12FA001-AC4F-418D-AE19-62706E023703}">
                      <ahyp:hlinkClr xmlns:ahyp="http://schemas.microsoft.com/office/drawing/2018/hyperlinkcolor" val="tx"/>
                    </a:ext>
                  </a:extLst>
                </a:hlinkClick>
              </a:rPr>
              <a:t> </a:t>
            </a:r>
            <a:r>
              <a:rPr lang="en-US" sz="4400" dirty="0" err="1">
                <a:hlinkClick r:id="rId3">
                  <a:extLst>
                    <a:ext uri="{A12FA001-AC4F-418D-AE19-62706E023703}">
                      <ahyp:hlinkClr xmlns:ahyp="http://schemas.microsoft.com/office/drawing/2018/hyperlinkcolor" val="tx"/>
                    </a:ext>
                  </a:extLst>
                </a:hlinkClick>
              </a:rPr>
              <a:t>nacionalnih</a:t>
            </a:r>
            <a:r>
              <a:rPr lang="en-US" sz="4400" dirty="0">
                <a:hlinkClick r:id="rId3">
                  <a:extLst>
                    <a:ext uri="{A12FA001-AC4F-418D-AE19-62706E023703}">
                      <ahyp:hlinkClr xmlns:ahyp="http://schemas.microsoft.com/office/drawing/2018/hyperlinkcolor" val="tx"/>
                    </a:ext>
                  </a:extLst>
                </a:hlinkClick>
              </a:rPr>
              <a:t> </a:t>
            </a:r>
            <a:r>
              <a:rPr lang="en-US" sz="4400" dirty="0" err="1">
                <a:hlinkClick r:id="rId3">
                  <a:extLst>
                    <a:ext uri="{A12FA001-AC4F-418D-AE19-62706E023703}">
                      <ahyp:hlinkClr xmlns:ahyp="http://schemas.microsoft.com/office/drawing/2018/hyperlinkcolor" val="tx"/>
                    </a:ext>
                  </a:extLst>
                </a:hlinkClick>
              </a:rPr>
              <a:t>izravnih</a:t>
            </a:r>
            <a:r>
              <a:rPr lang="en-US" sz="4400" dirty="0">
                <a:hlinkClick r:id="rId3">
                  <a:extLst>
                    <a:ext uri="{A12FA001-AC4F-418D-AE19-62706E023703}">
                      <ahyp:hlinkClr xmlns:ahyp="http://schemas.microsoft.com/office/drawing/2018/hyperlinkcolor" val="tx"/>
                    </a:ext>
                  </a:extLst>
                </a:hlinkClick>
              </a:rPr>
              <a:t> </a:t>
            </a:r>
            <a:r>
              <a:rPr lang="en-US" sz="4400" dirty="0" err="1">
                <a:hlinkClick r:id="rId3">
                  <a:extLst>
                    <a:ext uri="{A12FA001-AC4F-418D-AE19-62706E023703}">
                      <ahyp:hlinkClr xmlns:ahyp="http://schemas.microsoft.com/office/drawing/2018/hyperlinkcolor" val="tx"/>
                    </a:ext>
                  </a:extLst>
                </a:hlinkClick>
              </a:rPr>
              <a:t>plaćanja</a:t>
            </a:r>
            <a:r>
              <a:rPr lang="en-US" sz="4400" dirty="0">
                <a:hlinkClick r:id="rId3">
                  <a:extLst>
                    <a:ext uri="{A12FA001-AC4F-418D-AE19-62706E023703}">
                      <ahyp:hlinkClr xmlns:ahyp="http://schemas.microsoft.com/office/drawing/2018/hyperlinkcolor" val="tx"/>
                    </a:ext>
                  </a:extLst>
                </a:hlinkClick>
              </a:rPr>
              <a:t> za </a:t>
            </a:r>
            <a:r>
              <a:rPr lang="en-US" sz="4400" dirty="0" err="1">
                <a:hlinkClick r:id="rId3">
                  <a:extLst>
                    <a:ext uri="{A12FA001-AC4F-418D-AE19-62706E023703}">
                      <ahyp:hlinkClr xmlns:ahyp="http://schemas.microsoft.com/office/drawing/2018/hyperlinkcolor" val="tx"/>
                    </a:ext>
                  </a:extLst>
                </a:hlinkClick>
              </a:rPr>
              <a:t>Hrvatsku</a:t>
            </a:r>
            <a:endParaRPr lang="en-US" sz="4400" dirty="0"/>
          </a:p>
          <a:p>
            <a:endParaRPr lang="en-US" sz="4400" dirty="0">
              <a:hlinkClick r:id="rId4">
                <a:extLst>
                  <a:ext uri="{A12FA001-AC4F-418D-AE19-62706E023703}">
                    <ahyp:hlinkClr xmlns:ahyp="http://schemas.microsoft.com/office/drawing/2018/hyperlinkcolor" val="tx"/>
                  </a:ext>
                </a:extLst>
              </a:hlinkClick>
            </a:endParaRPr>
          </a:p>
          <a:p>
            <a:r>
              <a:rPr lang="en-US" sz="4400" dirty="0">
                <a:hlinkClick r:id="rId4">
                  <a:extLst>
                    <a:ext uri="{A12FA001-AC4F-418D-AE19-62706E023703}">
                      <ahyp:hlinkClr xmlns:ahyp="http://schemas.microsoft.com/office/drawing/2018/hyperlinkcolor" val="tx"/>
                    </a:ext>
                  </a:extLst>
                </a:hlinkClick>
              </a:rPr>
              <a:t>M19 LEADER (CLLD)</a:t>
            </a:r>
            <a:endParaRPr lang="en-US" sz="4400" dirty="0"/>
          </a:p>
          <a:p>
            <a:pPr marL="0" indent="0">
              <a:buNone/>
            </a:pPr>
            <a:endParaRPr lang="en-US" sz="4400" dirty="0"/>
          </a:p>
          <a:p>
            <a:r>
              <a:rPr lang="en-US" sz="4400" dirty="0">
                <a:hlinkClick r:id="rId5">
                  <a:extLst>
                    <a:ext uri="{A12FA001-AC4F-418D-AE19-62706E023703}">
                      <ahyp:hlinkClr xmlns:ahyp="http://schemas.microsoft.com/office/drawing/2018/hyperlinkcolor" val="tx"/>
                    </a:ext>
                  </a:extLst>
                </a:hlinkClick>
              </a:rPr>
              <a:t>M20 </a:t>
            </a:r>
            <a:r>
              <a:rPr lang="en-US" sz="4400" dirty="0" err="1">
                <a:hlinkClick r:id="rId5">
                  <a:extLst>
                    <a:ext uri="{A12FA001-AC4F-418D-AE19-62706E023703}">
                      <ahyp:hlinkClr xmlns:ahyp="http://schemas.microsoft.com/office/drawing/2018/hyperlinkcolor" val="tx"/>
                    </a:ext>
                  </a:extLst>
                </a:hlinkClick>
              </a:rPr>
              <a:t>Tehnička</a:t>
            </a:r>
            <a:r>
              <a:rPr lang="en-US" sz="4400" dirty="0">
                <a:hlinkClick r:id="rId5">
                  <a:extLst>
                    <a:ext uri="{A12FA001-AC4F-418D-AE19-62706E023703}">
                      <ahyp:hlinkClr xmlns:ahyp="http://schemas.microsoft.com/office/drawing/2018/hyperlinkcolor" val="tx"/>
                    </a:ext>
                  </a:extLst>
                </a:hlinkClick>
              </a:rPr>
              <a:t> </a:t>
            </a:r>
            <a:r>
              <a:rPr lang="en-US" sz="4400" dirty="0" err="1">
                <a:hlinkClick r:id="rId5">
                  <a:extLst>
                    <a:ext uri="{A12FA001-AC4F-418D-AE19-62706E023703}">
                      <ahyp:hlinkClr xmlns:ahyp="http://schemas.microsoft.com/office/drawing/2018/hyperlinkcolor" val="tx"/>
                    </a:ext>
                  </a:extLst>
                </a:hlinkClick>
              </a:rPr>
              <a:t>pomoć</a:t>
            </a:r>
            <a:endParaRPr lang="en-US" sz="4400" dirty="0"/>
          </a:p>
          <a:p>
            <a:endParaRPr lang="en-US" dirty="0"/>
          </a:p>
        </p:txBody>
      </p:sp>
    </p:spTree>
    <p:extLst>
      <p:ext uri="{BB962C8B-B14F-4D97-AF65-F5344CB8AC3E}">
        <p14:creationId xmlns:p14="http://schemas.microsoft.com/office/powerpoint/2010/main" val="566257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err="1"/>
              <a:t>Primjer</a:t>
            </a:r>
            <a:r>
              <a:rPr lang="en-GB" dirty="0"/>
              <a:t> – </a:t>
            </a:r>
            <a:r>
              <a:rPr lang="en-GB" dirty="0" err="1"/>
              <a:t>mjera</a:t>
            </a:r>
            <a:r>
              <a:rPr lang="en-GB" dirty="0"/>
              <a:t> 6.3.1 </a:t>
            </a:r>
            <a:r>
              <a:rPr lang="en-GB" dirty="0" err="1"/>
              <a:t>Potpora</a:t>
            </a:r>
            <a:r>
              <a:rPr lang="en-GB" dirty="0"/>
              <a:t> </a:t>
            </a:r>
            <a:r>
              <a:rPr lang="en-GB" dirty="0" err="1"/>
              <a:t>razvoju</a:t>
            </a:r>
            <a:r>
              <a:rPr lang="en-GB" dirty="0"/>
              <a:t> </a:t>
            </a:r>
            <a:r>
              <a:rPr lang="en-GB" dirty="0" err="1"/>
              <a:t>malih</a:t>
            </a:r>
            <a:r>
              <a:rPr lang="en-GB" dirty="0"/>
              <a:t> </a:t>
            </a:r>
            <a:r>
              <a:rPr lang="en-GB" dirty="0" err="1"/>
              <a:t>poljoprivrednih</a:t>
            </a:r>
            <a:r>
              <a:rPr lang="en-GB" dirty="0"/>
              <a:t> </a:t>
            </a:r>
            <a:r>
              <a:rPr lang="en-GB" dirty="0" err="1"/>
              <a:t>gospodarstava</a:t>
            </a:r>
            <a:r>
              <a:rPr lang="en-GB" dirty="0"/>
              <a:t> </a:t>
            </a:r>
          </a:p>
        </p:txBody>
      </p:sp>
      <p:sp>
        <p:nvSpPr>
          <p:cNvPr id="3" name="Subtitle 2"/>
          <p:cNvSpPr>
            <a:spLocks noGrp="1"/>
          </p:cNvSpPr>
          <p:nvPr>
            <p:ph type="subTitle" idx="1"/>
          </p:nvPr>
        </p:nvSpPr>
        <p:spPr/>
        <p:txBody>
          <a:bodyPr>
            <a:normAutofit fontScale="92500"/>
          </a:bodyPr>
          <a:lstStyle/>
          <a:p>
            <a:r>
              <a:rPr lang="en-GB" dirty="0">
                <a:hlinkClick r:id="rId2"/>
              </a:rPr>
              <a:t>https://ruralnirazvoj.hr/natjecaj-za-tip-operacije-6-3-1-potpora-razvoju-malih-poljoprivrednih-gospodarstava/</a:t>
            </a:r>
            <a:r>
              <a:rPr lang="en-GB" dirty="0"/>
              <a:t> </a:t>
            </a:r>
          </a:p>
        </p:txBody>
      </p:sp>
    </p:spTree>
    <p:extLst>
      <p:ext uri="{BB962C8B-B14F-4D97-AF65-F5344CB8AC3E}">
        <p14:creationId xmlns:p14="http://schemas.microsoft.com/office/powerpoint/2010/main" val="3155692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37B1B3C-6692-4790-963D-1BC3D1E9AB54}"/>
              </a:ext>
            </a:extLst>
          </p:cNvPr>
          <p:cNvPicPr>
            <a:picLocks noGrp="1" noChangeAspect="1"/>
          </p:cNvPicPr>
          <p:nvPr>
            <p:ph idx="1"/>
          </p:nvPr>
        </p:nvPicPr>
        <p:blipFill>
          <a:blip r:embed="rId2"/>
          <a:stretch>
            <a:fillRect/>
          </a:stretch>
        </p:blipFill>
        <p:spPr>
          <a:xfrm>
            <a:off x="1115616" y="1124744"/>
            <a:ext cx="7200800" cy="5339207"/>
          </a:xfrm>
          <a:prstGeom prst="rect">
            <a:avLst/>
          </a:prstGeom>
        </p:spPr>
      </p:pic>
    </p:spTree>
    <p:extLst>
      <p:ext uri="{BB962C8B-B14F-4D97-AF65-F5344CB8AC3E}">
        <p14:creationId xmlns:p14="http://schemas.microsoft.com/office/powerpoint/2010/main" val="1046067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921645"/>
            <a:ext cx="6059016" cy="1066130"/>
          </a:xfrm>
        </p:spPr>
        <p:txBody>
          <a:bodyPr/>
          <a:lstStyle/>
          <a:p>
            <a:r>
              <a:rPr lang="en-GB" dirty="0" err="1"/>
              <a:t>Prihvatljive</a:t>
            </a:r>
            <a:r>
              <a:rPr lang="en-GB" dirty="0"/>
              <a:t> </a:t>
            </a:r>
            <a:r>
              <a:rPr lang="en-GB" dirty="0" err="1"/>
              <a:t>aktivnosti</a:t>
            </a:r>
            <a:endParaRPr lang="en-GB" dirty="0"/>
          </a:p>
        </p:txBody>
      </p:sp>
      <p:pic>
        <p:nvPicPr>
          <p:cNvPr id="4" name="Content Placeholder 3">
            <a:extLst>
              <a:ext uri="{FF2B5EF4-FFF2-40B4-BE49-F238E27FC236}">
                <a16:creationId xmlns:a16="http://schemas.microsoft.com/office/drawing/2014/main" id="{692C1CDE-6799-4B2B-AEA1-685FFD506D5A}"/>
              </a:ext>
            </a:extLst>
          </p:cNvPr>
          <p:cNvPicPr>
            <a:picLocks noGrp="1" noChangeAspect="1"/>
          </p:cNvPicPr>
          <p:nvPr>
            <p:ph idx="1"/>
          </p:nvPr>
        </p:nvPicPr>
        <p:blipFill>
          <a:blip r:embed="rId2"/>
          <a:stretch>
            <a:fillRect/>
          </a:stretch>
        </p:blipFill>
        <p:spPr>
          <a:xfrm>
            <a:off x="457200" y="1790007"/>
            <a:ext cx="8229600" cy="4146348"/>
          </a:xfrm>
          <a:prstGeom prst="rect">
            <a:avLst/>
          </a:prstGeom>
        </p:spPr>
      </p:pic>
    </p:spTree>
    <p:extLst>
      <p:ext uri="{BB962C8B-B14F-4D97-AF65-F5344CB8AC3E}">
        <p14:creationId xmlns:p14="http://schemas.microsoft.com/office/powerpoint/2010/main" val="2887017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966118"/>
            <a:ext cx="4618856" cy="634082"/>
          </a:xfrm>
        </p:spPr>
        <p:txBody>
          <a:bodyPr>
            <a:normAutofit fontScale="90000"/>
          </a:bodyPr>
          <a:lstStyle/>
          <a:p>
            <a:r>
              <a:rPr lang="en-GB" dirty="0" err="1"/>
              <a:t>Uvjeti</a:t>
            </a:r>
            <a:r>
              <a:rPr lang="en-GB" dirty="0"/>
              <a:t> </a:t>
            </a:r>
            <a:r>
              <a:rPr lang="en-GB" dirty="0" err="1"/>
              <a:t>prihvatljivosti</a:t>
            </a:r>
            <a:endParaRPr lang="en-GB" dirty="0"/>
          </a:p>
        </p:txBody>
      </p:sp>
      <p:pic>
        <p:nvPicPr>
          <p:cNvPr id="4" name="Content Placeholder 3">
            <a:extLst>
              <a:ext uri="{FF2B5EF4-FFF2-40B4-BE49-F238E27FC236}">
                <a16:creationId xmlns:a16="http://schemas.microsoft.com/office/drawing/2014/main" id="{7066DF5C-C24A-405C-A79E-E5CFB7BB05F9}"/>
              </a:ext>
            </a:extLst>
          </p:cNvPr>
          <p:cNvPicPr>
            <a:picLocks noGrp="1" noChangeAspect="1"/>
          </p:cNvPicPr>
          <p:nvPr>
            <p:ph idx="1"/>
          </p:nvPr>
        </p:nvPicPr>
        <p:blipFill>
          <a:blip r:embed="rId2"/>
          <a:stretch>
            <a:fillRect/>
          </a:stretch>
        </p:blipFill>
        <p:spPr>
          <a:xfrm>
            <a:off x="1369135" y="1916832"/>
            <a:ext cx="6405730" cy="4525963"/>
          </a:xfrm>
          <a:prstGeom prst="rect">
            <a:avLst/>
          </a:prstGeom>
        </p:spPr>
      </p:pic>
    </p:spTree>
    <p:extLst>
      <p:ext uri="{BB962C8B-B14F-4D97-AF65-F5344CB8AC3E}">
        <p14:creationId xmlns:p14="http://schemas.microsoft.com/office/powerpoint/2010/main" val="1366748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64565-5096-4E2C-AF4C-0DF9743AB526}"/>
              </a:ext>
            </a:extLst>
          </p:cNvPr>
          <p:cNvSpPr>
            <a:spLocks noGrp="1"/>
          </p:cNvSpPr>
          <p:nvPr>
            <p:ph type="title"/>
          </p:nvPr>
        </p:nvSpPr>
        <p:spPr>
          <a:xfrm>
            <a:off x="3635896" y="966118"/>
            <a:ext cx="4258816" cy="634082"/>
          </a:xfrm>
        </p:spPr>
        <p:txBody>
          <a:bodyPr>
            <a:normAutofit fontScale="90000"/>
          </a:bodyPr>
          <a:lstStyle/>
          <a:p>
            <a:r>
              <a:rPr lang="en-US" dirty="0"/>
              <a:t>FADN </a:t>
            </a:r>
            <a:r>
              <a:rPr lang="en-US" dirty="0" err="1"/>
              <a:t>kalkulator</a:t>
            </a:r>
            <a:endParaRPr lang="en-US" dirty="0"/>
          </a:p>
        </p:txBody>
      </p:sp>
      <p:sp>
        <p:nvSpPr>
          <p:cNvPr id="3" name="Content Placeholder 2">
            <a:extLst>
              <a:ext uri="{FF2B5EF4-FFF2-40B4-BE49-F238E27FC236}">
                <a16:creationId xmlns:a16="http://schemas.microsoft.com/office/drawing/2014/main" id="{A0105AE2-D87E-4980-8937-3EEDDDD33960}"/>
              </a:ext>
            </a:extLst>
          </p:cNvPr>
          <p:cNvSpPr>
            <a:spLocks noGrp="1"/>
          </p:cNvSpPr>
          <p:nvPr>
            <p:ph idx="1"/>
          </p:nvPr>
        </p:nvSpPr>
        <p:spPr/>
        <p:txBody>
          <a:bodyPr/>
          <a:lstStyle/>
          <a:p>
            <a:r>
              <a:rPr lang="en-US" sz="1100" dirty="0">
                <a:hlinkClick r:id="rId2"/>
              </a:rPr>
              <a:t>https://www.savjetodavna.hr/projekti/28/189/program-ruralnog-razvoja-rh-2014-2020/kalkulator-za-izracun-evpg/</a:t>
            </a:r>
            <a:endParaRPr lang="en-US" sz="1100" dirty="0"/>
          </a:p>
          <a:p>
            <a:endParaRPr lang="en-US" dirty="0"/>
          </a:p>
          <a:p>
            <a:endParaRPr lang="en-US" dirty="0"/>
          </a:p>
        </p:txBody>
      </p:sp>
      <p:pic>
        <p:nvPicPr>
          <p:cNvPr id="4" name="Picture 3">
            <a:extLst>
              <a:ext uri="{FF2B5EF4-FFF2-40B4-BE49-F238E27FC236}">
                <a16:creationId xmlns:a16="http://schemas.microsoft.com/office/drawing/2014/main" id="{A60A3BA0-06FD-41BD-8A13-1C229CA9EDAE}"/>
              </a:ext>
            </a:extLst>
          </p:cNvPr>
          <p:cNvPicPr>
            <a:picLocks noChangeAspect="1"/>
          </p:cNvPicPr>
          <p:nvPr/>
        </p:nvPicPr>
        <p:blipFill>
          <a:blip r:embed="rId3"/>
          <a:stretch>
            <a:fillRect/>
          </a:stretch>
        </p:blipFill>
        <p:spPr>
          <a:xfrm>
            <a:off x="1907704" y="1876512"/>
            <a:ext cx="5388343" cy="4706849"/>
          </a:xfrm>
          <a:prstGeom prst="rect">
            <a:avLst/>
          </a:prstGeom>
        </p:spPr>
      </p:pic>
    </p:spTree>
    <p:extLst>
      <p:ext uri="{BB962C8B-B14F-4D97-AF65-F5344CB8AC3E}">
        <p14:creationId xmlns:p14="http://schemas.microsoft.com/office/powerpoint/2010/main" val="4102315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C604D-F829-467F-AEEC-260091BE3F10}"/>
              </a:ext>
            </a:extLst>
          </p:cNvPr>
          <p:cNvSpPr>
            <a:spLocks noGrp="1"/>
          </p:cNvSpPr>
          <p:nvPr>
            <p:ph type="title"/>
          </p:nvPr>
        </p:nvSpPr>
        <p:spPr>
          <a:xfrm>
            <a:off x="1187624" y="1268760"/>
            <a:ext cx="8229600" cy="1143000"/>
          </a:xfrm>
        </p:spPr>
        <p:txBody>
          <a:bodyPr/>
          <a:lstStyle/>
          <a:p>
            <a:r>
              <a:rPr lang="en-US" dirty="0" err="1"/>
              <a:t>Natječajna</a:t>
            </a:r>
            <a:r>
              <a:rPr lang="en-US" dirty="0"/>
              <a:t> </a:t>
            </a:r>
            <a:r>
              <a:rPr lang="en-US" dirty="0" err="1"/>
              <a:t>dokumentacija</a:t>
            </a:r>
            <a:endParaRPr lang="en-US" dirty="0"/>
          </a:p>
        </p:txBody>
      </p:sp>
      <p:pic>
        <p:nvPicPr>
          <p:cNvPr id="5" name="Content Placeholder 4">
            <a:extLst>
              <a:ext uri="{FF2B5EF4-FFF2-40B4-BE49-F238E27FC236}">
                <a16:creationId xmlns:a16="http://schemas.microsoft.com/office/drawing/2014/main" id="{CB78A3C1-6C09-4EA6-9041-3BCA20823C0D}"/>
              </a:ext>
            </a:extLst>
          </p:cNvPr>
          <p:cNvPicPr>
            <a:picLocks noGrp="1" noChangeAspect="1"/>
          </p:cNvPicPr>
          <p:nvPr>
            <p:ph idx="1"/>
          </p:nvPr>
        </p:nvPicPr>
        <p:blipFill>
          <a:blip r:embed="rId2"/>
          <a:stretch>
            <a:fillRect/>
          </a:stretch>
        </p:blipFill>
        <p:spPr>
          <a:xfrm>
            <a:off x="827584" y="3140968"/>
            <a:ext cx="4752528" cy="1965235"/>
          </a:xfrm>
          <a:prstGeom prst="rect">
            <a:avLst/>
          </a:prstGeom>
        </p:spPr>
      </p:pic>
    </p:spTree>
    <p:extLst>
      <p:ext uri="{BB962C8B-B14F-4D97-AF65-F5344CB8AC3E}">
        <p14:creationId xmlns:p14="http://schemas.microsoft.com/office/powerpoint/2010/main" val="2224812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22452-AC76-479A-A369-A2ECBFB9C498}"/>
              </a:ext>
            </a:extLst>
          </p:cNvPr>
          <p:cNvSpPr>
            <a:spLocks noGrp="1"/>
          </p:cNvSpPr>
          <p:nvPr>
            <p:ph type="title"/>
          </p:nvPr>
        </p:nvSpPr>
        <p:spPr>
          <a:xfrm>
            <a:off x="409228" y="1765747"/>
            <a:ext cx="5184576" cy="1080120"/>
          </a:xfrm>
        </p:spPr>
        <p:txBody>
          <a:bodyPr/>
          <a:lstStyle/>
          <a:p>
            <a:r>
              <a:rPr lang="en-US" dirty="0"/>
              <a:t>EUROPSKA UNIJA</a:t>
            </a:r>
            <a:endParaRPr lang="hr-HR" dirty="0"/>
          </a:p>
        </p:txBody>
      </p:sp>
      <p:sp>
        <p:nvSpPr>
          <p:cNvPr id="3" name="Content Placeholder 2">
            <a:extLst>
              <a:ext uri="{FF2B5EF4-FFF2-40B4-BE49-F238E27FC236}">
                <a16:creationId xmlns:a16="http://schemas.microsoft.com/office/drawing/2014/main" id="{67BEF139-4437-4F4A-BD2B-E3C20BD80ED9}"/>
              </a:ext>
            </a:extLst>
          </p:cNvPr>
          <p:cNvSpPr>
            <a:spLocks noGrp="1"/>
          </p:cNvSpPr>
          <p:nvPr>
            <p:ph idx="1"/>
          </p:nvPr>
        </p:nvSpPr>
        <p:spPr>
          <a:xfrm>
            <a:off x="685331" y="2996952"/>
            <a:ext cx="7399274" cy="2604086"/>
          </a:xfrm>
        </p:spPr>
        <p:txBody>
          <a:bodyPr>
            <a:normAutofit/>
          </a:bodyPr>
          <a:lstStyle/>
          <a:p>
            <a:r>
              <a:rPr lang="hr-HR" sz="1500" b="1" dirty="0"/>
              <a:t>Europska unija (kratica EU), </a:t>
            </a:r>
            <a:r>
              <a:rPr lang="hr-HR" sz="1500" dirty="0"/>
              <a:t>jedinstvena je međuvladina i nadnacionalna zajednica europskih država, nastala kao rezultat suradnje i integracije koji je započeo 1951. godine između šest država (Belgije, Francuske, Njemačke, Italije, Luksemburga i Nizozemske). </a:t>
            </a:r>
            <a:endParaRPr lang="en-US" sz="1500" dirty="0"/>
          </a:p>
          <a:p>
            <a:r>
              <a:rPr lang="hr-HR" sz="1500" b="1" dirty="0"/>
              <a:t>Europska unija </a:t>
            </a:r>
            <a:r>
              <a:rPr lang="hr-HR" sz="1500" dirty="0"/>
              <a:t>uspostavljena 1. studenoga 1993. godine stupanjem na snagu Ugovora o Europskoj uniji (poznatiji kao </a:t>
            </a:r>
            <a:r>
              <a:rPr lang="hr-HR" sz="1500" b="1" dirty="0"/>
              <a:t>Ugovor iz </a:t>
            </a:r>
            <a:r>
              <a:rPr lang="hr-HR" sz="1500" b="1" dirty="0" err="1"/>
              <a:t>Maastrichta</a:t>
            </a:r>
            <a:r>
              <a:rPr lang="hr-HR" sz="1500" dirty="0"/>
              <a:t>).</a:t>
            </a:r>
          </a:p>
          <a:p>
            <a:r>
              <a:rPr lang="hr-HR" sz="1500" dirty="0"/>
              <a:t>Europska unija danas broji </a:t>
            </a:r>
            <a:r>
              <a:rPr lang="hr-HR" sz="1500" b="1" dirty="0"/>
              <a:t>28 država članica</a:t>
            </a:r>
            <a:r>
              <a:rPr lang="hr-HR" sz="1500" dirty="0"/>
              <a:t>. </a:t>
            </a:r>
            <a:endParaRPr lang="en-US" sz="1500" dirty="0"/>
          </a:p>
          <a:p>
            <a:r>
              <a:rPr lang="hr-HR" sz="1500" dirty="0"/>
              <a:t>Prostire se na 4.381.324 km2, a broji oko 508 milijuna stanovnika.</a:t>
            </a:r>
          </a:p>
        </p:txBody>
      </p:sp>
      <p:pic>
        <p:nvPicPr>
          <p:cNvPr id="9" name="Picture 8">
            <a:extLst>
              <a:ext uri="{FF2B5EF4-FFF2-40B4-BE49-F238E27FC236}">
                <a16:creationId xmlns:a16="http://schemas.microsoft.com/office/drawing/2014/main" id="{9FB3C84F-8D28-48A5-A940-445604C34502}"/>
              </a:ext>
            </a:extLst>
          </p:cNvPr>
          <p:cNvPicPr>
            <a:picLocks noChangeAspect="1"/>
          </p:cNvPicPr>
          <p:nvPr/>
        </p:nvPicPr>
        <p:blipFill>
          <a:blip r:embed="rId2"/>
          <a:stretch>
            <a:fillRect/>
          </a:stretch>
        </p:blipFill>
        <p:spPr>
          <a:xfrm>
            <a:off x="6370105" y="1133285"/>
            <a:ext cx="1714500" cy="1285875"/>
          </a:xfrm>
          <a:prstGeom prst="rect">
            <a:avLst/>
          </a:prstGeom>
        </p:spPr>
      </p:pic>
    </p:spTree>
    <p:extLst>
      <p:ext uri="{BB962C8B-B14F-4D97-AF65-F5344CB8AC3E}">
        <p14:creationId xmlns:p14="http://schemas.microsoft.com/office/powerpoint/2010/main" val="4086845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2AB17-AC62-4121-9F4C-903A9F128C23}"/>
              </a:ext>
            </a:extLst>
          </p:cNvPr>
          <p:cNvSpPr>
            <a:spLocks noGrp="1"/>
          </p:cNvSpPr>
          <p:nvPr>
            <p:ph type="title"/>
          </p:nvPr>
        </p:nvSpPr>
        <p:spPr>
          <a:xfrm>
            <a:off x="4355976" y="836712"/>
            <a:ext cx="3610744" cy="706090"/>
          </a:xfrm>
        </p:spPr>
        <p:txBody>
          <a:bodyPr>
            <a:normAutofit fontScale="90000"/>
          </a:bodyPr>
          <a:lstStyle/>
          <a:p>
            <a:r>
              <a:rPr lang="en-US" dirty="0" err="1"/>
              <a:t>Kriteriji</a:t>
            </a:r>
            <a:r>
              <a:rPr lang="en-US" dirty="0"/>
              <a:t> </a:t>
            </a:r>
            <a:r>
              <a:rPr lang="en-US" dirty="0" err="1"/>
              <a:t>odabira</a:t>
            </a:r>
            <a:endParaRPr lang="en-US" dirty="0"/>
          </a:p>
        </p:txBody>
      </p:sp>
      <p:pic>
        <p:nvPicPr>
          <p:cNvPr id="4" name="Content Placeholder 3">
            <a:extLst>
              <a:ext uri="{FF2B5EF4-FFF2-40B4-BE49-F238E27FC236}">
                <a16:creationId xmlns:a16="http://schemas.microsoft.com/office/drawing/2014/main" id="{2CC08B5B-5226-4F7E-BAA3-F95C737E7C29}"/>
              </a:ext>
            </a:extLst>
          </p:cNvPr>
          <p:cNvPicPr>
            <a:picLocks noGrp="1" noChangeAspect="1"/>
          </p:cNvPicPr>
          <p:nvPr>
            <p:ph idx="1"/>
          </p:nvPr>
        </p:nvPicPr>
        <p:blipFill>
          <a:blip r:embed="rId2"/>
          <a:stretch>
            <a:fillRect/>
          </a:stretch>
        </p:blipFill>
        <p:spPr>
          <a:xfrm>
            <a:off x="2342502" y="1418867"/>
            <a:ext cx="4458996" cy="4983162"/>
          </a:xfrm>
          <a:prstGeom prst="rect">
            <a:avLst/>
          </a:prstGeom>
        </p:spPr>
      </p:pic>
    </p:spTree>
    <p:extLst>
      <p:ext uri="{BB962C8B-B14F-4D97-AF65-F5344CB8AC3E}">
        <p14:creationId xmlns:p14="http://schemas.microsoft.com/office/powerpoint/2010/main" val="3366967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E4793-78EA-465A-8205-34BE56868930}"/>
              </a:ext>
            </a:extLst>
          </p:cNvPr>
          <p:cNvSpPr>
            <a:spLocks noGrp="1"/>
          </p:cNvSpPr>
          <p:nvPr>
            <p:ph type="title"/>
          </p:nvPr>
        </p:nvSpPr>
        <p:spPr/>
        <p:txBody>
          <a:bodyPr/>
          <a:lstStyle/>
          <a:p>
            <a:r>
              <a:rPr lang="en-US" dirty="0" err="1"/>
              <a:t>Potrebna</a:t>
            </a:r>
            <a:r>
              <a:rPr lang="en-US" dirty="0"/>
              <a:t> </a:t>
            </a:r>
            <a:r>
              <a:rPr lang="en-US" dirty="0" err="1"/>
              <a:t>dokumentacija</a:t>
            </a:r>
            <a:endParaRPr lang="en-US" dirty="0"/>
          </a:p>
        </p:txBody>
      </p:sp>
      <p:sp>
        <p:nvSpPr>
          <p:cNvPr id="3" name="Content Placeholder 2">
            <a:extLst>
              <a:ext uri="{FF2B5EF4-FFF2-40B4-BE49-F238E27FC236}">
                <a16:creationId xmlns:a16="http://schemas.microsoft.com/office/drawing/2014/main" id="{1D2D8589-7670-4B13-9029-C89FD488558A}"/>
              </a:ext>
            </a:extLst>
          </p:cNvPr>
          <p:cNvSpPr>
            <a:spLocks noGrp="1"/>
          </p:cNvSpPr>
          <p:nvPr>
            <p:ph idx="1"/>
          </p:nvPr>
        </p:nvSpPr>
        <p:spPr/>
        <p:txBody>
          <a:bodyPr/>
          <a:lstStyle/>
          <a:p>
            <a:r>
              <a:rPr lang="en-US" dirty="0">
                <a:hlinkClick r:id="rId2"/>
              </a:rPr>
              <a:t>https://ruralnirazvoj.hr/files/documents/Natjecaj-6-3-1.pdf</a:t>
            </a:r>
            <a:endParaRPr lang="en-US" dirty="0"/>
          </a:p>
          <a:p>
            <a:endParaRPr lang="en-US" dirty="0"/>
          </a:p>
        </p:txBody>
      </p:sp>
    </p:spTree>
    <p:extLst>
      <p:ext uri="{BB962C8B-B14F-4D97-AF65-F5344CB8AC3E}">
        <p14:creationId xmlns:p14="http://schemas.microsoft.com/office/powerpoint/2010/main" val="277797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B15DD5F-E132-4C23-8E80-2613D77D9FD1}"/>
              </a:ext>
            </a:extLst>
          </p:cNvPr>
          <p:cNvPicPr>
            <a:picLocks noGrp="1" noChangeAspect="1"/>
          </p:cNvPicPr>
          <p:nvPr>
            <p:ph sz="half" idx="2"/>
          </p:nvPr>
        </p:nvPicPr>
        <p:blipFill>
          <a:blip r:embed="rId2"/>
          <a:stretch>
            <a:fillRect/>
          </a:stretch>
        </p:blipFill>
        <p:spPr>
          <a:xfrm>
            <a:off x="258543" y="908720"/>
            <a:ext cx="4313457" cy="5345512"/>
          </a:xfrm>
          <a:prstGeom prst="rect">
            <a:avLst/>
          </a:prstGeom>
        </p:spPr>
      </p:pic>
      <p:pic>
        <p:nvPicPr>
          <p:cNvPr id="8" name="Content Placeholder 7">
            <a:extLst>
              <a:ext uri="{FF2B5EF4-FFF2-40B4-BE49-F238E27FC236}">
                <a16:creationId xmlns:a16="http://schemas.microsoft.com/office/drawing/2014/main" id="{A8EF1A1F-81AC-4054-BBFF-EA855B675D88}"/>
              </a:ext>
            </a:extLst>
          </p:cNvPr>
          <p:cNvPicPr>
            <a:picLocks noGrp="1" noChangeAspect="1"/>
          </p:cNvPicPr>
          <p:nvPr>
            <p:ph sz="quarter" idx="4"/>
          </p:nvPr>
        </p:nvPicPr>
        <p:blipFill>
          <a:blip r:embed="rId3"/>
          <a:stretch>
            <a:fillRect/>
          </a:stretch>
        </p:blipFill>
        <p:spPr>
          <a:xfrm>
            <a:off x="4499992" y="999534"/>
            <a:ext cx="4313457" cy="5254698"/>
          </a:xfrm>
          <a:prstGeom prst="rect">
            <a:avLst/>
          </a:prstGeom>
        </p:spPr>
      </p:pic>
    </p:spTree>
    <p:extLst>
      <p:ext uri="{BB962C8B-B14F-4D97-AF65-F5344CB8AC3E}">
        <p14:creationId xmlns:p14="http://schemas.microsoft.com/office/powerpoint/2010/main" val="2002590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80BE-E431-40C4-A485-ADCC0C90AC48}"/>
              </a:ext>
            </a:extLst>
          </p:cNvPr>
          <p:cNvSpPr>
            <a:spLocks noGrp="1"/>
          </p:cNvSpPr>
          <p:nvPr>
            <p:ph type="title"/>
          </p:nvPr>
        </p:nvSpPr>
        <p:spPr>
          <a:xfrm>
            <a:off x="3851920" y="980728"/>
            <a:ext cx="3744416" cy="288032"/>
          </a:xfrm>
        </p:spPr>
        <p:txBody>
          <a:bodyPr>
            <a:normAutofit fontScale="90000"/>
          </a:bodyPr>
          <a:lstStyle/>
          <a:p>
            <a:r>
              <a:rPr lang="en-US" dirty="0" err="1"/>
              <a:t>Poslovni</a:t>
            </a:r>
            <a:r>
              <a:rPr lang="en-US" dirty="0"/>
              <a:t> plan</a:t>
            </a:r>
          </a:p>
        </p:txBody>
      </p:sp>
      <p:sp>
        <p:nvSpPr>
          <p:cNvPr id="7" name="Content Placeholder 6">
            <a:extLst>
              <a:ext uri="{FF2B5EF4-FFF2-40B4-BE49-F238E27FC236}">
                <a16:creationId xmlns:a16="http://schemas.microsoft.com/office/drawing/2014/main" id="{924AB3E4-219D-40A3-977E-1D8DDEE28C78}"/>
              </a:ext>
            </a:extLst>
          </p:cNvPr>
          <p:cNvSpPr>
            <a:spLocks noGrp="1"/>
          </p:cNvSpPr>
          <p:nvPr>
            <p:ph idx="1"/>
          </p:nvPr>
        </p:nvSpPr>
        <p:spPr>
          <a:xfrm>
            <a:off x="179512" y="1412776"/>
            <a:ext cx="8640960" cy="5256584"/>
          </a:xfrm>
        </p:spPr>
        <p:txBody>
          <a:bodyPr>
            <a:noAutofit/>
          </a:bodyPr>
          <a:lstStyle/>
          <a:p>
            <a:r>
              <a:rPr lang="en-US" sz="2000" dirty="0" err="1"/>
              <a:t>Korisnik</a:t>
            </a:r>
            <a:r>
              <a:rPr lang="en-US" sz="2000" dirty="0"/>
              <a:t> je </a:t>
            </a:r>
            <a:r>
              <a:rPr lang="en-US" sz="2000" dirty="0" err="1"/>
              <a:t>dužan</a:t>
            </a:r>
            <a:r>
              <a:rPr lang="en-US" sz="2000" dirty="0"/>
              <a:t> </a:t>
            </a:r>
            <a:r>
              <a:rPr lang="en-US" sz="2000" dirty="0" err="1"/>
              <a:t>izraditi</a:t>
            </a:r>
            <a:r>
              <a:rPr lang="en-US" sz="2000" dirty="0"/>
              <a:t> </a:t>
            </a:r>
            <a:r>
              <a:rPr lang="en-US" sz="2000" b="1" dirty="0" err="1"/>
              <a:t>poslovni</a:t>
            </a:r>
            <a:r>
              <a:rPr lang="en-US" sz="2000" b="1" dirty="0"/>
              <a:t> plan </a:t>
            </a:r>
            <a:r>
              <a:rPr lang="en-US" sz="2000" dirty="0" err="1"/>
              <a:t>sukladno</a:t>
            </a:r>
            <a:r>
              <a:rPr lang="en-US" sz="2000" dirty="0"/>
              <a:t> </a:t>
            </a:r>
            <a:r>
              <a:rPr lang="en-US" sz="2000" dirty="0" err="1"/>
              <a:t>predlošku</a:t>
            </a:r>
            <a:r>
              <a:rPr lang="en-US" sz="2000" dirty="0"/>
              <a:t>.</a:t>
            </a:r>
          </a:p>
          <a:p>
            <a:r>
              <a:rPr lang="en-US" sz="2000" dirty="0" err="1"/>
              <a:t>obavezno</a:t>
            </a:r>
            <a:r>
              <a:rPr lang="en-US" sz="2000" dirty="0"/>
              <a:t> mora </a:t>
            </a:r>
            <a:r>
              <a:rPr lang="en-US" sz="2000" dirty="0" err="1"/>
              <a:t>definirati</a:t>
            </a:r>
            <a:r>
              <a:rPr lang="en-US" sz="2000" dirty="0"/>
              <a:t> </a:t>
            </a:r>
            <a:r>
              <a:rPr lang="en-US" sz="2000" b="1" dirty="0" err="1"/>
              <a:t>početno</a:t>
            </a:r>
            <a:r>
              <a:rPr lang="en-US" sz="2000" b="1" dirty="0"/>
              <a:t> </a:t>
            </a:r>
            <a:r>
              <a:rPr lang="en-US" sz="2000" b="1" dirty="0" err="1"/>
              <a:t>stanje</a:t>
            </a:r>
            <a:r>
              <a:rPr lang="en-US" sz="2000" b="1" dirty="0"/>
              <a:t> </a:t>
            </a:r>
            <a:r>
              <a:rPr lang="en-US" sz="2000" dirty="0" err="1"/>
              <a:t>gospodarstva</a:t>
            </a:r>
            <a:r>
              <a:rPr lang="en-US" sz="2000" dirty="0"/>
              <a:t> </a:t>
            </a:r>
            <a:r>
              <a:rPr lang="en-US" sz="2000" dirty="0" err="1"/>
              <a:t>te</a:t>
            </a:r>
            <a:r>
              <a:rPr lang="en-US" sz="2000" dirty="0"/>
              <a:t> </a:t>
            </a:r>
            <a:r>
              <a:rPr lang="en-US" sz="2000" dirty="0" err="1"/>
              <a:t>planirane</a:t>
            </a:r>
            <a:r>
              <a:rPr lang="en-US" sz="2000" dirty="0"/>
              <a:t> </a:t>
            </a:r>
            <a:r>
              <a:rPr lang="en-US" sz="2000" b="1" dirty="0" err="1"/>
              <a:t>ciljeve</a:t>
            </a:r>
            <a:r>
              <a:rPr lang="en-US" sz="2000" dirty="0"/>
              <a:t> </a:t>
            </a:r>
            <a:r>
              <a:rPr lang="en-US" sz="2000" dirty="0" err="1"/>
              <a:t>koje</a:t>
            </a:r>
            <a:r>
              <a:rPr lang="en-US" sz="2000" dirty="0"/>
              <a:t> </a:t>
            </a:r>
            <a:r>
              <a:rPr lang="en-US" sz="2000" dirty="0" err="1"/>
              <a:t>će</a:t>
            </a:r>
            <a:r>
              <a:rPr lang="en-US" sz="2000" dirty="0"/>
              <a:t> </a:t>
            </a:r>
            <a:r>
              <a:rPr lang="en-US" sz="2000" dirty="0" err="1"/>
              <a:t>ostvariti</a:t>
            </a:r>
            <a:r>
              <a:rPr lang="en-US" sz="2000" dirty="0"/>
              <a:t>, a </a:t>
            </a:r>
            <a:r>
              <a:rPr lang="en-US" sz="2000" dirty="0" err="1"/>
              <a:t>odnose</a:t>
            </a:r>
            <a:r>
              <a:rPr lang="en-US" sz="2000" dirty="0"/>
              <a:t> se </a:t>
            </a:r>
            <a:r>
              <a:rPr lang="en-US" sz="2000" dirty="0" err="1"/>
              <a:t>na</a:t>
            </a:r>
            <a:r>
              <a:rPr lang="en-US" sz="2000" dirty="0"/>
              <a:t>; </a:t>
            </a:r>
            <a:r>
              <a:rPr lang="en-US" sz="2000" b="1" dirty="0" err="1"/>
              <a:t>modernizaciju</a:t>
            </a:r>
            <a:r>
              <a:rPr lang="en-US" sz="2000" b="1" dirty="0"/>
              <a:t> </a:t>
            </a:r>
            <a:r>
              <a:rPr lang="en-US" sz="2000" b="1" dirty="0" err="1"/>
              <a:t>i</a:t>
            </a:r>
            <a:r>
              <a:rPr lang="en-US" sz="2000" b="1" dirty="0"/>
              <a:t>/</a:t>
            </a:r>
            <a:r>
              <a:rPr lang="en-US" sz="2000" b="1" dirty="0" err="1"/>
              <a:t>ili</a:t>
            </a:r>
            <a:r>
              <a:rPr lang="en-US" sz="2000" b="1" dirty="0"/>
              <a:t> </a:t>
            </a:r>
            <a:r>
              <a:rPr lang="en-US" sz="2000" b="1" dirty="0" err="1"/>
              <a:t>unapređenje</a:t>
            </a:r>
            <a:r>
              <a:rPr lang="en-US" sz="2000" b="1" dirty="0"/>
              <a:t> </a:t>
            </a:r>
            <a:r>
              <a:rPr lang="en-US" sz="2000" b="1" dirty="0" err="1"/>
              <a:t>procesa</a:t>
            </a:r>
            <a:r>
              <a:rPr lang="en-US" sz="2000" b="1" dirty="0"/>
              <a:t> </a:t>
            </a:r>
            <a:r>
              <a:rPr lang="en-US" sz="2000" b="1" dirty="0" err="1"/>
              <a:t>rada</a:t>
            </a:r>
            <a:r>
              <a:rPr lang="en-US" sz="2000" b="1" dirty="0"/>
              <a:t> </a:t>
            </a:r>
            <a:r>
              <a:rPr lang="en-US" sz="2000" b="1" dirty="0" err="1"/>
              <a:t>i</a:t>
            </a:r>
            <a:r>
              <a:rPr lang="en-US" sz="2000" b="1" dirty="0"/>
              <a:t> </a:t>
            </a:r>
            <a:r>
              <a:rPr lang="en-US" sz="2000" b="1" dirty="0" err="1"/>
              <a:t>poslovanja</a:t>
            </a:r>
            <a:r>
              <a:rPr lang="en-US" sz="2000" b="1" dirty="0"/>
              <a:t> </a:t>
            </a:r>
            <a:r>
              <a:rPr lang="en-US" sz="2000" b="1" dirty="0" err="1"/>
              <a:t>i</a:t>
            </a:r>
            <a:r>
              <a:rPr lang="en-US" sz="2000" b="1" dirty="0"/>
              <a:t>/</a:t>
            </a:r>
            <a:r>
              <a:rPr lang="en-US" sz="2000" b="1" dirty="0" err="1"/>
              <a:t>ili</a:t>
            </a:r>
            <a:r>
              <a:rPr lang="en-US" sz="2000" b="1" dirty="0"/>
              <a:t>  </a:t>
            </a:r>
            <a:r>
              <a:rPr lang="en-US" sz="2000" b="1" dirty="0" err="1"/>
              <a:t>povećanje</a:t>
            </a:r>
            <a:r>
              <a:rPr lang="en-US" sz="2000" b="1" dirty="0"/>
              <a:t> </a:t>
            </a:r>
            <a:r>
              <a:rPr lang="en-US" sz="2000" b="1" dirty="0" err="1"/>
              <a:t>proizvodnog</a:t>
            </a:r>
            <a:r>
              <a:rPr lang="en-US" sz="2000" b="1" dirty="0"/>
              <a:t> </a:t>
            </a:r>
            <a:r>
              <a:rPr lang="en-US" sz="2000" b="1" dirty="0" err="1"/>
              <a:t>kapaciteta</a:t>
            </a:r>
            <a:r>
              <a:rPr lang="en-US" sz="2000" b="1" dirty="0"/>
              <a:t> </a:t>
            </a:r>
            <a:r>
              <a:rPr lang="en-US" sz="2000" b="1" dirty="0" err="1"/>
              <a:t>iskazanom</a:t>
            </a:r>
            <a:r>
              <a:rPr lang="en-US" sz="2000" b="1" dirty="0"/>
              <a:t> </a:t>
            </a:r>
            <a:r>
              <a:rPr lang="en-US" sz="2000" b="1" dirty="0" err="1"/>
              <a:t>kroz</a:t>
            </a:r>
            <a:r>
              <a:rPr lang="en-US" sz="2000" b="1" dirty="0"/>
              <a:t> </a:t>
            </a:r>
            <a:r>
              <a:rPr lang="en-US" sz="2000" b="1" dirty="0" err="1"/>
              <a:t>povećanje</a:t>
            </a:r>
            <a:r>
              <a:rPr lang="en-US" sz="2000" b="1" dirty="0"/>
              <a:t> </a:t>
            </a:r>
            <a:r>
              <a:rPr lang="en-US" sz="2000" b="1" dirty="0" err="1"/>
              <a:t>ukupnog</a:t>
            </a:r>
            <a:r>
              <a:rPr lang="en-US" sz="2000" b="1" dirty="0"/>
              <a:t> </a:t>
            </a:r>
            <a:r>
              <a:rPr lang="en-US" sz="2000" b="1" dirty="0" err="1"/>
              <a:t>standardnog</a:t>
            </a:r>
            <a:r>
              <a:rPr lang="en-US" sz="2000" b="1" dirty="0"/>
              <a:t> </a:t>
            </a:r>
            <a:r>
              <a:rPr lang="en-US" sz="2000" b="1" dirty="0" err="1"/>
              <a:t>ekonomskog</a:t>
            </a:r>
            <a:r>
              <a:rPr lang="en-US" sz="2000" b="1" dirty="0"/>
              <a:t> </a:t>
            </a:r>
            <a:r>
              <a:rPr lang="en-US" sz="2000" b="1" dirty="0" err="1"/>
              <a:t>rezultata</a:t>
            </a:r>
            <a:r>
              <a:rPr lang="en-US" sz="2000" b="1" dirty="0"/>
              <a:t>. </a:t>
            </a:r>
          </a:p>
          <a:p>
            <a:r>
              <a:rPr lang="en-US" sz="2000" dirty="0" err="1"/>
              <a:t>Provedbu</a:t>
            </a:r>
            <a:r>
              <a:rPr lang="en-US" sz="2000" dirty="0"/>
              <a:t> </a:t>
            </a:r>
            <a:r>
              <a:rPr lang="en-US" sz="2000" dirty="0" err="1"/>
              <a:t>aktivnosti</a:t>
            </a:r>
            <a:r>
              <a:rPr lang="en-US" sz="2000" dirty="0"/>
              <a:t> </a:t>
            </a:r>
            <a:r>
              <a:rPr lang="en-US" sz="2000" dirty="0" err="1"/>
              <a:t>navedenih</a:t>
            </a:r>
            <a:r>
              <a:rPr lang="en-US" sz="2000" dirty="0"/>
              <a:t> u </a:t>
            </a:r>
            <a:r>
              <a:rPr lang="en-US" sz="2000" dirty="0" err="1"/>
              <a:t>poslovnom</a:t>
            </a:r>
            <a:r>
              <a:rPr lang="en-US" sz="2000" dirty="0"/>
              <a:t> </a:t>
            </a:r>
            <a:r>
              <a:rPr lang="en-US" sz="2000" dirty="0" err="1"/>
              <a:t>planu</a:t>
            </a:r>
            <a:r>
              <a:rPr lang="en-US" sz="2000" dirty="0"/>
              <a:t> </a:t>
            </a:r>
            <a:r>
              <a:rPr lang="en-US" sz="2000" b="1" dirty="0"/>
              <a:t>mora </a:t>
            </a:r>
            <a:r>
              <a:rPr lang="en-US" sz="2000" b="1" dirty="0" err="1"/>
              <a:t>započeti</a:t>
            </a:r>
            <a:r>
              <a:rPr lang="en-US" sz="2000" b="1" dirty="0"/>
              <a:t> u </a:t>
            </a:r>
            <a:r>
              <a:rPr lang="en-US" sz="2000" b="1" dirty="0" err="1"/>
              <a:t>roku</a:t>
            </a:r>
            <a:r>
              <a:rPr lang="en-US" sz="2000" b="1" dirty="0"/>
              <a:t> od </a:t>
            </a:r>
            <a:r>
              <a:rPr lang="en-US" sz="2000" b="1" dirty="0" err="1"/>
              <a:t>devet</a:t>
            </a:r>
            <a:r>
              <a:rPr lang="en-US" sz="2000" b="1" dirty="0"/>
              <a:t> (9) </a:t>
            </a:r>
            <a:r>
              <a:rPr lang="en-US" sz="2000" dirty="0" err="1"/>
              <a:t>mjeseci</a:t>
            </a:r>
            <a:r>
              <a:rPr lang="en-US" sz="2000" dirty="0"/>
              <a:t> od </a:t>
            </a:r>
            <a:r>
              <a:rPr lang="en-US" sz="2000" dirty="0" err="1"/>
              <a:t>datuma</a:t>
            </a:r>
            <a:r>
              <a:rPr lang="en-US" sz="2000" dirty="0"/>
              <a:t> </a:t>
            </a:r>
            <a:r>
              <a:rPr lang="en-US" sz="2000" dirty="0" err="1"/>
              <a:t>sklapanja</a:t>
            </a:r>
            <a:r>
              <a:rPr lang="en-US" sz="2000" dirty="0"/>
              <a:t> </a:t>
            </a:r>
            <a:r>
              <a:rPr lang="en-US" sz="2000" dirty="0" err="1"/>
              <a:t>Ugovora</a:t>
            </a:r>
            <a:r>
              <a:rPr lang="en-US" sz="2000" dirty="0"/>
              <a:t> o </a:t>
            </a:r>
            <a:r>
              <a:rPr lang="en-US" sz="2000" dirty="0" err="1"/>
              <a:t>financiranju</a:t>
            </a:r>
            <a:r>
              <a:rPr lang="en-US" sz="2000" dirty="0"/>
              <a:t>. </a:t>
            </a:r>
          </a:p>
          <a:p>
            <a:r>
              <a:rPr lang="en-US" sz="2000" dirty="0" err="1"/>
              <a:t>Prihvatljive</a:t>
            </a:r>
            <a:r>
              <a:rPr lang="en-US" sz="2000" dirty="0"/>
              <a:t> </a:t>
            </a:r>
            <a:r>
              <a:rPr lang="en-US" sz="2000" dirty="0" err="1"/>
              <a:t>aktivnosti</a:t>
            </a:r>
            <a:r>
              <a:rPr lang="en-US" sz="2000" dirty="0"/>
              <a:t> u </a:t>
            </a:r>
            <a:r>
              <a:rPr lang="en-US" sz="2000" dirty="0" err="1"/>
              <a:t>poslovnom</a:t>
            </a:r>
            <a:r>
              <a:rPr lang="en-US" sz="2000" dirty="0"/>
              <a:t> </a:t>
            </a:r>
            <a:r>
              <a:rPr lang="en-US" sz="2000" dirty="0" err="1"/>
              <a:t>planu</a:t>
            </a:r>
            <a:r>
              <a:rPr lang="en-US" sz="2000" dirty="0"/>
              <a:t> </a:t>
            </a:r>
            <a:r>
              <a:rPr lang="en-US" sz="2000" dirty="0" err="1"/>
              <a:t>moraju</a:t>
            </a:r>
            <a:r>
              <a:rPr lang="en-US" sz="2000" dirty="0"/>
              <a:t> </a:t>
            </a:r>
            <a:r>
              <a:rPr lang="en-US" sz="2000" dirty="0" err="1"/>
              <a:t>biti</a:t>
            </a:r>
            <a:r>
              <a:rPr lang="en-US" sz="2000" dirty="0"/>
              <a:t> </a:t>
            </a:r>
            <a:r>
              <a:rPr lang="en-US" sz="2000" dirty="0" err="1"/>
              <a:t>prikazane</a:t>
            </a:r>
            <a:r>
              <a:rPr lang="en-US" sz="2000" dirty="0"/>
              <a:t> u </a:t>
            </a:r>
            <a:r>
              <a:rPr lang="en-US" sz="2000" dirty="0" err="1"/>
              <a:t>ukupnom</a:t>
            </a:r>
            <a:r>
              <a:rPr lang="en-US" sz="2000" dirty="0"/>
              <a:t> </a:t>
            </a:r>
            <a:r>
              <a:rPr lang="en-US" sz="2000" dirty="0" err="1"/>
              <a:t>iznosu</a:t>
            </a:r>
            <a:r>
              <a:rPr lang="en-US" sz="2000" dirty="0"/>
              <a:t> </a:t>
            </a:r>
            <a:r>
              <a:rPr lang="en-US" sz="2000" b="1" dirty="0"/>
              <a:t>od </a:t>
            </a:r>
            <a:r>
              <a:rPr lang="en-US" sz="2000" b="1" dirty="0" err="1"/>
              <a:t>najmanje</a:t>
            </a:r>
            <a:r>
              <a:rPr lang="en-US" sz="2000" b="1" dirty="0"/>
              <a:t> 15.000 </a:t>
            </a:r>
            <a:r>
              <a:rPr lang="en-US" sz="2000" b="1" dirty="0" err="1"/>
              <a:t>eura</a:t>
            </a:r>
            <a:r>
              <a:rPr lang="en-US" sz="2000" b="1" dirty="0"/>
              <a:t> u </a:t>
            </a:r>
            <a:r>
              <a:rPr lang="en-US" sz="2000" b="1" dirty="0" err="1"/>
              <a:t>kunskoj</a:t>
            </a:r>
            <a:r>
              <a:rPr lang="en-US" sz="2000" b="1" dirty="0"/>
              <a:t> </a:t>
            </a:r>
            <a:r>
              <a:rPr lang="en-US" sz="2000" b="1" dirty="0" err="1"/>
              <a:t>protuvrijednosti</a:t>
            </a:r>
            <a:endParaRPr lang="en-US" sz="2000" b="1" dirty="0"/>
          </a:p>
          <a:p>
            <a:r>
              <a:rPr lang="en-US" sz="2000" dirty="0" err="1"/>
              <a:t>Aktivnosti</a:t>
            </a:r>
            <a:r>
              <a:rPr lang="en-US" sz="2000" dirty="0"/>
              <a:t> </a:t>
            </a:r>
            <a:r>
              <a:rPr lang="en-US" sz="2000" dirty="0" err="1"/>
              <a:t>operativnog</a:t>
            </a:r>
            <a:r>
              <a:rPr lang="en-US" sz="2000" dirty="0"/>
              <a:t> </a:t>
            </a:r>
            <a:r>
              <a:rPr lang="en-US" sz="2000" dirty="0" err="1"/>
              <a:t>poslovanja</a:t>
            </a:r>
            <a:r>
              <a:rPr lang="en-US" sz="2000" dirty="0"/>
              <a:t>, </a:t>
            </a:r>
            <a:r>
              <a:rPr lang="en-US" sz="2000" dirty="0" err="1"/>
              <a:t>samo</a:t>
            </a:r>
            <a:r>
              <a:rPr lang="en-US" sz="2000" dirty="0"/>
              <a:t> do </a:t>
            </a:r>
            <a:r>
              <a:rPr lang="en-US" sz="2000" dirty="0" err="1"/>
              <a:t>limitiranih</a:t>
            </a:r>
            <a:r>
              <a:rPr lang="en-US" sz="2000" dirty="0"/>
              <a:t> </a:t>
            </a:r>
            <a:r>
              <a:rPr lang="en-US" sz="2000" dirty="0" err="1"/>
              <a:t>iznosa</a:t>
            </a:r>
            <a:r>
              <a:rPr lang="en-US" sz="2000" dirty="0"/>
              <a:t>.</a:t>
            </a:r>
          </a:p>
          <a:p>
            <a:r>
              <a:rPr lang="en-US" sz="2000" dirty="0" err="1"/>
              <a:t>Provedba</a:t>
            </a:r>
            <a:r>
              <a:rPr lang="en-US" sz="2000" dirty="0"/>
              <a:t> </a:t>
            </a:r>
            <a:r>
              <a:rPr lang="en-US" sz="2000" dirty="0" err="1"/>
              <a:t>aktivnosti</a:t>
            </a:r>
            <a:r>
              <a:rPr lang="en-US" sz="2000" dirty="0"/>
              <a:t> </a:t>
            </a:r>
            <a:r>
              <a:rPr lang="en-US" sz="2000" dirty="0" err="1"/>
              <a:t>i</a:t>
            </a:r>
            <a:r>
              <a:rPr lang="en-US" sz="2000" dirty="0"/>
              <a:t> </a:t>
            </a:r>
            <a:r>
              <a:rPr lang="en-US" sz="2000" dirty="0" err="1"/>
              <a:t>ostvarenje</a:t>
            </a:r>
            <a:r>
              <a:rPr lang="en-US" sz="2000" dirty="0"/>
              <a:t> </a:t>
            </a:r>
            <a:r>
              <a:rPr lang="en-US" sz="2000" dirty="0" err="1"/>
              <a:t>ciljeva</a:t>
            </a:r>
            <a:r>
              <a:rPr lang="en-US" sz="2000" dirty="0"/>
              <a:t> </a:t>
            </a:r>
            <a:r>
              <a:rPr lang="en-US" sz="2000" dirty="0" err="1"/>
              <a:t>prikazanih</a:t>
            </a:r>
            <a:r>
              <a:rPr lang="en-US" sz="2000" dirty="0"/>
              <a:t> u </a:t>
            </a:r>
            <a:r>
              <a:rPr lang="en-US" sz="2000" dirty="0" err="1"/>
              <a:t>poslovnom</a:t>
            </a:r>
            <a:r>
              <a:rPr lang="en-US" sz="2000" dirty="0"/>
              <a:t> </a:t>
            </a:r>
            <a:r>
              <a:rPr lang="en-US" sz="2000" dirty="0" err="1"/>
              <a:t>planu</a:t>
            </a:r>
            <a:r>
              <a:rPr lang="en-US" sz="2000" dirty="0"/>
              <a:t> </a:t>
            </a:r>
            <a:r>
              <a:rPr lang="en-US" sz="2000" dirty="0" err="1"/>
              <a:t>moraju</a:t>
            </a:r>
            <a:r>
              <a:rPr lang="en-US" sz="2000" dirty="0"/>
              <a:t> </a:t>
            </a:r>
            <a:r>
              <a:rPr lang="en-US" sz="2000" dirty="0" err="1"/>
              <a:t>biti</a:t>
            </a:r>
            <a:r>
              <a:rPr lang="en-US" sz="2000" dirty="0"/>
              <a:t> </a:t>
            </a:r>
            <a:r>
              <a:rPr lang="en-US" sz="2000" dirty="0" err="1"/>
              <a:t>realizirani</a:t>
            </a:r>
            <a:r>
              <a:rPr lang="en-US" sz="2000" dirty="0"/>
              <a:t> u </a:t>
            </a:r>
            <a:r>
              <a:rPr lang="en-US" sz="2000" dirty="0" err="1"/>
              <a:t>razdoblju</a:t>
            </a:r>
            <a:r>
              <a:rPr lang="en-US" sz="2000" dirty="0"/>
              <a:t> od </a:t>
            </a:r>
            <a:r>
              <a:rPr lang="en-US" sz="2000" dirty="0" err="1"/>
              <a:t>najviše</a:t>
            </a:r>
            <a:r>
              <a:rPr lang="en-US" sz="2000" dirty="0"/>
              <a:t> 36 </a:t>
            </a:r>
            <a:r>
              <a:rPr lang="en-US" sz="2000" dirty="0" err="1"/>
              <a:t>mjeseci</a:t>
            </a:r>
            <a:r>
              <a:rPr lang="en-US" sz="2000" dirty="0"/>
              <a:t> od </a:t>
            </a:r>
            <a:r>
              <a:rPr lang="en-US" sz="2000" dirty="0" err="1"/>
              <a:t>sklapanja</a:t>
            </a:r>
            <a:r>
              <a:rPr lang="en-US" sz="2000" dirty="0"/>
              <a:t> </a:t>
            </a:r>
            <a:r>
              <a:rPr lang="en-US" sz="2000" dirty="0" err="1"/>
              <a:t>Ugovora</a:t>
            </a:r>
            <a:r>
              <a:rPr lang="en-US" sz="2000" dirty="0"/>
              <a:t> o </a:t>
            </a:r>
            <a:r>
              <a:rPr lang="en-US" sz="2000" dirty="0" err="1"/>
              <a:t>financiranju</a:t>
            </a:r>
            <a:r>
              <a:rPr lang="en-US" sz="2000" dirty="0"/>
              <a:t>. </a:t>
            </a:r>
          </a:p>
          <a:p>
            <a:r>
              <a:rPr lang="en-US" sz="2000" dirty="0" err="1"/>
              <a:t>Nadležne</a:t>
            </a:r>
            <a:r>
              <a:rPr lang="en-US" sz="2000" dirty="0"/>
              <a:t> </a:t>
            </a:r>
            <a:r>
              <a:rPr lang="en-US" sz="2000" dirty="0" err="1"/>
              <a:t>institucije</a:t>
            </a:r>
            <a:r>
              <a:rPr lang="en-US" sz="2000" dirty="0"/>
              <a:t> </a:t>
            </a:r>
            <a:r>
              <a:rPr lang="en-US" sz="2000" dirty="0" err="1"/>
              <a:t>mogu</a:t>
            </a:r>
            <a:r>
              <a:rPr lang="en-US" sz="2000" dirty="0"/>
              <a:t> </a:t>
            </a:r>
            <a:r>
              <a:rPr lang="en-US" sz="2000" dirty="0" err="1"/>
              <a:t>obavljati</a:t>
            </a:r>
            <a:r>
              <a:rPr lang="en-US" sz="2000" dirty="0"/>
              <a:t> </a:t>
            </a:r>
            <a:r>
              <a:rPr lang="en-US" sz="2000" dirty="0" err="1"/>
              <a:t>provjere</a:t>
            </a:r>
            <a:r>
              <a:rPr lang="en-US" sz="2000" dirty="0"/>
              <a:t> </a:t>
            </a:r>
            <a:r>
              <a:rPr lang="en-US" sz="2000" dirty="0" err="1"/>
              <a:t>podataka</a:t>
            </a:r>
            <a:r>
              <a:rPr lang="en-US" sz="2000" dirty="0"/>
              <a:t> </a:t>
            </a:r>
            <a:r>
              <a:rPr lang="en-US" sz="2000" dirty="0" err="1"/>
              <a:t>navedenih</a:t>
            </a:r>
            <a:r>
              <a:rPr lang="en-US" sz="2000" dirty="0"/>
              <a:t> u </a:t>
            </a:r>
            <a:r>
              <a:rPr lang="en-US" sz="2000" dirty="0" err="1"/>
              <a:t>planu</a:t>
            </a:r>
            <a:r>
              <a:rPr lang="en-US" sz="2000" dirty="0"/>
              <a:t> u </a:t>
            </a:r>
            <a:r>
              <a:rPr lang="en-US" sz="2000" dirty="0" err="1"/>
              <a:t>periodu</a:t>
            </a:r>
            <a:r>
              <a:rPr lang="en-US" sz="2000" dirty="0"/>
              <a:t> od pet (5) </a:t>
            </a:r>
            <a:r>
              <a:rPr lang="en-US" sz="2000" dirty="0" err="1"/>
              <a:t>godina</a:t>
            </a:r>
            <a:r>
              <a:rPr lang="en-US" sz="2000" dirty="0"/>
              <a:t> </a:t>
            </a:r>
            <a:r>
              <a:rPr lang="en-US" sz="2000" dirty="0" err="1"/>
              <a:t>nakon</a:t>
            </a:r>
            <a:r>
              <a:rPr lang="en-US" sz="2000" dirty="0"/>
              <a:t> </a:t>
            </a:r>
            <a:r>
              <a:rPr lang="en-US" sz="2000" dirty="0" err="1"/>
              <a:t>konačne</a:t>
            </a:r>
            <a:r>
              <a:rPr lang="en-US" sz="2000" dirty="0"/>
              <a:t> </a:t>
            </a:r>
            <a:r>
              <a:rPr lang="en-US" sz="2000" dirty="0" err="1"/>
              <a:t>isplate</a:t>
            </a:r>
            <a:r>
              <a:rPr lang="en-US" sz="2000" dirty="0"/>
              <a:t> </a:t>
            </a:r>
            <a:r>
              <a:rPr lang="en-US" sz="2000" dirty="0" err="1"/>
              <a:t>potpore</a:t>
            </a:r>
            <a:r>
              <a:rPr lang="en-US" sz="2000" dirty="0"/>
              <a:t>. </a:t>
            </a:r>
          </a:p>
        </p:txBody>
      </p:sp>
    </p:spTree>
    <p:extLst>
      <p:ext uri="{BB962C8B-B14F-4D97-AF65-F5344CB8AC3E}">
        <p14:creationId xmlns:p14="http://schemas.microsoft.com/office/powerpoint/2010/main" val="1151186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CA7F3-76D4-4400-B6F5-7DE59C7E23FF}"/>
              </a:ext>
            </a:extLst>
          </p:cNvPr>
          <p:cNvSpPr>
            <a:spLocks noGrp="1"/>
          </p:cNvSpPr>
          <p:nvPr>
            <p:ph type="title"/>
          </p:nvPr>
        </p:nvSpPr>
        <p:spPr>
          <a:xfrm>
            <a:off x="3942183" y="1052736"/>
            <a:ext cx="4258816" cy="457199"/>
          </a:xfrm>
        </p:spPr>
        <p:txBody>
          <a:bodyPr>
            <a:normAutofit fontScale="90000"/>
          </a:bodyPr>
          <a:lstStyle/>
          <a:p>
            <a:r>
              <a:rPr lang="en-US" dirty="0" err="1"/>
              <a:t>Poslovni</a:t>
            </a:r>
            <a:r>
              <a:rPr lang="en-US" dirty="0"/>
              <a:t> plan</a:t>
            </a:r>
          </a:p>
        </p:txBody>
      </p:sp>
      <p:pic>
        <p:nvPicPr>
          <p:cNvPr id="4" name="Content Placeholder 3">
            <a:extLst>
              <a:ext uri="{FF2B5EF4-FFF2-40B4-BE49-F238E27FC236}">
                <a16:creationId xmlns:a16="http://schemas.microsoft.com/office/drawing/2014/main" id="{F3CC4D75-2817-40A1-A5A2-37031708FF67}"/>
              </a:ext>
            </a:extLst>
          </p:cNvPr>
          <p:cNvPicPr>
            <a:picLocks noGrp="1" noChangeAspect="1"/>
          </p:cNvPicPr>
          <p:nvPr>
            <p:ph idx="1"/>
          </p:nvPr>
        </p:nvPicPr>
        <p:blipFill>
          <a:blip r:embed="rId2"/>
          <a:stretch>
            <a:fillRect/>
          </a:stretch>
        </p:blipFill>
        <p:spPr>
          <a:xfrm>
            <a:off x="943001" y="1600200"/>
            <a:ext cx="7257998" cy="4525963"/>
          </a:xfrm>
          <a:prstGeom prst="rect">
            <a:avLst/>
          </a:prstGeom>
        </p:spPr>
      </p:pic>
    </p:spTree>
    <p:extLst>
      <p:ext uri="{BB962C8B-B14F-4D97-AF65-F5344CB8AC3E}">
        <p14:creationId xmlns:p14="http://schemas.microsoft.com/office/powerpoint/2010/main" val="573300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4A56E-CCE9-4EC3-BF5B-3D40B91B73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0BF56C2-6684-46CE-94D8-5B24F9AFFAE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5EE8A82-5346-44C5-9B44-DD45E5639C20}"/>
              </a:ext>
            </a:extLst>
          </p:cNvPr>
          <p:cNvPicPr>
            <a:picLocks noChangeAspect="1"/>
          </p:cNvPicPr>
          <p:nvPr/>
        </p:nvPicPr>
        <p:blipFill>
          <a:blip r:embed="rId2"/>
          <a:stretch>
            <a:fillRect/>
          </a:stretch>
        </p:blipFill>
        <p:spPr>
          <a:xfrm>
            <a:off x="251822" y="0"/>
            <a:ext cx="8640356" cy="6858000"/>
          </a:xfrm>
          <a:prstGeom prst="rect">
            <a:avLst/>
          </a:prstGeom>
        </p:spPr>
      </p:pic>
    </p:spTree>
    <p:extLst>
      <p:ext uri="{BB962C8B-B14F-4D97-AF65-F5344CB8AC3E}">
        <p14:creationId xmlns:p14="http://schemas.microsoft.com/office/powerpoint/2010/main" val="2540614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91F1766-02CE-4154-A397-1D9C3C50CA08}"/>
              </a:ext>
            </a:extLst>
          </p:cNvPr>
          <p:cNvPicPr>
            <a:picLocks noGrp="1" noChangeAspect="1"/>
          </p:cNvPicPr>
          <p:nvPr>
            <p:ph idx="1"/>
          </p:nvPr>
        </p:nvPicPr>
        <p:blipFill>
          <a:blip r:embed="rId2"/>
          <a:stretch>
            <a:fillRect/>
          </a:stretch>
        </p:blipFill>
        <p:spPr>
          <a:xfrm>
            <a:off x="462642" y="1268760"/>
            <a:ext cx="7693742" cy="4857403"/>
          </a:xfrm>
          <a:prstGeom prst="rect">
            <a:avLst/>
          </a:prstGeom>
        </p:spPr>
      </p:pic>
    </p:spTree>
    <p:extLst>
      <p:ext uri="{BB962C8B-B14F-4D97-AF65-F5344CB8AC3E}">
        <p14:creationId xmlns:p14="http://schemas.microsoft.com/office/powerpoint/2010/main" val="1440412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BADAB63-FFEB-4549-A8F1-D22C4DA944EC}"/>
              </a:ext>
            </a:extLst>
          </p:cNvPr>
          <p:cNvPicPr>
            <a:picLocks noGrp="1" noChangeAspect="1"/>
          </p:cNvPicPr>
          <p:nvPr>
            <p:ph idx="1"/>
          </p:nvPr>
        </p:nvPicPr>
        <p:blipFill>
          <a:blip r:embed="rId2"/>
          <a:stretch>
            <a:fillRect/>
          </a:stretch>
        </p:blipFill>
        <p:spPr>
          <a:xfrm>
            <a:off x="2123728" y="1052736"/>
            <a:ext cx="3660761" cy="5520905"/>
          </a:xfrm>
          <a:prstGeom prst="rect">
            <a:avLst/>
          </a:prstGeom>
        </p:spPr>
      </p:pic>
    </p:spTree>
    <p:extLst>
      <p:ext uri="{BB962C8B-B14F-4D97-AF65-F5344CB8AC3E}">
        <p14:creationId xmlns:p14="http://schemas.microsoft.com/office/powerpoint/2010/main" val="1213828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F0F04-E118-4F15-902E-24AAC405CCD9}"/>
              </a:ext>
            </a:extLst>
          </p:cNvPr>
          <p:cNvSpPr>
            <a:spLocks noGrp="1"/>
          </p:cNvSpPr>
          <p:nvPr>
            <p:ph type="title"/>
          </p:nvPr>
        </p:nvSpPr>
        <p:spPr/>
        <p:txBody>
          <a:bodyPr/>
          <a:lstStyle/>
          <a:p>
            <a:r>
              <a:rPr lang="en-US" dirty="0" err="1"/>
              <a:t>isplata</a:t>
            </a:r>
            <a:endParaRPr lang="en-US" dirty="0"/>
          </a:p>
        </p:txBody>
      </p:sp>
      <p:pic>
        <p:nvPicPr>
          <p:cNvPr id="4" name="Picture 3">
            <a:extLst>
              <a:ext uri="{FF2B5EF4-FFF2-40B4-BE49-F238E27FC236}">
                <a16:creationId xmlns:a16="http://schemas.microsoft.com/office/drawing/2014/main" id="{F1BE6D67-845A-43D8-ABEA-19F692E82A75}"/>
              </a:ext>
            </a:extLst>
          </p:cNvPr>
          <p:cNvPicPr>
            <a:picLocks noChangeAspect="1"/>
          </p:cNvPicPr>
          <p:nvPr/>
        </p:nvPicPr>
        <p:blipFill>
          <a:blip r:embed="rId2"/>
          <a:stretch>
            <a:fillRect/>
          </a:stretch>
        </p:blipFill>
        <p:spPr>
          <a:xfrm>
            <a:off x="323528" y="2312876"/>
            <a:ext cx="7464767" cy="1908212"/>
          </a:xfrm>
          <a:prstGeom prst="rect">
            <a:avLst/>
          </a:prstGeom>
        </p:spPr>
      </p:pic>
    </p:spTree>
    <p:extLst>
      <p:ext uri="{BB962C8B-B14F-4D97-AF65-F5344CB8AC3E}">
        <p14:creationId xmlns:p14="http://schemas.microsoft.com/office/powerpoint/2010/main" val="2249178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E8F35-7B7D-4DED-B798-8BA4DDD40825}"/>
              </a:ext>
            </a:extLst>
          </p:cNvPr>
          <p:cNvSpPr>
            <a:spLocks noGrp="1"/>
          </p:cNvSpPr>
          <p:nvPr>
            <p:ph type="title"/>
          </p:nvPr>
        </p:nvSpPr>
        <p:spPr>
          <a:xfrm>
            <a:off x="2051720" y="980728"/>
            <a:ext cx="7560840" cy="2002234"/>
          </a:xfrm>
        </p:spPr>
        <p:txBody>
          <a:bodyPr>
            <a:noAutofit/>
          </a:bodyPr>
          <a:lstStyle/>
          <a:p>
            <a:r>
              <a:rPr lang="en-US" sz="2800" dirty="0" err="1"/>
              <a:t>Mjera</a:t>
            </a:r>
            <a:r>
              <a:rPr lang="en-US" sz="2800" dirty="0"/>
              <a:t> 6.2.1“Potpora </a:t>
            </a:r>
            <a:r>
              <a:rPr lang="en-US" sz="2800" dirty="0" err="1"/>
              <a:t>ulaganju</a:t>
            </a:r>
            <a:r>
              <a:rPr lang="en-US" sz="2800" dirty="0"/>
              <a:t> u </a:t>
            </a:r>
            <a:r>
              <a:rPr lang="en-US" sz="2800" dirty="0" err="1"/>
              <a:t>pokretanje</a:t>
            </a:r>
            <a:r>
              <a:rPr lang="en-US" sz="2800" dirty="0"/>
              <a:t> </a:t>
            </a:r>
            <a:r>
              <a:rPr lang="en-US" sz="2800" dirty="0" err="1"/>
              <a:t>nepoljoprivrednih</a:t>
            </a:r>
            <a:r>
              <a:rPr lang="en-US" sz="2800" dirty="0"/>
              <a:t> </a:t>
            </a:r>
            <a:r>
              <a:rPr lang="en-US" sz="2800" dirty="0" err="1"/>
              <a:t>djelatnosti</a:t>
            </a:r>
            <a:r>
              <a:rPr lang="en-US" sz="2800" dirty="0"/>
              <a:t> u </a:t>
            </a:r>
            <a:r>
              <a:rPr lang="en-US" sz="2800" dirty="0" err="1"/>
              <a:t>ruralnim</a:t>
            </a:r>
            <a:r>
              <a:rPr lang="en-US" sz="2800" dirty="0"/>
              <a:t> </a:t>
            </a:r>
            <a:r>
              <a:rPr lang="en-US" sz="2800" dirty="0" err="1"/>
              <a:t>područjima</a:t>
            </a:r>
            <a:r>
              <a:rPr lang="en-US" sz="2800" dirty="0"/>
              <a:t>”</a:t>
            </a:r>
            <a:br>
              <a:rPr lang="en-US" sz="2800" dirty="0"/>
            </a:br>
            <a:endParaRPr lang="en-US" sz="2800" dirty="0"/>
          </a:p>
        </p:txBody>
      </p:sp>
      <p:sp>
        <p:nvSpPr>
          <p:cNvPr id="3" name="Content Placeholder 2">
            <a:extLst>
              <a:ext uri="{FF2B5EF4-FFF2-40B4-BE49-F238E27FC236}">
                <a16:creationId xmlns:a16="http://schemas.microsoft.com/office/drawing/2014/main" id="{7C4C7001-6593-4706-835C-CE3947F000FD}"/>
              </a:ext>
            </a:extLst>
          </p:cNvPr>
          <p:cNvSpPr>
            <a:spLocks noGrp="1"/>
          </p:cNvSpPr>
          <p:nvPr>
            <p:ph idx="1"/>
          </p:nvPr>
        </p:nvSpPr>
        <p:spPr>
          <a:xfrm>
            <a:off x="683568" y="2420888"/>
            <a:ext cx="8003232" cy="3705275"/>
          </a:xfrm>
        </p:spPr>
        <p:txBody>
          <a:bodyPr>
            <a:normAutofit fontScale="62500" lnSpcReduction="20000"/>
          </a:bodyPr>
          <a:lstStyle/>
          <a:p>
            <a:r>
              <a:rPr lang="en-US" dirty="0" err="1"/>
              <a:t>Potencijalni</a:t>
            </a:r>
            <a:r>
              <a:rPr lang="en-US" dirty="0"/>
              <a:t> </a:t>
            </a:r>
            <a:r>
              <a:rPr lang="en-US" b="1" dirty="0" err="1"/>
              <a:t>korisnici</a:t>
            </a:r>
            <a:r>
              <a:rPr lang="en-US" b="1" dirty="0"/>
              <a:t>: </a:t>
            </a:r>
            <a:r>
              <a:rPr lang="en-US" dirty="0" err="1"/>
              <a:t>Poljoprivredna</a:t>
            </a:r>
            <a:r>
              <a:rPr lang="en-US" dirty="0"/>
              <a:t> </a:t>
            </a:r>
            <a:r>
              <a:rPr lang="en-US" dirty="0" err="1"/>
              <a:t>gospodarstva</a:t>
            </a:r>
            <a:r>
              <a:rPr lang="en-US" dirty="0"/>
              <a:t> </a:t>
            </a:r>
            <a:r>
              <a:rPr lang="en-US" dirty="0" err="1"/>
              <a:t>upisana</a:t>
            </a:r>
            <a:r>
              <a:rPr lang="en-US" dirty="0"/>
              <a:t> u </a:t>
            </a:r>
            <a:r>
              <a:rPr lang="en-US" dirty="0" err="1"/>
              <a:t>Upisnik</a:t>
            </a:r>
            <a:r>
              <a:rPr lang="en-US" dirty="0"/>
              <a:t> </a:t>
            </a:r>
            <a:r>
              <a:rPr lang="en-US" dirty="0" err="1"/>
              <a:t>poljoprivrednika</a:t>
            </a:r>
            <a:r>
              <a:rPr lang="en-US" dirty="0"/>
              <a:t> </a:t>
            </a:r>
            <a:r>
              <a:rPr lang="en-US" dirty="0" err="1"/>
              <a:t>najmanje</a:t>
            </a:r>
            <a:r>
              <a:rPr lang="en-US" dirty="0"/>
              <a:t> </a:t>
            </a:r>
            <a:r>
              <a:rPr lang="en-US" dirty="0" err="1"/>
              <a:t>jednu</a:t>
            </a:r>
            <a:r>
              <a:rPr lang="en-US" dirty="0"/>
              <a:t> </a:t>
            </a:r>
            <a:r>
              <a:rPr lang="en-US" dirty="0" err="1"/>
              <a:t>godinu</a:t>
            </a:r>
            <a:r>
              <a:rPr lang="en-US" dirty="0"/>
              <a:t> </a:t>
            </a:r>
            <a:r>
              <a:rPr lang="en-US" dirty="0" err="1"/>
              <a:t>prije</a:t>
            </a:r>
            <a:r>
              <a:rPr lang="en-US" dirty="0"/>
              <a:t> </a:t>
            </a:r>
            <a:r>
              <a:rPr lang="en-US" dirty="0" err="1"/>
              <a:t>podnošenja</a:t>
            </a:r>
            <a:r>
              <a:rPr lang="en-US" dirty="0"/>
              <a:t> </a:t>
            </a:r>
            <a:r>
              <a:rPr lang="en-US" dirty="0" err="1"/>
              <a:t>Zahtjeva</a:t>
            </a:r>
            <a:r>
              <a:rPr lang="en-US" dirty="0"/>
              <a:t> za </a:t>
            </a:r>
            <a:r>
              <a:rPr lang="en-US" dirty="0" err="1"/>
              <a:t>potporu</a:t>
            </a:r>
            <a:r>
              <a:rPr lang="en-US" dirty="0"/>
              <a:t>, </a:t>
            </a:r>
            <a:r>
              <a:rPr lang="en-US" dirty="0" err="1"/>
              <a:t>ekon</a:t>
            </a:r>
            <a:r>
              <a:rPr lang="en-US" dirty="0"/>
              <a:t>. </a:t>
            </a:r>
            <a:r>
              <a:rPr lang="en-US" dirty="0" err="1"/>
              <a:t>Vrijednost</a:t>
            </a:r>
            <a:r>
              <a:rPr lang="en-US" dirty="0"/>
              <a:t> min 1.000 EUR-a</a:t>
            </a:r>
          </a:p>
          <a:p>
            <a:r>
              <a:rPr lang="en-US" b="1" dirty="0" err="1"/>
              <a:t>Svrha</a:t>
            </a:r>
            <a:r>
              <a:rPr lang="en-US" b="1" dirty="0"/>
              <a:t> </a:t>
            </a:r>
            <a:r>
              <a:rPr lang="en-US" dirty="0" err="1"/>
              <a:t>ovog</a:t>
            </a:r>
            <a:r>
              <a:rPr lang="en-US" dirty="0"/>
              <a:t> </a:t>
            </a:r>
            <a:r>
              <a:rPr lang="en-US" dirty="0" err="1"/>
              <a:t>natječaja</a:t>
            </a:r>
            <a:r>
              <a:rPr lang="en-US" dirty="0"/>
              <a:t> je </a:t>
            </a:r>
            <a:r>
              <a:rPr lang="en-US" dirty="0" err="1"/>
              <a:t>stvaranje</a:t>
            </a:r>
            <a:r>
              <a:rPr lang="en-US" dirty="0"/>
              <a:t> </a:t>
            </a:r>
            <a:r>
              <a:rPr lang="en-US" dirty="0" err="1"/>
              <a:t>novih</a:t>
            </a:r>
            <a:r>
              <a:rPr lang="en-US" dirty="0"/>
              <a:t> </a:t>
            </a:r>
            <a:r>
              <a:rPr lang="en-US" dirty="0" err="1"/>
              <a:t>nepoljoprivrednih</a:t>
            </a:r>
            <a:r>
              <a:rPr lang="en-US" dirty="0"/>
              <a:t> </a:t>
            </a:r>
            <a:r>
              <a:rPr lang="en-US" dirty="0" err="1"/>
              <a:t>djelatnosti</a:t>
            </a:r>
            <a:r>
              <a:rPr lang="en-US" dirty="0"/>
              <a:t> </a:t>
            </a:r>
            <a:r>
              <a:rPr lang="en-US" dirty="0" err="1"/>
              <a:t>na</a:t>
            </a:r>
            <a:r>
              <a:rPr lang="en-US" dirty="0"/>
              <a:t> </a:t>
            </a:r>
            <a:r>
              <a:rPr lang="en-US" dirty="0" err="1"/>
              <a:t>poljoprivrednim</a:t>
            </a:r>
            <a:r>
              <a:rPr lang="en-US" dirty="0"/>
              <a:t> </a:t>
            </a:r>
            <a:r>
              <a:rPr lang="en-US" dirty="0" err="1"/>
              <a:t>gospodarstvima</a:t>
            </a:r>
            <a:r>
              <a:rPr lang="en-US" dirty="0"/>
              <a:t>, </a:t>
            </a:r>
            <a:r>
              <a:rPr lang="en-US" dirty="0" err="1"/>
              <a:t>uz</a:t>
            </a:r>
            <a:r>
              <a:rPr lang="en-US" dirty="0"/>
              <a:t> </a:t>
            </a:r>
            <a:r>
              <a:rPr lang="en-US" dirty="0" err="1"/>
              <a:t>održavanje</a:t>
            </a:r>
            <a:r>
              <a:rPr lang="en-US" dirty="0"/>
              <a:t> </a:t>
            </a:r>
            <a:r>
              <a:rPr lang="en-US" dirty="0" err="1"/>
              <a:t>postojeće</a:t>
            </a:r>
            <a:r>
              <a:rPr lang="en-US" dirty="0"/>
              <a:t> </a:t>
            </a:r>
            <a:r>
              <a:rPr lang="en-US" dirty="0" err="1"/>
              <a:t>zaposlenosti</a:t>
            </a:r>
            <a:r>
              <a:rPr lang="en-US" dirty="0"/>
              <a:t> </a:t>
            </a:r>
            <a:r>
              <a:rPr lang="en-US" dirty="0" err="1"/>
              <a:t>ili</a:t>
            </a:r>
            <a:r>
              <a:rPr lang="en-US" dirty="0"/>
              <a:t> </a:t>
            </a:r>
            <a:r>
              <a:rPr lang="en-US" dirty="0" err="1"/>
              <a:t>stvaranje</a:t>
            </a:r>
            <a:r>
              <a:rPr lang="en-US" dirty="0"/>
              <a:t> </a:t>
            </a:r>
            <a:r>
              <a:rPr lang="en-US" dirty="0" err="1"/>
              <a:t>novih</a:t>
            </a:r>
            <a:r>
              <a:rPr lang="en-US" dirty="0"/>
              <a:t> </a:t>
            </a:r>
            <a:r>
              <a:rPr lang="en-US" dirty="0" err="1"/>
              <a:t>radnih</a:t>
            </a:r>
            <a:r>
              <a:rPr lang="en-US" dirty="0"/>
              <a:t> </a:t>
            </a:r>
            <a:r>
              <a:rPr lang="en-US" dirty="0" err="1"/>
              <a:t>mjesta</a:t>
            </a:r>
            <a:r>
              <a:rPr lang="en-US" dirty="0"/>
              <a:t>, s </a:t>
            </a:r>
            <a:r>
              <a:rPr lang="en-US" dirty="0" err="1"/>
              <a:t>ciljem</a:t>
            </a:r>
            <a:r>
              <a:rPr lang="en-US" dirty="0"/>
              <a:t> </a:t>
            </a:r>
            <a:r>
              <a:rPr lang="en-US" dirty="0" err="1"/>
              <a:t>smanjenja</a:t>
            </a:r>
            <a:r>
              <a:rPr lang="en-US" dirty="0"/>
              <a:t> </a:t>
            </a:r>
            <a:r>
              <a:rPr lang="en-US" dirty="0" err="1"/>
              <a:t>depopulacije</a:t>
            </a:r>
            <a:r>
              <a:rPr lang="en-US" dirty="0"/>
              <a:t> </a:t>
            </a:r>
            <a:r>
              <a:rPr lang="en-US" dirty="0" err="1"/>
              <a:t>i</a:t>
            </a:r>
            <a:r>
              <a:rPr lang="en-US" dirty="0"/>
              <a:t> </a:t>
            </a:r>
            <a:r>
              <a:rPr lang="en-US" dirty="0" err="1"/>
              <a:t>poticanja</a:t>
            </a:r>
            <a:r>
              <a:rPr lang="en-US" dirty="0"/>
              <a:t> </a:t>
            </a:r>
            <a:r>
              <a:rPr lang="en-US" dirty="0" err="1"/>
              <a:t>održivog</a:t>
            </a:r>
            <a:r>
              <a:rPr lang="en-US" dirty="0"/>
              <a:t> </a:t>
            </a:r>
            <a:r>
              <a:rPr lang="en-US" dirty="0" err="1"/>
              <a:t>razvoja</a:t>
            </a:r>
            <a:r>
              <a:rPr lang="en-US" dirty="0"/>
              <a:t> </a:t>
            </a:r>
            <a:r>
              <a:rPr lang="en-US" dirty="0" err="1"/>
              <a:t>ruralnih</a:t>
            </a:r>
            <a:r>
              <a:rPr lang="en-US" dirty="0"/>
              <a:t> </a:t>
            </a:r>
            <a:r>
              <a:rPr lang="en-US" dirty="0" err="1"/>
              <a:t>područja</a:t>
            </a:r>
            <a:r>
              <a:rPr lang="en-US" dirty="0"/>
              <a:t>.</a:t>
            </a:r>
          </a:p>
          <a:p>
            <a:r>
              <a:rPr lang="en-US" dirty="0" err="1"/>
              <a:t>sektor</a:t>
            </a:r>
            <a:r>
              <a:rPr lang="en-US" dirty="0"/>
              <a:t> </a:t>
            </a:r>
            <a:r>
              <a:rPr lang="en-US" dirty="0" err="1"/>
              <a:t>prerade</a:t>
            </a:r>
            <a:r>
              <a:rPr lang="en-US" dirty="0"/>
              <a:t> </a:t>
            </a:r>
            <a:r>
              <a:rPr lang="en-US" dirty="0" err="1"/>
              <a:t>i</a:t>
            </a:r>
            <a:r>
              <a:rPr lang="en-US" dirty="0"/>
              <a:t> </a:t>
            </a:r>
            <a:r>
              <a:rPr lang="en-US" dirty="0" err="1"/>
              <a:t>marketinga</a:t>
            </a:r>
            <a:r>
              <a:rPr lang="en-US" dirty="0"/>
              <a:t> </a:t>
            </a:r>
            <a:r>
              <a:rPr lang="en-US" dirty="0" err="1"/>
              <a:t>ili</a:t>
            </a:r>
            <a:r>
              <a:rPr lang="en-US" dirty="0"/>
              <a:t> </a:t>
            </a:r>
            <a:r>
              <a:rPr lang="en-US" dirty="0" err="1"/>
              <a:t>izravne</a:t>
            </a:r>
            <a:r>
              <a:rPr lang="en-US" dirty="0"/>
              <a:t> </a:t>
            </a:r>
            <a:r>
              <a:rPr lang="en-US" dirty="0" err="1"/>
              <a:t>prodaje</a:t>
            </a:r>
            <a:r>
              <a:rPr lang="en-US" dirty="0"/>
              <a:t> </a:t>
            </a:r>
            <a:r>
              <a:rPr lang="en-US" dirty="0" err="1"/>
              <a:t>proizvoda</a:t>
            </a:r>
            <a:r>
              <a:rPr lang="en-US" dirty="0"/>
              <a:t>, </a:t>
            </a:r>
            <a:r>
              <a:rPr lang="en-US" dirty="0" err="1"/>
              <a:t>sektor</a:t>
            </a:r>
            <a:r>
              <a:rPr lang="en-US" dirty="0"/>
              <a:t> </a:t>
            </a:r>
            <a:r>
              <a:rPr lang="en-US" dirty="0" err="1"/>
              <a:t>pružanja</a:t>
            </a:r>
            <a:r>
              <a:rPr lang="en-US" dirty="0"/>
              <a:t> </a:t>
            </a:r>
            <a:r>
              <a:rPr lang="en-US" dirty="0" err="1"/>
              <a:t>usluga</a:t>
            </a:r>
            <a:r>
              <a:rPr lang="en-US" dirty="0"/>
              <a:t> u </a:t>
            </a:r>
            <a:r>
              <a:rPr lang="en-US" dirty="0" err="1"/>
              <a:t>ruralnim</a:t>
            </a:r>
            <a:r>
              <a:rPr lang="en-US" dirty="0"/>
              <a:t> </a:t>
            </a:r>
            <a:r>
              <a:rPr lang="en-US" dirty="0" err="1"/>
              <a:t>područjima</a:t>
            </a:r>
            <a:r>
              <a:rPr lang="en-US" dirty="0"/>
              <a:t> </a:t>
            </a:r>
            <a:r>
              <a:rPr lang="en-US" dirty="0" err="1"/>
              <a:t>koji</a:t>
            </a:r>
            <a:r>
              <a:rPr lang="en-US" dirty="0"/>
              <a:t> </a:t>
            </a:r>
            <a:r>
              <a:rPr lang="en-US" dirty="0" err="1"/>
              <a:t>može</a:t>
            </a:r>
            <a:r>
              <a:rPr lang="en-US" dirty="0"/>
              <a:t> </a:t>
            </a:r>
            <a:r>
              <a:rPr lang="en-US" dirty="0" err="1"/>
              <a:t>obuhvaćati</a:t>
            </a:r>
            <a:r>
              <a:rPr lang="en-US" dirty="0"/>
              <a:t>: </a:t>
            </a:r>
            <a:r>
              <a:rPr lang="en-US" dirty="0" err="1"/>
              <a:t>usluge</a:t>
            </a:r>
            <a:r>
              <a:rPr lang="en-US" dirty="0"/>
              <a:t> u </a:t>
            </a:r>
            <a:r>
              <a:rPr lang="en-US" dirty="0" err="1"/>
              <a:t>poljoprivrednim</a:t>
            </a:r>
            <a:r>
              <a:rPr lang="en-US" dirty="0"/>
              <a:t>, </a:t>
            </a:r>
            <a:r>
              <a:rPr lang="en-US" dirty="0" err="1"/>
              <a:t>šumarskim</a:t>
            </a:r>
            <a:r>
              <a:rPr lang="en-US" dirty="0"/>
              <a:t> </a:t>
            </a:r>
            <a:r>
              <a:rPr lang="en-US" dirty="0" err="1"/>
              <a:t>i</a:t>
            </a:r>
            <a:r>
              <a:rPr lang="en-US" dirty="0"/>
              <a:t> </a:t>
            </a:r>
            <a:r>
              <a:rPr lang="en-US" dirty="0" err="1"/>
              <a:t>veterinarskim</a:t>
            </a:r>
            <a:r>
              <a:rPr lang="en-US" dirty="0"/>
              <a:t> </a:t>
            </a:r>
            <a:r>
              <a:rPr lang="en-US" dirty="0" err="1"/>
              <a:t>djelatnostima</a:t>
            </a:r>
            <a:r>
              <a:rPr lang="en-US" dirty="0"/>
              <a:t>,  </a:t>
            </a:r>
            <a:r>
              <a:rPr lang="en-US" dirty="0" err="1"/>
              <a:t>usluge</a:t>
            </a:r>
            <a:r>
              <a:rPr lang="en-US" dirty="0"/>
              <a:t> u </a:t>
            </a:r>
            <a:r>
              <a:rPr lang="en-US" dirty="0" err="1"/>
              <a:t>društvenim</a:t>
            </a:r>
            <a:r>
              <a:rPr lang="en-US" dirty="0"/>
              <a:t> </a:t>
            </a:r>
            <a:r>
              <a:rPr lang="en-US" dirty="0" err="1"/>
              <a:t>djelatnostima</a:t>
            </a:r>
            <a:r>
              <a:rPr lang="en-US" dirty="0"/>
              <a:t> </a:t>
            </a:r>
            <a:r>
              <a:rPr lang="en-US" dirty="0" err="1"/>
              <a:t>i</a:t>
            </a:r>
            <a:r>
              <a:rPr lang="en-US" dirty="0"/>
              <a:t> </a:t>
            </a:r>
            <a:r>
              <a:rPr lang="en-US" dirty="0" err="1"/>
              <a:t>intelektualne</a:t>
            </a:r>
            <a:r>
              <a:rPr lang="en-US" dirty="0"/>
              <a:t> </a:t>
            </a:r>
            <a:r>
              <a:rPr lang="en-US" dirty="0" err="1"/>
              <a:t>usluge</a:t>
            </a:r>
            <a:r>
              <a:rPr lang="en-US" dirty="0"/>
              <a:t>. </a:t>
            </a:r>
            <a:r>
              <a:rPr lang="en-US" dirty="0" err="1"/>
              <a:t>Moguće</a:t>
            </a:r>
            <a:r>
              <a:rPr lang="en-US" dirty="0"/>
              <a:t> je </a:t>
            </a:r>
            <a:r>
              <a:rPr lang="en-US" dirty="0" err="1"/>
              <a:t>ulagati</a:t>
            </a:r>
            <a:r>
              <a:rPr lang="en-US" dirty="0"/>
              <a:t> </a:t>
            </a:r>
            <a:r>
              <a:rPr lang="en-US" dirty="0" err="1"/>
              <a:t>i</a:t>
            </a:r>
            <a:r>
              <a:rPr lang="en-US" dirty="0"/>
              <a:t> u </a:t>
            </a:r>
            <a:r>
              <a:rPr lang="en-US" dirty="0" err="1"/>
              <a:t>sektor</a:t>
            </a:r>
            <a:r>
              <a:rPr lang="en-US" dirty="0"/>
              <a:t> </a:t>
            </a:r>
            <a:r>
              <a:rPr lang="en-US" dirty="0" err="1"/>
              <a:t>turizma</a:t>
            </a:r>
            <a:r>
              <a:rPr lang="en-US" dirty="0"/>
              <a:t> u </a:t>
            </a:r>
            <a:r>
              <a:rPr lang="en-US" dirty="0" err="1"/>
              <a:t>ruralnom</a:t>
            </a:r>
            <a:r>
              <a:rPr lang="en-US" dirty="0"/>
              <a:t> </a:t>
            </a:r>
            <a:r>
              <a:rPr lang="en-US" dirty="0" err="1"/>
              <a:t>području</a:t>
            </a:r>
            <a:r>
              <a:rPr lang="en-US" dirty="0"/>
              <a:t> </a:t>
            </a:r>
            <a:r>
              <a:rPr lang="en-US" dirty="0" err="1"/>
              <a:t>te</a:t>
            </a:r>
            <a:r>
              <a:rPr lang="en-US" dirty="0"/>
              <a:t> u </a:t>
            </a:r>
            <a:r>
              <a:rPr lang="en-US" dirty="0" err="1"/>
              <a:t>sektor</a:t>
            </a:r>
            <a:r>
              <a:rPr lang="en-US" dirty="0"/>
              <a:t> </a:t>
            </a:r>
            <a:r>
              <a:rPr lang="en-US" dirty="0" err="1"/>
              <a:t>tradicijskih</a:t>
            </a:r>
            <a:r>
              <a:rPr lang="en-US" dirty="0"/>
              <a:t> </a:t>
            </a:r>
            <a:r>
              <a:rPr lang="en-US" dirty="0" err="1"/>
              <a:t>i</a:t>
            </a:r>
            <a:r>
              <a:rPr lang="en-US" dirty="0"/>
              <a:t> </a:t>
            </a:r>
            <a:r>
              <a:rPr lang="en-US" dirty="0" err="1"/>
              <a:t>umjetničkih</a:t>
            </a:r>
            <a:r>
              <a:rPr lang="en-US" dirty="0"/>
              <a:t> </a:t>
            </a:r>
            <a:r>
              <a:rPr lang="en-US" dirty="0" err="1"/>
              <a:t>obrta</a:t>
            </a:r>
            <a:endParaRPr lang="en-US" dirty="0"/>
          </a:p>
          <a:p>
            <a:r>
              <a:rPr lang="en-US" dirty="0" err="1"/>
              <a:t>Potpora</a:t>
            </a:r>
            <a:r>
              <a:rPr lang="en-US" dirty="0"/>
              <a:t>: 50.000 EUR-a</a:t>
            </a:r>
          </a:p>
        </p:txBody>
      </p:sp>
    </p:spTree>
    <p:extLst>
      <p:ext uri="{BB962C8B-B14F-4D97-AF65-F5344CB8AC3E}">
        <p14:creationId xmlns:p14="http://schemas.microsoft.com/office/powerpoint/2010/main" val="118086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612CCD-3362-4CF3-987C-8C6AFCD324BB}"/>
              </a:ext>
            </a:extLst>
          </p:cNvPr>
          <p:cNvPicPr>
            <a:picLocks noChangeAspect="1"/>
          </p:cNvPicPr>
          <p:nvPr/>
        </p:nvPicPr>
        <p:blipFill rotWithShape="1">
          <a:blip r:embed="rId2">
            <a:extLst/>
          </a:blip>
          <a:srcRect l="21227" r="16683" b="1"/>
          <a:stretch/>
        </p:blipFill>
        <p:spPr>
          <a:xfrm>
            <a:off x="3202390" y="857250"/>
            <a:ext cx="5941610" cy="51435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F9419158-214D-4A72-8A74-1758E5348157}"/>
              </a:ext>
            </a:extLst>
          </p:cNvPr>
          <p:cNvSpPr>
            <a:spLocks noGrp="1"/>
          </p:cNvSpPr>
          <p:nvPr>
            <p:ph type="title"/>
          </p:nvPr>
        </p:nvSpPr>
        <p:spPr>
          <a:xfrm>
            <a:off x="303191" y="2204864"/>
            <a:ext cx="2888342" cy="990600"/>
          </a:xfrm>
        </p:spPr>
        <p:txBody>
          <a:bodyPr>
            <a:normAutofit fontScale="90000"/>
          </a:bodyPr>
          <a:lstStyle/>
          <a:p>
            <a:r>
              <a:rPr lang="en-US" dirty="0"/>
              <a:t>Hrvatska u </a:t>
            </a:r>
            <a:r>
              <a:rPr lang="en-US" dirty="0" err="1"/>
              <a:t>Europskoj</a:t>
            </a:r>
            <a:r>
              <a:rPr lang="en-US" dirty="0"/>
              <a:t> </a:t>
            </a:r>
            <a:r>
              <a:rPr lang="en-US" dirty="0" err="1"/>
              <a:t>uniji</a:t>
            </a:r>
            <a:endParaRPr lang="hr-HR" dirty="0"/>
          </a:p>
        </p:txBody>
      </p:sp>
      <p:sp>
        <p:nvSpPr>
          <p:cNvPr id="3" name="Content Placeholder 2">
            <a:extLst>
              <a:ext uri="{FF2B5EF4-FFF2-40B4-BE49-F238E27FC236}">
                <a16:creationId xmlns:a16="http://schemas.microsoft.com/office/drawing/2014/main" id="{5E7768C8-0148-47E5-960B-8C4A8D571655}"/>
              </a:ext>
            </a:extLst>
          </p:cNvPr>
          <p:cNvSpPr>
            <a:spLocks noGrp="1"/>
          </p:cNvSpPr>
          <p:nvPr>
            <p:ph idx="1"/>
          </p:nvPr>
        </p:nvSpPr>
        <p:spPr>
          <a:xfrm>
            <a:off x="303191" y="3662537"/>
            <a:ext cx="4032448" cy="2376264"/>
          </a:xfrm>
        </p:spPr>
        <p:txBody>
          <a:bodyPr>
            <a:noAutofit/>
          </a:bodyPr>
          <a:lstStyle/>
          <a:p>
            <a:pPr>
              <a:lnSpc>
                <a:spcPct val="90000"/>
              </a:lnSpc>
            </a:pPr>
            <a:r>
              <a:rPr lang="hr-HR" sz="1400" b="1" dirty="0"/>
              <a:t>Hrvatska </a:t>
            </a:r>
            <a:r>
              <a:rPr lang="hr-HR" sz="1400" dirty="0"/>
              <a:t>je od 2004. godine kandidat za E</a:t>
            </a:r>
            <a:r>
              <a:rPr lang="en-US" sz="1400" dirty="0"/>
              <a:t>U</a:t>
            </a:r>
          </a:p>
          <a:p>
            <a:pPr>
              <a:lnSpc>
                <a:spcPct val="90000"/>
              </a:lnSpc>
            </a:pPr>
            <a:r>
              <a:rPr lang="hr-HR" sz="1400" dirty="0"/>
              <a:t>članom Europske unije postala 1. srpnja 2013. godine i taj postupak nazivamo "Šesto proširenje". </a:t>
            </a:r>
            <a:endParaRPr lang="en-US" sz="1400" dirty="0"/>
          </a:p>
          <a:p>
            <a:pPr>
              <a:lnSpc>
                <a:spcPct val="90000"/>
              </a:lnSpc>
            </a:pPr>
            <a:r>
              <a:rPr lang="hr-HR" sz="1400" dirty="0"/>
              <a:t>Hrvatska je zadnja država koja se pridružila EU.</a:t>
            </a:r>
          </a:p>
          <a:p>
            <a:pPr>
              <a:lnSpc>
                <a:spcPct val="90000"/>
              </a:lnSpc>
            </a:pPr>
            <a:r>
              <a:rPr lang="hr-HR" sz="1400" dirty="0"/>
              <a:t>Budući kandidati su:</a:t>
            </a:r>
            <a:r>
              <a:rPr lang="en-US" sz="1400" dirty="0"/>
              <a:t> </a:t>
            </a:r>
            <a:r>
              <a:rPr lang="hr-HR" sz="1400" dirty="0"/>
              <a:t>Albanija, Crna Gora, Island, Makedonija, Srbija i Turska</a:t>
            </a:r>
          </a:p>
          <a:p>
            <a:pPr>
              <a:lnSpc>
                <a:spcPct val="90000"/>
              </a:lnSpc>
            </a:pPr>
            <a:r>
              <a:rPr lang="hr-HR" sz="1400" dirty="0"/>
              <a:t>Budući potencijalni kandidati su:</a:t>
            </a:r>
            <a:r>
              <a:rPr lang="en-US" sz="1400" dirty="0"/>
              <a:t> </a:t>
            </a:r>
            <a:r>
              <a:rPr lang="hr-HR" sz="1400" dirty="0"/>
              <a:t>Kosovo i BiH</a:t>
            </a:r>
            <a:endParaRPr lang="en-US" sz="1400" dirty="0"/>
          </a:p>
          <a:p>
            <a:pPr>
              <a:lnSpc>
                <a:spcPct val="90000"/>
              </a:lnSpc>
            </a:pPr>
            <a:r>
              <a:rPr lang="en-US" sz="1400" dirty="0" err="1"/>
              <a:t>Velika</a:t>
            </a:r>
            <a:r>
              <a:rPr lang="en-US" sz="1400" dirty="0"/>
              <a:t> </a:t>
            </a:r>
            <a:r>
              <a:rPr lang="en-US" sz="1400" dirty="0" err="1"/>
              <a:t>Britanija</a:t>
            </a:r>
            <a:r>
              <a:rPr lang="en-US" sz="1400" dirty="0"/>
              <a:t> </a:t>
            </a:r>
            <a:r>
              <a:rPr lang="en-US" sz="1400" dirty="0" err="1"/>
              <a:t>će</a:t>
            </a:r>
            <a:r>
              <a:rPr lang="en-US" sz="1400" dirty="0"/>
              <a:t> </a:t>
            </a:r>
            <a:r>
              <a:rPr lang="en-US" sz="1400" dirty="0" err="1"/>
              <a:t>izaći</a:t>
            </a:r>
            <a:r>
              <a:rPr lang="en-US" sz="1400" dirty="0"/>
              <a:t>  do 29. </a:t>
            </a:r>
            <a:r>
              <a:rPr lang="en-US" sz="1400" dirty="0" err="1"/>
              <a:t>ožujka</a:t>
            </a:r>
            <a:r>
              <a:rPr lang="en-US" sz="1400" dirty="0"/>
              <a:t> 2019 do 23h</a:t>
            </a:r>
            <a:endParaRPr lang="hr-HR" sz="1400" dirty="0"/>
          </a:p>
        </p:txBody>
      </p:sp>
    </p:spTree>
    <p:extLst>
      <p:ext uri="{BB962C8B-B14F-4D97-AF65-F5344CB8AC3E}">
        <p14:creationId xmlns:p14="http://schemas.microsoft.com/office/powerpoint/2010/main" val="2334366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9BCD-05B3-47EB-A515-4FD5C42E4ED9}"/>
              </a:ext>
            </a:extLst>
          </p:cNvPr>
          <p:cNvSpPr>
            <a:spLocks noGrp="1"/>
          </p:cNvSpPr>
          <p:nvPr>
            <p:ph type="title"/>
          </p:nvPr>
        </p:nvSpPr>
        <p:spPr>
          <a:xfrm>
            <a:off x="2915816" y="908720"/>
            <a:ext cx="5770984" cy="778098"/>
          </a:xfrm>
        </p:spPr>
        <p:txBody>
          <a:bodyPr>
            <a:noAutofit/>
          </a:bodyPr>
          <a:lstStyle/>
          <a:p>
            <a:r>
              <a:rPr lang="en-US" sz="2800" dirty="0" err="1"/>
              <a:t>Mjera</a:t>
            </a:r>
            <a:r>
              <a:rPr lang="en-US" sz="2800" dirty="0"/>
              <a:t> 6.4.1.„Razvoj </a:t>
            </a:r>
            <a:r>
              <a:rPr lang="en-US" sz="2800" dirty="0" err="1"/>
              <a:t>nepoljoprivrednih</a:t>
            </a:r>
            <a:r>
              <a:rPr lang="en-US" sz="2800" dirty="0"/>
              <a:t> </a:t>
            </a:r>
            <a:r>
              <a:rPr lang="en-US" sz="2800" dirty="0" err="1"/>
              <a:t>djelatnosti</a:t>
            </a:r>
            <a:r>
              <a:rPr lang="en-US" sz="2800" dirty="0"/>
              <a:t> u </a:t>
            </a:r>
            <a:r>
              <a:rPr lang="en-US" sz="2800" dirty="0" err="1"/>
              <a:t>ruralnim</a:t>
            </a:r>
            <a:r>
              <a:rPr lang="en-US" sz="2800" dirty="0"/>
              <a:t> </a:t>
            </a:r>
            <a:r>
              <a:rPr lang="en-US" sz="2800" dirty="0" err="1"/>
              <a:t>područjima</a:t>
            </a:r>
            <a:r>
              <a:rPr lang="en-US" sz="2800" dirty="0"/>
              <a:t>“</a:t>
            </a:r>
          </a:p>
        </p:txBody>
      </p:sp>
      <p:sp>
        <p:nvSpPr>
          <p:cNvPr id="3" name="Content Placeholder 2">
            <a:extLst>
              <a:ext uri="{FF2B5EF4-FFF2-40B4-BE49-F238E27FC236}">
                <a16:creationId xmlns:a16="http://schemas.microsoft.com/office/drawing/2014/main" id="{8E10B014-F5DA-4E2A-966E-93017CE34876}"/>
              </a:ext>
            </a:extLst>
          </p:cNvPr>
          <p:cNvSpPr>
            <a:spLocks noGrp="1"/>
          </p:cNvSpPr>
          <p:nvPr>
            <p:ph idx="1"/>
          </p:nvPr>
        </p:nvSpPr>
        <p:spPr>
          <a:xfrm>
            <a:off x="611560" y="1772816"/>
            <a:ext cx="8075240" cy="4752528"/>
          </a:xfrm>
        </p:spPr>
        <p:txBody>
          <a:bodyPr>
            <a:normAutofit fontScale="92500" lnSpcReduction="20000"/>
          </a:bodyPr>
          <a:lstStyle/>
          <a:p>
            <a:r>
              <a:rPr lang="en-US" sz="2600" dirty="0" err="1"/>
              <a:t>Poljoprivredna</a:t>
            </a:r>
            <a:r>
              <a:rPr lang="en-US" sz="2600" dirty="0"/>
              <a:t> </a:t>
            </a:r>
            <a:r>
              <a:rPr lang="en-US" sz="2600" dirty="0" err="1"/>
              <a:t>gospodarstva</a:t>
            </a:r>
            <a:r>
              <a:rPr lang="en-US" sz="2600" dirty="0"/>
              <a:t> </a:t>
            </a:r>
            <a:r>
              <a:rPr lang="en-US" sz="2600" dirty="0" err="1"/>
              <a:t>upisana</a:t>
            </a:r>
            <a:r>
              <a:rPr lang="en-US" sz="2600" dirty="0"/>
              <a:t> u </a:t>
            </a:r>
            <a:r>
              <a:rPr lang="en-US" sz="2600" dirty="0" err="1"/>
              <a:t>Upisnik</a:t>
            </a:r>
            <a:r>
              <a:rPr lang="en-US" sz="2600" dirty="0"/>
              <a:t> </a:t>
            </a:r>
            <a:r>
              <a:rPr lang="en-US" sz="2600" dirty="0" err="1"/>
              <a:t>poljoprivrednika</a:t>
            </a:r>
            <a:r>
              <a:rPr lang="en-US" sz="2600" dirty="0"/>
              <a:t> </a:t>
            </a:r>
            <a:r>
              <a:rPr lang="en-US" sz="2600" dirty="0" err="1"/>
              <a:t>najmanje</a:t>
            </a:r>
            <a:r>
              <a:rPr lang="en-US" sz="2600" dirty="0"/>
              <a:t> </a:t>
            </a:r>
            <a:r>
              <a:rPr lang="en-US" sz="2600" dirty="0" err="1"/>
              <a:t>jednu</a:t>
            </a:r>
            <a:r>
              <a:rPr lang="en-US" sz="2600" dirty="0"/>
              <a:t> </a:t>
            </a:r>
            <a:r>
              <a:rPr lang="en-US" sz="2600" dirty="0" err="1"/>
              <a:t>godinu</a:t>
            </a:r>
            <a:r>
              <a:rPr lang="en-US" sz="2600" dirty="0"/>
              <a:t> </a:t>
            </a:r>
            <a:r>
              <a:rPr lang="en-US" sz="2600" dirty="0" err="1"/>
              <a:t>prije</a:t>
            </a:r>
            <a:r>
              <a:rPr lang="en-US" sz="2600" dirty="0"/>
              <a:t> </a:t>
            </a:r>
            <a:r>
              <a:rPr lang="en-US" sz="2600" dirty="0" err="1"/>
              <a:t>podnošenja</a:t>
            </a:r>
            <a:r>
              <a:rPr lang="en-US" sz="2600" dirty="0"/>
              <a:t> </a:t>
            </a:r>
            <a:r>
              <a:rPr lang="en-US" sz="2600" dirty="0" err="1"/>
              <a:t>Zahtjeva</a:t>
            </a:r>
            <a:r>
              <a:rPr lang="en-US" sz="2600" dirty="0"/>
              <a:t> za </a:t>
            </a:r>
            <a:r>
              <a:rPr lang="en-US" sz="2600" dirty="0" err="1"/>
              <a:t>potporu</a:t>
            </a:r>
            <a:r>
              <a:rPr lang="en-US" sz="2600" dirty="0"/>
              <a:t>, </a:t>
            </a:r>
            <a:r>
              <a:rPr lang="en-US" sz="2600" b="1" dirty="0" err="1"/>
              <a:t>veličine</a:t>
            </a:r>
            <a:r>
              <a:rPr lang="en-US" sz="2600" b="1" dirty="0"/>
              <a:t> </a:t>
            </a:r>
            <a:r>
              <a:rPr lang="en-US" sz="2600" b="1" dirty="0" err="1"/>
              <a:t>minimalno</a:t>
            </a:r>
            <a:r>
              <a:rPr lang="en-US" sz="2600" b="1" dirty="0"/>
              <a:t> 2.000 EUR-a</a:t>
            </a:r>
          </a:p>
          <a:p>
            <a:r>
              <a:rPr lang="en-US" sz="2600" dirty="0" err="1"/>
              <a:t>Sektor</a:t>
            </a:r>
            <a:r>
              <a:rPr lang="en-US" sz="2600" dirty="0"/>
              <a:t> </a:t>
            </a:r>
            <a:r>
              <a:rPr lang="en-US" sz="2600" dirty="0" err="1"/>
              <a:t>prerade</a:t>
            </a:r>
            <a:r>
              <a:rPr lang="en-US" sz="2600" dirty="0"/>
              <a:t> </a:t>
            </a:r>
            <a:r>
              <a:rPr lang="en-US" sz="2600" dirty="0" err="1"/>
              <a:t>i</a:t>
            </a:r>
            <a:r>
              <a:rPr lang="en-US" sz="2600" dirty="0"/>
              <a:t>/</a:t>
            </a:r>
            <a:r>
              <a:rPr lang="en-US" sz="2600" dirty="0" err="1"/>
              <a:t>ili</a:t>
            </a:r>
            <a:r>
              <a:rPr lang="en-US" sz="2600" dirty="0"/>
              <a:t> </a:t>
            </a:r>
            <a:r>
              <a:rPr lang="en-US" sz="2600" dirty="0" err="1"/>
              <a:t>marketinga</a:t>
            </a:r>
            <a:r>
              <a:rPr lang="en-US" sz="2600" dirty="0"/>
              <a:t> </a:t>
            </a:r>
            <a:r>
              <a:rPr lang="en-US" sz="2600" dirty="0" err="1"/>
              <a:t>i</a:t>
            </a:r>
            <a:r>
              <a:rPr lang="en-US" sz="2600" dirty="0"/>
              <a:t>/</a:t>
            </a:r>
            <a:r>
              <a:rPr lang="en-US" sz="2600" dirty="0" err="1"/>
              <a:t>ili</a:t>
            </a:r>
            <a:r>
              <a:rPr lang="en-US" sz="2600" dirty="0"/>
              <a:t> </a:t>
            </a:r>
            <a:r>
              <a:rPr lang="en-US" sz="2600" dirty="0" err="1"/>
              <a:t>izravne</a:t>
            </a:r>
            <a:r>
              <a:rPr lang="en-US" sz="2600" dirty="0"/>
              <a:t> </a:t>
            </a:r>
            <a:r>
              <a:rPr lang="en-US" sz="2600" dirty="0" err="1"/>
              <a:t>prodaje</a:t>
            </a:r>
            <a:r>
              <a:rPr lang="en-US" sz="2600" dirty="0"/>
              <a:t>, </a:t>
            </a:r>
            <a:r>
              <a:rPr lang="en-US" sz="2600" dirty="0" err="1"/>
              <a:t>Sektor</a:t>
            </a:r>
            <a:r>
              <a:rPr lang="en-US" sz="2600" dirty="0"/>
              <a:t> </a:t>
            </a:r>
            <a:r>
              <a:rPr lang="en-US" sz="2600" dirty="0" err="1"/>
              <a:t>pružanja</a:t>
            </a:r>
            <a:r>
              <a:rPr lang="en-US" sz="2600" dirty="0"/>
              <a:t> </a:t>
            </a:r>
            <a:r>
              <a:rPr lang="en-US" sz="2600" dirty="0" err="1"/>
              <a:t>usluga</a:t>
            </a:r>
            <a:r>
              <a:rPr lang="en-US" sz="2600" dirty="0"/>
              <a:t> u </a:t>
            </a:r>
            <a:r>
              <a:rPr lang="en-US" sz="2600" dirty="0" err="1"/>
              <a:t>ruralnim</a:t>
            </a:r>
            <a:r>
              <a:rPr lang="en-US" sz="2600" dirty="0"/>
              <a:t> </a:t>
            </a:r>
            <a:r>
              <a:rPr lang="en-US" sz="2600" dirty="0" err="1"/>
              <a:t>područjima</a:t>
            </a:r>
            <a:r>
              <a:rPr lang="en-US" sz="2600" dirty="0"/>
              <a:t>, </a:t>
            </a:r>
            <a:r>
              <a:rPr lang="en-US" sz="2600" dirty="0" err="1"/>
              <a:t>Sektor</a:t>
            </a:r>
            <a:r>
              <a:rPr lang="en-US" sz="2600" dirty="0"/>
              <a:t> </a:t>
            </a:r>
            <a:r>
              <a:rPr lang="en-US" sz="2600" dirty="0" err="1"/>
              <a:t>turizma</a:t>
            </a:r>
            <a:r>
              <a:rPr lang="en-US" sz="2600" dirty="0"/>
              <a:t> u </a:t>
            </a:r>
            <a:r>
              <a:rPr lang="en-US" sz="2600" dirty="0" err="1"/>
              <a:t>ruralnom</a:t>
            </a:r>
            <a:r>
              <a:rPr lang="en-US" sz="2600" dirty="0"/>
              <a:t> </a:t>
            </a:r>
            <a:r>
              <a:rPr lang="en-US" sz="2600" dirty="0" err="1"/>
              <a:t>području</a:t>
            </a:r>
            <a:r>
              <a:rPr lang="en-US" sz="2600" dirty="0"/>
              <a:t>, </a:t>
            </a:r>
            <a:r>
              <a:rPr lang="en-US" sz="2600" dirty="0" err="1"/>
              <a:t>Sektor</a:t>
            </a:r>
            <a:r>
              <a:rPr lang="en-US" sz="2600" dirty="0"/>
              <a:t> </a:t>
            </a:r>
            <a:r>
              <a:rPr lang="en-US" sz="2600" dirty="0" err="1"/>
              <a:t>tradicijskih</a:t>
            </a:r>
            <a:r>
              <a:rPr lang="en-US" sz="2600" dirty="0"/>
              <a:t> </a:t>
            </a:r>
            <a:r>
              <a:rPr lang="en-US" sz="2600" dirty="0" err="1"/>
              <a:t>i</a:t>
            </a:r>
            <a:r>
              <a:rPr lang="en-US" sz="2600" dirty="0"/>
              <a:t> </a:t>
            </a:r>
            <a:r>
              <a:rPr lang="en-US" sz="2600" dirty="0" err="1"/>
              <a:t>umjetničkih</a:t>
            </a:r>
            <a:r>
              <a:rPr lang="en-US" sz="2600" dirty="0"/>
              <a:t> </a:t>
            </a:r>
            <a:r>
              <a:rPr lang="en-US" sz="2600" dirty="0" err="1"/>
              <a:t>obrta</a:t>
            </a:r>
            <a:endParaRPr lang="en-US" sz="2600" dirty="0"/>
          </a:p>
          <a:p>
            <a:r>
              <a:rPr lang="en-US" sz="2600" b="1" dirty="0" err="1"/>
              <a:t>Intenzitet</a:t>
            </a:r>
            <a:r>
              <a:rPr lang="en-US" sz="2600" b="1" dirty="0"/>
              <a:t> </a:t>
            </a:r>
            <a:r>
              <a:rPr lang="en-US" sz="2600" b="1" dirty="0" err="1"/>
              <a:t>javne</a:t>
            </a:r>
            <a:r>
              <a:rPr lang="en-US" sz="2600" b="1" dirty="0"/>
              <a:t> </a:t>
            </a:r>
            <a:r>
              <a:rPr lang="en-US" sz="2600" b="1" dirty="0" err="1"/>
              <a:t>potpore</a:t>
            </a:r>
            <a:r>
              <a:rPr lang="en-US" sz="2600" b="1" dirty="0"/>
              <a:t> po </a:t>
            </a:r>
            <a:r>
              <a:rPr lang="en-US" sz="2600" b="1" dirty="0" err="1"/>
              <a:t>projektu</a:t>
            </a:r>
            <a:r>
              <a:rPr lang="en-US" sz="2600" b="1" dirty="0"/>
              <a:t> </a:t>
            </a:r>
            <a:r>
              <a:rPr lang="en-US" sz="2600" b="1" dirty="0" err="1"/>
              <a:t>iznosi</a:t>
            </a:r>
            <a:r>
              <a:rPr lang="en-US" sz="2600" b="1" dirty="0"/>
              <a:t> do 70% </a:t>
            </a:r>
            <a:r>
              <a:rPr lang="en-US" sz="2600" dirty="0"/>
              <a:t>od </a:t>
            </a:r>
            <a:r>
              <a:rPr lang="en-US" sz="2600" dirty="0" err="1"/>
              <a:t>ukupnih</a:t>
            </a:r>
            <a:r>
              <a:rPr lang="en-US" sz="2600" dirty="0"/>
              <a:t> </a:t>
            </a:r>
            <a:r>
              <a:rPr lang="en-US" sz="2600" dirty="0" err="1"/>
              <a:t>prihvatljivih</a:t>
            </a:r>
            <a:r>
              <a:rPr lang="en-US" sz="2600" dirty="0"/>
              <a:t> </a:t>
            </a:r>
            <a:r>
              <a:rPr lang="en-US" sz="2600" dirty="0" err="1"/>
              <a:t>troškova</a:t>
            </a:r>
            <a:r>
              <a:rPr lang="en-US" sz="2600" dirty="0"/>
              <a:t>. U </a:t>
            </a:r>
            <a:r>
              <a:rPr lang="en-US" sz="2600" dirty="0" err="1"/>
              <a:t>slučaju</a:t>
            </a:r>
            <a:r>
              <a:rPr lang="en-US" sz="2600" dirty="0"/>
              <a:t> </a:t>
            </a:r>
            <a:r>
              <a:rPr lang="en-US" sz="2600" dirty="0" err="1"/>
              <a:t>kupovine</a:t>
            </a:r>
            <a:r>
              <a:rPr lang="en-US" sz="2600" dirty="0"/>
              <a:t> </a:t>
            </a:r>
            <a:r>
              <a:rPr lang="en-US" sz="2600" dirty="0" err="1"/>
              <a:t>poljoprivredne</a:t>
            </a:r>
            <a:r>
              <a:rPr lang="en-US" sz="2600" dirty="0"/>
              <a:t> </a:t>
            </a:r>
            <a:r>
              <a:rPr lang="en-US" sz="2600" dirty="0" err="1"/>
              <a:t>mehanizacije</a:t>
            </a:r>
            <a:r>
              <a:rPr lang="en-US" sz="2600" dirty="0"/>
              <a:t> u </a:t>
            </a:r>
            <a:r>
              <a:rPr lang="en-US" sz="2600" dirty="0" err="1"/>
              <a:t>sektoru</a:t>
            </a:r>
            <a:r>
              <a:rPr lang="en-US" sz="2600" dirty="0"/>
              <a:t> </a:t>
            </a:r>
            <a:r>
              <a:rPr lang="en-US" sz="2600" dirty="0" err="1"/>
              <a:t>pružanja</a:t>
            </a:r>
            <a:r>
              <a:rPr lang="en-US" sz="2600" dirty="0"/>
              <a:t> </a:t>
            </a:r>
            <a:r>
              <a:rPr lang="en-US" sz="2600" dirty="0" err="1"/>
              <a:t>usluga</a:t>
            </a:r>
            <a:r>
              <a:rPr lang="en-US" sz="2600" dirty="0"/>
              <a:t> u </a:t>
            </a:r>
            <a:r>
              <a:rPr lang="en-US" sz="2600" dirty="0" err="1"/>
              <a:t>poljoprivrednim</a:t>
            </a:r>
            <a:r>
              <a:rPr lang="en-US" sz="2600" dirty="0"/>
              <a:t> </a:t>
            </a:r>
            <a:r>
              <a:rPr lang="en-US" sz="2600" dirty="0" err="1"/>
              <a:t>djelatnostima</a:t>
            </a:r>
            <a:r>
              <a:rPr lang="en-US" sz="2600" dirty="0"/>
              <a:t> </a:t>
            </a:r>
            <a:r>
              <a:rPr lang="en-US" sz="2600" dirty="0" err="1"/>
              <a:t>intenzitet</a:t>
            </a:r>
            <a:r>
              <a:rPr lang="en-US" sz="2600" dirty="0"/>
              <a:t> </a:t>
            </a:r>
            <a:r>
              <a:rPr lang="en-US" sz="2600" dirty="0" err="1"/>
              <a:t>potpore</a:t>
            </a:r>
            <a:r>
              <a:rPr lang="en-US" sz="2600" dirty="0"/>
              <a:t> za </a:t>
            </a:r>
            <a:r>
              <a:rPr lang="en-US" sz="2600" dirty="0" err="1"/>
              <a:t>tu</a:t>
            </a:r>
            <a:r>
              <a:rPr lang="en-US" sz="2600" dirty="0"/>
              <a:t> </a:t>
            </a:r>
            <a:r>
              <a:rPr lang="en-US" sz="2600" dirty="0" err="1"/>
              <a:t>mehanizaciju</a:t>
            </a:r>
            <a:r>
              <a:rPr lang="en-US" sz="2600" dirty="0"/>
              <a:t> </a:t>
            </a:r>
            <a:r>
              <a:rPr lang="en-US" sz="2600" dirty="0" err="1"/>
              <a:t>iznosi</a:t>
            </a:r>
            <a:r>
              <a:rPr lang="en-US" sz="2600" dirty="0"/>
              <a:t> 40%.</a:t>
            </a:r>
          </a:p>
          <a:p>
            <a:r>
              <a:rPr lang="en-US" sz="2600" dirty="0" err="1"/>
              <a:t>Najniži</a:t>
            </a:r>
            <a:r>
              <a:rPr lang="en-US" sz="2600" dirty="0"/>
              <a:t> </a:t>
            </a:r>
            <a:r>
              <a:rPr lang="en-US" sz="2600" dirty="0" err="1"/>
              <a:t>iznos</a:t>
            </a:r>
            <a:r>
              <a:rPr lang="en-US" sz="2600" dirty="0"/>
              <a:t> </a:t>
            </a:r>
            <a:r>
              <a:rPr lang="en-US" sz="2600" dirty="0" err="1"/>
              <a:t>javne</a:t>
            </a:r>
            <a:r>
              <a:rPr lang="en-US" sz="2600" dirty="0"/>
              <a:t> </a:t>
            </a:r>
            <a:r>
              <a:rPr lang="en-US" sz="2600" dirty="0" err="1"/>
              <a:t>potpore</a:t>
            </a:r>
            <a:r>
              <a:rPr lang="en-US" sz="2600" dirty="0"/>
              <a:t> po </a:t>
            </a:r>
            <a:r>
              <a:rPr lang="en-US" sz="2600" dirty="0" err="1"/>
              <a:t>korisniku</a:t>
            </a:r>
            <a:r>
              <a:rPr lang="en-US" sz="2600" dirty="0"/>
              <a:t> </a:t>
            </a:r>
            <a:r>
              <a:rPr lang="en-US" sz="2600" dirty="0" err="1"/>
              <a:t>iznosi</a:t>
            </a:r>
            <a:r>
              <a:rPr lang="en-US" sz="2600" dirty="0"/>
              <a:t> </a:t>
            </a:r>
            <a:r>
              <a:rPr lang="en-US" sz="2600" b="1" dirty="0"/>
              <a:t>3.500,00 EUR, a </a:t>
            </a:r>
            <a:r>
              <a:rPr lang="en-US" sz="2600" b="1" dirty="0" err="1"/>
              <a:t>najviši</a:t>
            </a:r>
            <a:r>
              <a:rPr lang="en-US" sz="2600" b="1" dirty="0"/>
              <a:t> </a:t>
            </a:r>
            <a:r>
              <a:rPr lang="en-US" sz="2600" b="1" dirty="0" err="1"/>
              <a:t>iznos</a:t>
            </a:r>
            <a:r>
              <a:rPr lang="en-US" sz="2600" b="1" dirty="0"/>
              <a:t> </a:t>
            </a:r>
            <a:r>
              <a:rPr lang="en-US" sz="2600" b="1" dirty="0" err="1"/>
              <a:t>javne</a:t>
            </a:r>
            <a:r>
              <a:rPr lang="en-US" sz="2600" b="1" dirty="0"/>
              <a:t> </a:t>
            </a:r>
            <a:r>
              <a:rPr lang="en-US" sz="2600" b="1" dirty="0" err="1"/>
              <a:t>potpore</a:t>
            </a:r>
            <a:r>
              <a:rPr lang="en-US" sz="2600" b="1" dirty="0"/>
              <a:t> je 200.000,00 EUR</a:t>
            </a:r>
            <a:r>
              <a:rPr lang="en-US" sz="2600" dirty="0"/>
              <a:t> u </a:t>
            </a:r>
            <a:r>
              <a:rPr lang="en-US" sz="2600" dirty="0" err="1"/>
              <a:t>protuvrijednosti</a:t>
            </a:r>
            <a:r>
              <a:rPr lang="en-US" sz="2600" dirty="0"/>
              <a:t> u </a:t>
            </a:r>
            <a:r>
              <a:rPr lang="en-US" sz="2600" dirty="0" err="1"/>
              <a:t>kunama</a:t>
            </a:r>
            <a:r>
              <a:rPr lang="en-US" sz="2600" dirty="0"/>
              <a:t> </a:t>
            </a:r>
            <a:r>
              <a:rPr lang="en-US" sz="2600" dirty="0" err="1"/>
              <a:t>tijekom</a:t>
            </a:r>
            <a:r>
              <a:rPr lang="en-US" sz="2600" dirty="0"/>
              <a:t> </a:t>
            </a:r>
            <a:r>
              <a:rPr lang="en-US" sz="2600" dirty="0" err="1"/>
              <a:t>razdoblja</a:t>
            </a:r>
            <a:r>
              <a:rPr lang="en-US" sz="2600" dirty="0"/>
              <a:t> od tri </a:t>
            </a:r>
            <a:r>
              <a:rPr lang="en-US" sz="2600" dirty="0" err="1"/>
              <a:t>uzastopne</a:t>
            </a:r>
            <a:r>
              <a:rPr lang="en-US" sz="2600" dirty="0"/>
              <a:t> </a:t>
            </a:r>
            <a:r>
              <a:rPr lang="en-US" sz="2600" dirty="0" err="1"/>
              <a:t>fiskalne</a:t>
            </a:r>
            <a:r>
              <a:rPr lang="en-US" sz="2600" dirty="0"/>
              <a:t> </a:t>
            </a:r>
            <a:r>
              <a:rPr lang="en-US" sz="2600" dirty="0" err="1"/>
              <a:t>godine</a:t>
            </a:r>
            <a:r>
              <a:rPr lang="en-US" sz="2600" dirty="0"/>
              <a:t>.</a:t>
            </a:r>
          </a:p>
          <a:p>
            <a:endParaRPr lang="en-US" dirty="0"/>
          </a:p>
        </p:txBody>
      </p:sp>
    </p:spTree>
    <p:extLst>
      <p:ext uri="{BB962C8B-B14F-4D97-AF65-F5344CB8AC3E}">
        <p14:creationId xmlns:p14="http://schemas.microsoft.com/office/powerpoint/2010/main" val="40198606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33CD-8CC1-46E7-A579-C10A9452CA9B}"/>
              </a:ext>
            </a:extLst>
          </p:cNvPr>
          <p:cNvSpPr>
            <a:spLocks noGrp="1"/>
          </p:cNvSpPr>
          <p:nvPr>
            <p:ph type="title"/>
          </p:nvPr>
        </p:nvSpPr>
        <p:spPr>
          <a:xfrm>
            <a:off x="1331640" y="1484784"/>
            <a:ext cx="7211144" cy="130026"/>
          </a:xfrm>
        </p:spPr>
        <p:txBody>
          <a:bodyPr>
            <a:normAutofit fontScale="90000"/>
          </a:bodyPr>
          <a:lstStyle/>
          <a:p>
            <a:br>
              <a:rPr lang="en-US" dirty="0"/>
            </a:br>
            <a:br>
              <a:rPr lang="en-US" dirty="0"/>
            </a:br>
            <a:r>
              <a:rPr lang="en-US" dirty="0"/>
              <a:t>ESIF ZAJMOVI za </a:t>
            </a:r>
            <a:r>
              <a:rPr lang="en-US" dirty="0" err="1"/>
              <a:t>ruralni</a:t>
            </a:r>
            <a:r>
              <a:rPr lang="en-US" dirty="0"/>
              <a:t> </a:t>
            </a:r>
            <a:r>
              <a:rPr lang="en-US" dirty="0" err="1"/>
              <a:t>razvoj</a:t>
            </a:r>
            <a:endParaRPr lang="en-US" dirty="0"/>
          </a:p>
        </p:txBody>
      </p:sp>
      <p:sp>
        <p:nvSpPr>
          <p:cNvPr id="3" name="Content Placeholder 2">
            <a:extLst>
              <a:ext uri="{FF2B5EF4-FFF2-40B4-BE49-F238E27FC236}">
                <a16:creationId xmlns:a16="http://schemas.microsoft.com/office/drawing/2014/main" id="{E661E6C2-0E55-47DC-A2C8-62700CB025E6}"/>
              </a:ext>
            </a:extLst>
          </p:cNvPr>
          <p:cNvSpPr>
            <a:spLocks noGrp="1"/>
          </p:cNvSpPr>
          <p:nvPr>
            <p:ph idx="1"/>
          </p:nvPr>
        </p:nvSpPr>
        <p:spPr>
          <a:xfrm>
            <a:off x="1403648" y="3068960"/>
            <a:ext cx="6336704" cy="1800200"/>
          </a:xfrm>
        </p:spPr>
        <p:txBody>
          <a:bodyPr/>
          <a:lstStyle/>
          <a:p>
            <a:r>
              <a:rPr lang="en-US" dirty="0">
                <a:hlinkClick r:id="rId2"/>
              </a:rPr>
              <a:t>https://hamagbicro.hr/financijski-instrumenti/kako-do-zajma/</a:t>
            </a:r>
            <a:endParaRPr lang="en-US" dirty="0"/>
          </a:p>
          <a:p>
            <a:endParaRPr lang="en-US" dirty="0"/>
          </a:p>
        </p:txBody>
      </p:sp>
    </p:spTree>
    <p:extLst>
      <p:ext uri="{BB962C8B-B14F-4D97-AF65-F5344CB8AC3E}">
        <p14:creationId xmlns:p14="http://schemas.microsoft.com/office/powerpoint/2010/main" val="4046033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5A5A171-F985-4F5B-8656-660B45C3DA5F}"/>
              </a:ext>
            </a:extLst>
          </p:cNvPr>
          <p:cNvPicPr>
            <a:picLocks noGrp="1" noChangeAspect="1"/>
          </p:cNvPicPr>
          <p:nvPr>
            <p:ph idx="1"/>
          </p:nvPr>
        </p:nvPicPr>
        <p:blipFill>
          <a:blip r:embed="rId2"/>
          <a:stretch>
            <a:fillRect/>
          </a:stretch>
        </p:blipFill>
        <p:spPr>
          <a:xfrm>
            <a:off x="539552" y="1988840"/>
            <a:ext cx="7942308" cy="3744416"/>
          </a:xfrm>
          <a:prstGeom prst="rect">
            <a:avLst/>
          </a:prstGeom>
        </p:spPr>
      </p:pic>
    </p:spTree>
    <p:extLst>
      <p:ext uri="{BB962C8B-B14F-4D97-AF65-F5344CB8AC3E}">
        <p14:creationId xmlns:p14="http://schemas.microsoft.com/office/powerpoint/2010/main" val="28895147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7FAC-80C1-4F1B-8146-9F4FC069559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AFADD47-67E5-48C4-8B40-D09CC102A641}"/>
              </a:ext>
            </a:extLst>
          </p:cNvPr>
          <p:cNvPicPr>
            <a:picLocks noGrp="1" noChangeAspect="1"/>
          </p:cNvPicPr>
          <p:nvPr>
            <p:ph idx="1"/>
          </p:nvPr>
        </p:nvPicPr>
        <p:blipFill>
          <a:blip r:embed="rId2"/>
          <a:stretch>
            <a:fillRect/>
          </a:stretch>
        </p:blipFill>
        <p:spPr>
          <a:xfrm>
            <a:off x="1824037" y="1781969"/>
            <a:ext cx="5977761" cy="4527351"/>
          </a:xfrm>
          <a:prstGeom prst="rect">
            <a:avLst/>
          </a:prstGeom>
        </p:spPr>
      </p:pic>
    </p:spTree>
    <p:extLst>
      <p:ext uri="{BB962C8B-B14F-4D97-AF65-F5344CB8AC3E}">
        <p14:creationId xmlns:p14="http://schemas.microsoft.com/office/powerpoint/2010/main" val="13470810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C40622-50B2-4FB6-A919-0348B030987D}"/>
              </a:ext>
            </a:extLst>
          </p:cNvPr>
          <p:cNvPicPr>
            <a:picLocks noChangeAspect="1"/>
          </p:cNvPicPr>
          <p:nvPr/>
        </p:nvPicPr>
        <p:blipFill>
          <a:blip r:embed="rId2"/>
          <a:stretch>
            <a:fillRect/>
          </a:stretch>
        </p:blipFill>
        <p:spPr>
          <a:xfrm>
            <a:off x="683568" y="332656"/>
            <a:ext cx="6262198" cy="6052252"/>
          </a:xfrm>
          <a:prstGeom prst="rect">
            <a:avLst/>
          </a:prstGeom>
        </p:spPr>
      </p:pic>
    </p:spTree>
    <p:extLst>
      <p:ext uri="{BB962C8B-B14F-4D97-AF65-F5344CB8AC3E}">
        <p14:creationId xmlns:p14="http://schemas.microsoft.com/office/powerpoint/2010/main" val="27000669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24021-C477-459B-9C52-C6060D8C9B5B}"/>
              </a:ext>
            </a:extLst>
          </p:cNvPr>
          <p:cNvSpPr>
            <a:spLocks noGrp="1"/>
          </p:cNvSpPr>
          <p:nvPr>
            <p:ph type="title"/>
          </p:nvPr>
        </p:nvSpPr>
        <p:spPr>
          <a:xfrm>
            <a:off x="1563454" y="476672"/>
            <a:ext cx="5240794" cy="864096"/>
          </a:xfrm>
        </p:spPr>
        <p:txBody>
          <a:bodyPr>
            <a:normAutofit fontScale="90000"/>
          </a:bodyPr>
          <a:lstStyle/>
          <a:p>
            <a:r>
              <a:rPr lang="en-US" dirty="0" err="1"/>
              <a:t>Mjere</a:t>
            </a:r>
            <a:r>
              <a:rPr lang="en-US" dirty="0"/>
              <a:t> </a:t>
            </a:r>
            <a:r>
              <a:rPr lang="en-US" dirty="0" err="1"/>
              <a:t>koje</a:t>
            </a:r>
            <a:r>
              <a:rPr lang="en-US" dirty="0"/>
              <a:t> se </a:t>
            </a:r>
            <a:r>
              <a:rPr lang="en-US" dirty="0" err="1"/>
              <a:t>financiraju</a:t>
            </a:r>
            <a:r>
              <a:rPr lang="en-US" dirty="0"/>
              <a:t> ESIF </a:t>
            </a:r>
            <a:r>
              <a:rPr lang="en-US" dirty="0" err="1"/>
              <a:t>zajmom</a:t>
            </a:r>
            <a:endParaRPr lang="en-US" dirty="0"/>
          </a:p>
        </p:txBody>
      </p:sp>
      <p:sp>
        <p:nvSpPr>
          <p:cNvPr id="3" name="Content Placeholder 2">
            <a:extLst>
              <a:ext uri="{FF2B5EF4-FFF2-40B4-BE49-F238E27FC236}">
                <a16:creationId xmlns:a16="http://schemas.microsoft.com/office/drawing/2014/main" id="{C1DBB043-2C45-4517-9209-F49494E6FF1A}"/>
              </a:ext>
            </a:extLst>
          </p:cNvPr>
          <p:cNvSpPr>
            <a:spLocks noGrp="1"/>
          </p:cNvSpPr>
          <p:nvPr>
            <p:ph idx="1"/>
          </p:nvPr>
        </p:nvSpPr>
        <p:spPr/>
        <p:txBody>
          <a:bodyPr>
            <a:normAutofit/>
          </a:bodyPr>
          <a:lstStyle/>
          <a:p>
            <a:r>
              <a:rPr lang="en-US" dirty="0"/>
              <a:t>4.1.1. RESTRUKTURIRANJE, MODERNIZACIJA I POVEĆANJE KONKURENTNOSTI POLJOPRIVREDNIH GOSPODARSTAVA</a:t>
            </a:r>
          </a:p>
          <a:p>
            <a:r>
              <a:rPr lang="en-US" dirty="0" err="1"/>
              <a:t>Ulaganja</a:t>
            </a:r>
            <a:r>
              <a:rPr lang="en-US" dirty="0"/>
              <a:t> u </a:t>
            </a:r>
            <a:r>
              <a:rPr lang="en-US" dirty="0" err="1"/>
              <a:t>materijalnu</a:t>
            </a:r>
            <a:r>
              <a:rPr lang="en-US" dirty="0"/>
              <a:t> </a:t>
            </a:r>
            <a:r>
              <a:rPr lang="en-US" dirty="0" err="1"/>
              <a:t>i</a:t>
            </a:r>
            <a:r>
              <a:rPr lang="en-US" dirty="0"/>
              <a:t> </a:t>
            </a:r>
            <a:r>
              <a:rPr lang="en-US" dirty="0" err="1"/>
              <a:t>nematerijalnu</a:t>
            </a:r>
            <a:r>
              <a:rPr lang="en-US" dirty="0"/>
              <a:t> </a:t>
            </a:r>
            <a:r>
              <a:rPr lang="en-US" dirty="0" err="1"/>
              <a:t>imovinu</a:t>
            </a:r>
            <a:r>
              <a:rPr lang="en-US" dirty="0"/>
              <a:t> </a:t>
            </a:r>
            <a:r>
              <a:rPr lang="en-US" dirty="0" err="1"/>
              <a:t>koje</a:t>
            </a:r>
            <a:r>
              <a:rPr lang="en-US" dirty="0"/>
              <a:t> se </a:t>
            </a:r>
            <a:r>
              <a:rPr lang="en-US" dirty="0" err="1"/>
              <a:t>odnosi</a:t>
            </a:r>
            <a:r>
              <a:rPr lang="en-US" dirty="0"/>
              <a:t> </a:t>
            </a:r>
            <a:r>
              <a:rPr lang="en-US" dirty="0" err="1"/>
              <a:t>na</a:t>
            </a:r>
            <a:r>
              <a:rPr lang="en-US" dirty="0"/>
              <a:t> </a:t>
            </a:r>
            <a:r>
              <a:rPr lang="en-US" dirty="0" err="1"/>
              <a:t>poljoprivrednu</a:t>
            </a:r>
            <a:r>
              <a:rPr lang="en-US" dirty="0"/>
              <a:t> </a:t>
            </a:r>
            <a:r>
              <a:rPr lang="en-US" dirty="0" err="1"/>
              <a:t>proizvodnju</a:t>
            </a:r>
            <a:r>
              <a:rPr lang="en-US" dirty="0"/>
              <a:t> </a:t>
            </a:r>
            <a:r>
              <a:rPr lang="en-US" dirty="0" err="1"/>
              <a:t>nove</a:t>
            </a:r>
            <a:r>
              <a:rPr lang="en-US" dirty="0"/>
              <a:t> </a:t>
            </a:r>
            <a:r>
              <a:rPr lang="en-US" dirty="0" err="1"/>
              <a:t>i</a:t>
            </a:r>
            <a:r>
              <a:rPr lang="en-US" dirty="0"/>
              <a:t> </a:t>
            </a:r>
            <a:r>
              <a:rPr lang="en-US" dirty="0" err="1"/>
              <a:t>inovativne</a:t>
            </a:r>
            <a:r>
              <a:rPr lang="en-US" dirty="0"/>
              <a:t> </a:t>
            </a:r>
            <a:r>
              <a:rPr lang="en-US" dirty="0" err="1"/>
              <a:t>tehnologije</a:t>
            </a:r>
            <a:r>
              <a:rPr lang="en-US" dirty="0"/>
              <a:t>, </a:t>
            </a:r>
            <a:r>
              <a:rPr lang="en-US" dirty="0" err="1"/>
              <a:t>novu</a:t>
            </a:r>
            <a:r>
              <a:rPr lang="en-US" dirty="0"/>
              <a:t> </a:t>
            </a:r>
            <a:r>
              <a:rPr lang="en-US" dirty="0" err="1"/>
              <a:t>opremu</a:t>
            </a:r>
            <a:r>
              <a:rPr lang="en-US" dirty="0"/>
              <a:t> </a:t>
            </a:r>
            <a:r>
              <a:rPr lang="en-US" dirty="0" err="1"/>
              <a:t>i</a:t>
            </a:r>
            <a:r>
              <a:rPr lang="en-US" dirty="0"/>
              <a:t> </a:t>
            </a:r>
            <a:r>
              <a:rPr lang="en-US" dirty="0" err="1"/>
              <a:t>zelene</a:t>
            </a:r>
            <a:r>
              <a:rPr lang="en-US" dirty="0"/>
              <a:t> </a:t>
            </a:r>
            <a:r>
              <a:rPr lang="en-US" dirty="0" err="1"/>
              <a:t>tehnologije</a:t>
            </a:r>
            <a:r>
              <a:rPr lang="en-US" dirty="0"/>
              <a:t>, </a:t>
            </a:r>
            <a:r>
              <a:rPr lang="en-US" dirty="0" err="1"/>
              <a:t>restrukturiranje</a:t>
            </a:r>
            <a:r>
              <a:rPr lang="en-US" dirty="0"/>
              <a:t> </a:t>
            </a:r>
            <a:r>
              <a:rPr lang="en-US" dirty="0" err="1"/>
              <a:t>i</a:t>
            </a:r>
            <a:r>
              <a:rPr lang="en-US" dirty="0"/>
              <a:t> </a:t>
            </a:r>
            <a:r>
              <a:rPr lang="en-US" dirty="0" err="1"/>
              <a:t>modernizaciju</a:t>
            </a:r>
            <a:r>
              <a:rPr lang="en-US" dirty="0"/>
              <a:t> </a:t>
            </a:r>
            <a:r>
              <a:rPr lang="en-US" dirty="0" err="1"/>
              <a:t>farmi</a:t>
            </a:r>
            <a:endParaRPr lang="en-US" dirty="0"/>
          </a:p>
          <a:p>
            <a:endParaRPr lang="en-US" dirty="0"/>
          </a:p>
        </p:txBody>
      </p:sp>
    </p:spTree>
    <p:extLst>
      <p:ext uri="{BB962C8B-B14F-4D97-AF65-F5344CB8AC3E}">
        <p14:creationId xmlns:p14="http://schemas.microsoft.com/office/powerpoint/2010/main" val="641123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9F407-87CB-403C-B7B2-66F58E4D3A83}"/>
              </a:ext>
            </a:extLst>
          </p:cNvPr>
          <p:cNvSpPr>
            <a:spLocks noGrp="1"/>
          </p:cNvSpPr>
          <p:nvPr>
            <p:ph type="title"/>
          </p:nvPr>
        </p:nvSpPr>
        <p:spPr/>
        <p:txBody>
          <a:bodyPr>
            <a:normAutofit fontScale="90000"/>
          </a:bodyPr>
          <a:lstStyle/>
          <a:p>
            <a:r>
              <a:rPr lang="en-US" dirty="0" err="1"/>
              <a:t>Mjere</a:t>
            </a:r>
            <a:r>
              <a:rPr lang="en-US" dirty="0"/>
              <a:t> </a:t>
            </a:r>
            <a:r>
              <a:rPr lang="en-US" dirty="0" err="1"/>
              <a:t>koje</a:t>
            </a:r>
            <a:r>
              <a:rPr lang="en-US" dirty="0"/>
              <a:t> se </a:t>
            </a:r>
            <a:r>
              <a:rPr lang="en-US" dirty="0" err="1"/>
              <a:t>financiraju</a:t>
            </a:r>
            <a:r>
              <a:rPr lang="en-US" dirty="0"/>
              <a:t> ESIF </a:t>
            </a:r>
            <a:r>
              <a:rPr lang="en-US" dirty="0" err="1"/>
              <a:t>zajmom</a:t>
            </a:r>
            <a:endParaRPr lang="en-US" dirty="0"/>
          </a:p>
        </p:txBody>
      </p:sp>
      <p:sp>
        <p:nvSpPr>
          <p:cNvPr id="3" name="Content Placeholder 2">
            <a:extLst>
              <a:ext uri="{FF2B5EF4-FFF2-40B4-BE49-F238E27FC236}">
                <a16:creationId xmlns:a16="http://schemas.microsoft.com/office/drawing/2014/main" id="{5669AFE2-9888-486D-AD57-D843D77CFE2D}"/>
              </a:ext>
            </a:extLst>
          </p:cNvPr>
          <p:cNvSpPr>
            <a:spLocks noGrp="1"/>
          </p:cNvSpPr>
          <p:nvPr>
            <p:ph idx="1"/>
          </p:nvPr>
        </p:nvSpPr>
        <p:spPr/>
        <p:txBody>
          <a:bodyPr>
            <a:normAutofit/>
          </a:bodyPr>
          <a:lstStyle/>
          <a:p>
            <a:r>
              <a:rPr lang="en-US" dirty="0"/>
              <a:t>4.1.2. ZBRINJAVANJE, RUKOVANJE I KORIŠTENJE STAJSKOG GNOJIVA U CILJU SMANJENJA ŠTETNOG UTJECAJA NA OKOLIŠ</a:t>
            </a:r>
          </a:p>
          <a:p>
            <a:r>
              <a:rPr lang="en-US" dirty="0" err="1"/>
              <a:t>Ulaganja</a:t>
            </a:r>
            <a:r>
              <a:rPr lang="en-US" dirty="0"/>
              <a:t> u </a:t>
            </a:r>
            <a:r>
              <a:rPr lang="en-US" dirty="0" err="1"/>
              <a:t>materijalnu</a:t>
            </a:r>
            <a:r>
              <a:rPr lang="en-US" dirty="0"/>
              <a:t> </a:t>
            </a:r>
            <a:r>
              <a:rPr lang="en-US" dirty="0" err="1"/>
              <a:t>i</a:t>
            </a:r>
            <a:r>
              <a:rPr lang="en-US" dirty="0"/>
              <a:t> </a:t>
            </a:r>
            <a:r>
              <a:rPr lang="en-US" dirty="0" err="1"/>
              <a:t>nematerijalnu</a:t>
            </a:r>
            <a:r>
              <a:rPr lang="en-US" dirty="0"/>
              <a:t> </a:t>
            </a:r>
            <a:r>
              <a:rPr lang="en-US" dirty="0" err="1"/>
              <a:t>imovinu</a:t>
            </a:r>
            <a:r>
              <a:rPr lang="en-US" dirty="0"/>
              <a:t> </a:t>
            </a:r>
            <a:r>
              <a:rPr lang="en-US" dirty="0" err="1"/>
              <a:t>koje</a:t>
            </a:r>
            <a:r>
              <a:rPr lang="en-US" dirty="0"/>
              <a:t> se </a:t>
            </a:r>
            <a:r>
              <a:rPr lang="en-US" dirty="0" err="1"/>
              <a:t>odnosi</a:t>
            </a:r>
            <a:r>
              <a:rPr lang="en-US" dirty="0"/>
              <a:t> </a:t>
            </a:r>
            <a:r>
              <a:rPr lang="en-US" dirty="0" err="1"/>
              <a:t>na</a:t>
            </a:r>
            <a:r>
              <a:rPr lang="en-US" dirty="0"/>
              <a:t> </a:t>
            </a:r>
            <a:r>
              <a:rPr lang="en-US" dirty="0" err="1"/>
              <a:t>skladištenje</a:t>
            </a:r>
            <a:r>
              <a:rPr lang="en-US" dirty="0"/>
              <a:t> </a:t>
            </a:r>
            <a:r>
              <a:rPr lang="en-US" dirty="0" err="1"/>
              <a:t>stajskog</a:t>
            </a:r>
            <a:r>
              <a:rPr lang="en-US" dirty="0"/>
              <a:t> </a:t>
            </a:r>
            <a:r>
              <a:rPr lang="en-US" dirty="0" err="1"/>
              <a:t>gnojiva</a:t>
            </a:r>
            <a:r>
              <a:rPr lang="en-US" dirty="0"/>
              <a:t>, </a:t>
            </a:r>
            <a:r>
              <a:rPr lang="en-US" dirty="0" err="1"/>
              <a:t>objekata</a:t>
            </a:r>
            <a:r>
              <a:rPr lang="en-US" dirty="0"/>
              <a:t> za </a:t>
            </a:r>
            <a:r>
              <a:rPr lang="en-US" dirty="0" err="1"/>
              <a:t>skladištenje</a:t>
            </a:r>
            <a:r>
              <a:rPr lang="en-US" dirty="0"/>
              <a:t> </a:t>
            </a:r>
            <a:r>
              <a:rPr lang="en-US" dirty="0" err="1"/>
              <a:t>i</a:t>
            </a:r>
            <a:r>
              <a:rPr lang="en-US" dirty="0"/>
              <a:t> </a:t>
            </a:r>
            <a:r>
              <a:rPr lang="en-US" dirty="0" err="1"/>
              <a:t>čuvanje</a:t>
            </a:r>
            <a:r>
              <a:rPr lang="en-US" dirty="0"/>
              <a:t> </a:t>
            </a:r>
            <a:r>
              <a:rPr lang="en-US" dirty="0" err="1"/>
              <a:t>te</a:t>
            </a:r>
            <a:r>
              <a:rPr lang="en-US" dirty="0"/>
              <a:t> </a:t>
            </a:r>
            <a:r>
              <a:rPr lang="en-US" dirty="0" err="1"/>
              <a:t>povezanu</a:t>
            </a:r>
            <a:r>
              <a:rPr lang="en-US" dirty="0"/>
              <a:t> </a:t>
            </a:r>
            <a:r>
              <a:rPr lang="en-US" dirty="0" err="1"/>
              <a:t>opremu</a:t>
            </a:r>
            <a:endParaRPr lang="en-US" dirty="0"/>
          </a:p>
          <a:p>
            <a:endParaRPr lang="en-US" dirty="0"/>
          </a:p>
        </p:txBody>
      </p:sp>
    </p:spTree>
    <p:extLst>
      <p:ext uri="{BB962C8B-B14F-4D97-AF65-F5344CB8AC3E}">
        <p14:creationId xmlns:p14="http://schemas.microsoft.com/office/powerpoint/2010/main" val="15650042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9F407-87CB-403C-B7B2-66F58E4D3A83}"/>
              </a:ext>
            </a:extLst>
          </p:cNvPr>
          <p:cNvSpPr>
            <a:spLocks noGrp="1"/>
          </p:cNvSpPr>
          <p:nvPr>
            <p:ph type="title"/>
          </p:nvPr>
        </p:nvSpPr>
        <p:spPr/>
        <p:txBody>
          <a:bodyPr>
            <a:normAutofit fontScale="90000"/>
          </a:bodyPr>
          <a:lstStyle/>
          <a:p>
            <a:r>
              <a:rPr lang="en-US" dirty="0" err="1"/>
              <a:t>Mjere</a:t>
            </a:r>
            <a:r>
              <a:rPr lang="en-US" dirty="0"/>
              <a:t> </a:t>
            </a:r>
            <a:r>
              <a:rPr lang="en-US" dirty="0" err="1"/>
              <a:t>koje</a:t>
            </a:r>
            <a:r>
              <a:rPr lang="en-US" dirty="0"/>
              <a:t> se </a:t>
            </a:r>
            <a:r>
              <a:rPr lang="en-US" dirty="0" err="1"/>
              <a:t>financiraju</a:t>
            </a:r>
            <a:r>
              <a:rPr lang="en-US" dirty="0"/>
              <a:t> ESIF </a:t>
            </a:r>
            <a:r>
              <a:rPr lang="en-US" dirty="0" err="1"/>
              <a:t>zajmom</a:t>
            </a:r>
            <a:endParaRPr lang="en-US" dirty="0"/>
          </a:p>
        </p:txBody>
      </p:sp>
      <p:sp>
        <p:nvSpPr>
          <p:cNvPr id="3" name="Content Placeholder 2">
            <a:extLst>
              <a:ext uri="{FF2B5EF4-FFF2-40B4-BE49-F238E27FC236}">
                <a16:creationId xmlns:a16="http://schemas.microsoft.com/office/drawing/2014/main" id="{5669AFE2-9888-486D-AD57-D843D77CFE2D}"/>
              </a:ext>
            </a:extLst>
          </p:cNvPr>
          <p:cNvSpPr>
            <a:spLocks noGrp="1"/>
          </p:cNvSpPr>
          <p:nvPr>
            <p:ph idx="1"/>
          </p:nvPr>
        </p:nvSpPr>
        <p:spPr/>
        <p:txBody>
          <a:bodyPr>
            <a:normAutofit/>
          </a:bodyPr>
          <a:lstStyle/>
          <a:p>
            <a:r>
              <a:rPr lang="en-US" dirty="0"/>
              <a:t>4.1.3 ULAGANJE U KORIŠTENJE OIE</a:t>
            </a:r>
          </a:p>
          <a:p>
            <a:r>
              <a:rPr lang="en-US" dirty="0" err="1"/>
              <a:t>Ulaganja</a:t>
            </a:r>
            <a:r>
              <a:rPr lang="en-US" dirty="0"/>
              <a:t> u </a:t>
            </a:r>
            <a:r>
              <a:rPr lang="en-US" dirty="0" err="1"/>
              <a:t>materijalnu</a:t>
            </a:r>
            <a:r>
              <a:rPr lang="en-US" dirty="0"/>
              <a:t> </a:t>
            </a:r>
            <a:r>
              <a:rPr lang="en-US" dirty="0" err="1"/>
              <a:t>i</a:t>
            </a:r>
            <a:r>
              <a:rPr lang="en-US" dirty="0"/>
              <a:t> </a:t>
            </a:r>
            <a:r>
              <a:rPr lang="en-US" dirty="0" err="1"/>
              <a:t>nematerijalnu</a:t>
            </a:r>
            <a:r>
              <a:rPr lang="en-US" dirty="0"/>
              <a:t> </a:t>
            </a:r>
            <a:r>
              <a:rPr lang="en-US" dirty="0" err="1"/>
              <a:t>imovinu</a:t>
            </a:r>
            <a:r>
              <a:rPr lang="en-US" dirty="0"/>
              <a:t> </a:t>
            </a:r>
            <a:r>
              <a:rPr lang="en-US" dirty="0" err="1"/>
              <a:t>koje</a:t>
            </a:r>
            <a:r>
              <a:rPr lang="en-US" dirty="0"/>
              <a:t> se </a:t>
            </a:r>
            <a:r>
              <a:rPr lang="en-US" dirty="0" err="1"/>
              <a:t>odnosi</a:t>
            </a:r>
            <a:r>
              <a:rPr lang="en-US" dirty="0"/>
              <a:t> </a:t>
            </a:r>
            <a:r>
              <a:rPr lang="en-US" dirty="0" err="1"/>
              <a:t>na</a:t>
            </a:r>
            <a:r>
              <a:rPr lang="en-US" dirty="0"/>
              <a:t> </a:t>
            </a:r>
            <a:r>
              <a:rPr lang="en-US" dirty="0" err="1"/>
              <a:t>izgradnju</a:t>
            </a:r>
            <a:r>
              <a:rPr lang="en-US" dirty="0"/>
              <a:t> </a:t>
            </a:r>
            <a:r>
              <a:rPr lang="en-US" dirty="0" err="1"/>
              <a:t>objekata</a:t>
            </a:r>
            <a:r>
              <a:rPr lang="en-US" dirty="0"/>
              <a:t> za </a:t>
            </a:r>
            <a:r>
              <a:rPr lang="en-US" dirty="0" err="1"/>
              <a:t>proizvodnju</a:t>
            </a:r>
            <a:r>
              <a:rPr lang="en-US" dirty="0"/>
              <a:t> </a:t>
            </a:r>
            <a:r>
              <a:rPr lang="en-US" dirty="0" err="1"/>
              <a:t>energije</a:t>
            </a:r>
            <a:r>
              <a:rPr lang="en-US" dirty="0"/>
              <a:t> iz </a:t>
            </a:r>
            <a:r>
              <a:rPr lang="en-US" dirty="0" err="1"/>
              <a:t>obnovljivih</a:t>
            </a:r>
            <a:r>
              <a:rPr lang="en-US" dirty="0"/>
              <a:t> </a:t>
            </a:r>
            <a:r>
              <a:rPr lang="en-US" dirty="0" err="1"/>
              <a:t>izvora</a:t>
            </a:r>
            <a:r>
              <a:rPr lang="en-US" dirty="0"/>
              <a:t> (</a:t>
            </a:r>
            <a:r>
              <a:rPr lang="en-US" dirty="0" err="1"/>
              <a:t>biomasa</a:t>
            </a:r>
            <a:r>
              <a:rPr lang="en-US" dirty="0"/>
              <a:t>, </a:t>
            </a:r>
            <a:r>
              <a:rPr lang="en-US" dirty="0" err="1"/>
              <a:t>sunčeva</a:t>
            </a:r>
            <a:r>
              <a:rPr lang="en-US" dirty="0"/>
              <a:t> </a:t>
            </a:r>
            <a:r>
              <a:rPr lang="en-US" dirty="0" err="1"/>
              <a:t>energija</a:t>
            </a:r>
            <a:r>
              <a:rPr lang="en-US" dirty="0"/>
              <a:t>) za </a:t>
            </a:r>
            <a:r>
              <a:rPr lang="en-US" dirty="0" err="1"/>
              <a:t>korištenje</a:t>
            </a:r>
            <a:r>
              <a:rPr lang="en-US" dirty="0"/>
              <a:t> </a:t>
            </a:r>
            <a:r>
              <a:rPr lang="en-US" dirty="0" err="1"/>
              <a:t>na</a:t>
            </a:r>
            <a:r>
              <a:rPr lang="en-US" dirty="0"/>
              <a:t> </a:t>
            </a:r>
            <a:r>
              <a:rPr lang="en-US" dirty="0" err="1"/>
              <a:t>poljoprivrednim</a:t>
            </a:r>
            <a:r>
              <a:rPr lang="en-US" dirty="0"/>
              <a:t> </a:t>
            </a:r>
            <a:r>
              <a:rPr lang="en-US" dirty="0" err="1"/>
              <a:t>gospodarstvima</a:t>
            </a:r>
            <a:endParaRPr lang="en-US" dirty="0"/>
          </a:p>
          <a:p>
            <a:endParaRPr lang="en-US" dirty="0"/>
          </a:p>
        </p:txBody>
      </p:sp>
    </p:spTree>
    <p:extLst>
      <p:ext uri="{BB962C8B-B14F-4D97-AF65-F5344CB8AC3E}">
        <p14:creationId xmlns:p14="http://schemas.microsoft.com/office/powerpoint/2010/main" val="737189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9F407-87CB-403C-B7B2-66F58E4D3A83}"/>
              </a:ext>
            </a:extLst>
          </p:cNvPr>
          <p:cNvSpPr>
            <a:spLocks noGrp="1"/>
          </p:cNvSpPr>
          <p:nvPr>
            <p:ph type="title"/>
          </p:nvPr>
        </p:nvSpPr>
        <p:spPr/>
        <p:txBody>
          <a:bodyPr>
            <a:normAutofit fontScale="90000"/>
          </a:bodyPr>
          <a:lstStyle/>
          <a:p>
            <a:r>
              <a:rPr lang="en-US" dirty="0" err="1"/>
              <a:t>Mjere</a:t>
            </a:r>
            <a:r>
              <a:rPr lang="en-US" dirty="0"/>
              <a:t> </a:t>
            </a:r>
            <a:r>
              <a:rPr lang="en-US" dirty="0" err="1"/>
              <a:t>koje</a:t>
            </a:r>
            <a:r>
              <a:rPr lang="en-US" dirty="0"/>
              <a:t> se </a:t>
            </a:r>
            <a:r>
              <a:rPr lang="en-US" dirty="0" err="1"/>
              <a:t>financiraju</a:t>
            </a:r>
            <a:r>
              <a:rPr lang="en-US" dirty="0"/>
              <a:t> ESIF </a:t>
            </a:r>
            <a:r>
              <a:rPr lang="en-US" dirty="0" err="1"/>
              <a:t>zajmom</a:t>
            </a:r>
            <a:endParaRPr lang="en-US" dirty="0"/>
          </a:p>
        </p:txBody>
      </p:sp>
      <p:sp>
        <p:nvSpPr>
          <p:cNvPr id="3" name="Content Placeholder 2">
            <a:extLst>
              <a:ext uri="{FF2B5EF4-FFF2-40B4-BE49-F238E27FC236}">
                <a16:creationId xmlns:a16="http://schemas.microsoft.com/office/drawing/2014/main" id="{5669AFE2-9888-486D-AD57-D843D77CFE2D}"/>
              </a:ext>
            </a:extLst>
          </p:cNvPr>
          <p:cNvSpPr>
            <a:spLocks noGrp="1"/>
          </p:cNvSpPr>
          <p:nvPr>
            <p:ph idx="1"/>
          </p:nvPr>
        </p:nvSpPr>
        <p:spPr/>
        <p:txBody>
          <a:bodyPr>
            <a:normAutofit fontScale="85000" lnSpcReduction="10000"/>
          </a:bodyPr>
          <a:lstStyle/>
          <a:p>
            <a:r>
              <a:rPr lang="en-US" dirty="0"/>
              <a:t>4.2.1 POVEĆANJE DODANE VRIJEDNOSTI POLJOPRIVREDNIM PROIZVODIMA</a:t>
            </a:r>
          </a:p>
          <a:p>
            <a:r>
              <a:rPr lang="en-US" dirty="0" err="1"/>
              <a:t>Ulaganja</a:t>
            </a:r>
            <a:r>
              <a:rPr lang="en-US" dirty="0"/>
              <a:t> u </a:t>
            </a:r>
            <a:r>
              <a:rPr lang="en-US" dirty="0" err="1"/>
              <a:t>materijalnu</a:t>
            </a:r>
            <a:r>
              <a:rPr lang="en-US" dirty="0"/>
              <a:t> </a:t>
            </a:r>
            <a:r>
              <a:rPr lang="en-US" dirty="0" err="1"/>
              <a:t>i</a:t>
            </a:r>
            <a:r>
              <a:rPr lang="en-US" dirty="0"/>
              <a:t> </a:t>
            </a:r>
            <a:r>
              <a:rPr lang="en-US" dirty="0" err="1"/>
              <a:t>nematerijalnu</a:t>
            </a:r>
            <a:r>
              <a:rPr lang="en-US" dirty="0"/>
              <a:t> </a:t>
            </a:r>
            <a:r>
              <a:rPr lang="en-US" dirty="0" err="1"/>
              <a:t>imovinu</a:t>
            </a:r>
            <a:r>
              <a:rPr lang="en-US" dirty="0"/>
              <a:t> </a:t>
            </a:r>
            <a:r>
              <a:rPr lang="en-US" dirty="0" err="1"/>
              <a:t>koje</a:t>
            </a:r>
            <a:r>
              <a:rPr lang="en-US" dirty="0"/>
              <a:t> se </a:t>
            </a:r>
            <a:r>
              <a:rPr lang="en-US" dirty="0" err="1"/>
              <a:t>odnosi</a:t>
            </a:r>
            <a:r>
              <a:rPr lang="en-US" dirty="0"/>
              <a:t> </a:t>
            </a:r>
            <a:r>
              <a:rPr lang="en-US" dirty="0" err="1"/>
              <a:t>na</a:t>
            </a:r>
            <a:r>
              <a:rPr lang="en-US" dirty="0"/>
              <a:t>: </a:t>
            </a:r>
          </a:p>
          <a:p>
            <a:r>
              <a:rPr lang="en-US" dirty="0" err="1"/>
              <a:t>povećanje</a:t>
            </a:r>
            <a:r>
              <a:rPr lang="en-US" dirty="0"/>
              <a:t> </a:t>
            </a:r>
            <a:r>
              <a:rPr lang="en-US" dirty="0" err="1"/>
              <a:t>dodane</a:t>
            </a:r>
            <a:r>
              <a:rPr lang="en-US" dirty="0"/>
              <a:t> </a:t>
            </a:r>
            <a:r>
              <a:rPr lang="en-US" dirty="0" err="1"/>
              <a:t>vrijednosti</a:t>
            </a:r>
            <a:r>
              <a:rPr lang="en-US" dirty="0"/>
              <a:t> </a:t>
            </a:r>
            <a:r>
              <a:rPr lang="en-US" dirty="0" err="1"/>
              <a:t>proizvoda</a:t>
            </a:r>
            <a:r>
              <a:rPr lang="en-US" dirty="0"/>
              <a:t> </a:t>
            </a:r>
            <a:r>
              <a:rPr lang="en-US" dirty="0" err="1"/>
              <a:t>primarne</a:t>
            </a:r>
            <a:r>
              <a:rPr lang="en-US" dirty="0"/>
              <a:t> </a:t>
            </a:r>
            <a:r>
              <a:rPr lang="en-US" dirty="0" err="1"/>
              <a:t>poljoprivredne</a:t>
            </a:r>
            <a:r>
              <a:rPr lang="en-US" dirty="0"/>
              <a:t> </a:t>
            </a:r>
            <a:r>
              <a:rPr lang="en-US" dirty="0" err="1"/>
              <a:t>proizvodnje</a:t>
            </a:r>
            <a:r>
              <a:rPr lang="en-US" dirty="0"/>
              <a:t> za </a:t>
            </a:r>
            <a:r>
              <a:rPr lang="en-US" dirty="0" err="1"/>
              <a:t>primarne</a:t>
            </a:r>
            <a:r>
              <a:rPr lang="en-US" dirty="0"/>
              <a:t> </a:t>
            </a:r>
            <a:r>
              <a:rPr lang="en-US" dirty="0" err="1"/>
              <a:t>poljoprivredne</a:t>
            </a:r>
            <a:r>
              <a:rPr lang="en-US" dirty="0"/>
              <a:t> </a:t>
            </a:r>
            <a:r>
              <a:rPr lang="en-US" dirty="0" err="1"/>
              <a:t>proizvođače</a:t>
            </a:r>
            <a:r>
              <a:rPr lang="en-US" dirty="0"/>
              <a:t>, </a:t>
            </a:r>
            <a:r>
              <a:rPr lang="en-US" dirty="0" err="1"/>
              <a:t>kao</a:t>
            </a:r>
            <a:r>
              <a:rPr lang="en-US" dirty="0"/>
              <a:t> </a:t>
            </a:r>
            <a:r>
              <a:rPr lang="en-US" dirty="0" err="1"/>
              <a:t>i</a:t>
            </a:r>
            <a:r>
              <a:rPr lang="en-US" dirty="0"/>
              <a:t> za one </a:t>
            </a:r>
            <a:r>
              <a:rPr lang="en-US" dirty="0" err="1"/>
              <a:t>koji</a:t>
            </a:r>
            <a:r>
              <a:rPr lang="en-US" dirty="0"/>
              <a:t> </a:t>
            </a:r>
            <a:r>
              <a:rPr lang="en-US" dirty="0" err="1"/>
              <a:t>prerađuju</a:t>
            </a:r>
            <a:r>
              <a:rPr lang="en-US" dirty="0"/>
              <a:t> </a:t>
            </a:r>
            <a:r>
              <a:rPr lang="en-US" dirty="0" err="1"/>
              <a:t>poljoprivredne</a:t>
            </a:r>
            <a:r>
              <a:rPr lang="en-US" dirty="0"/>
              <a:t> </a:t>
            </a:r>
            <a:r>
              <a:rPr lang="en-US" dirty="0" err="1"/>
              <a:t>proizvode</a:t>
            </a:r>
            <a:r>
              <a:rPr lang="en-US" dirty="0"/>
              <a:t> </a:t>
            </a:r>
            <a:r>
              <a:rPr lang="en-US" dirty="0" err="1"/>
              <a:t>kao</a:t>
            </a:r>
            <a:r>
              <a:rPr lang="en-US" dirty="0"/>
              <a:t> </a:t>
            </a:r>
            <a:r>
              <a:rPr lang="en-US" dirty="0" err="1"/>
              <a:t>isključivu</a:t>
            </a:r>
            <a:r>
              <a:rPr lang="en-US" dirty="0"/>
              <a:t> </a:t>
            </a:r>
            <a:r>
              <a:rPr lang="en-US" dirty="0" err="1"/>
              <a:t>aktivnost</a:t>
            </a:r>
            <a:endParaRPr lang="en-US" dirty="0"/>
          </a:p>
          <a:p>
            <a:r>
              <a:rPr lang="en-US" dirty="0" err="1"/>
              <a:t>modernizaciju</a:t>
            </a:r>
            <a:r>
              <a:rPr lang="en-US" dirty="0"/>
              <a:t> </a:t>
            </a:r>
            <a:r>
              <a:rPr lang="en-US" dirty="0" err="1"/>
              <a:t>postojećeg</a:t>
            </a:r>
            <a:r>
              <a:rPr lang="en-US" dirty="0"/>
              <a:t> </a:t>
            </a:r>
            <a:r>
              <a:rPr lang="en-US" dirty="0" err="1"/>
              <a:t>proizvodnog</a:t>
            </a:r>
            <a:r>
              <a:rPr lang="en-US" dirty="0"/>
              <a:t> </a:t>
            </a:r>
            <a:r>
              <a:rPr lang="en-US" dirty="0" err="1"/>
              <a:t>kapaciteta</a:t>
            </a:r>
            <a:r>
              <a:rPr lang="en-US" dirty="0"/>
              <a:t>, </a:t>
            </a:r>
            <a:r>
              <a:rPr lang="en-US" dirty="0" err="1"/>
              <a:t>uvođenje</a:t>
            </a:r>
            <a:r>
              <a:rPr lang="en-US" dirty="0"/>
              <a:t> </a:t>
            </a:r>
            <a:r>
              <a:rPr lang="en-US" dirty="0" err="1"/>
              <a:t>inovativnih</a:t>
            </a:r>
            <a:r>
              <a:rPr lang="en-US" dirty="0"/>
              <a:t> </a:t>
            </a:r>
            <a:r>
              <a:rPr lang="en-US" dirty="0" err="1"/>
              <a:t>praksi</a:t>
            </a:r>
            <a:r>
              <a:rPr lang="en-US" dirty="0"/>
              <a:t> u </a:t>
            </a:r>
            <a:r>
              <a:rPr lang="en-US" dirty="0" err="1"/>
              <a:t>proizvodne</a:t>
            </a:r>
            <a:r>
              <a:rPr lang="en-US" dirty="0"/>
              <a:t> </a:t>
            </a:r>
            <a:r>
              <a:rPr lang="en-US" dirty="0" err="1"/>
              <a:t>kapacitet</a:t>
            </a:r>
            <a:r>
              <a:rPr lang="en-US" dirty="0"/>
              <a:t> </a:t>
            </a:r>
            <a:r>
              <a:rPr lang="en-US" dirty="0" err="1"/>
              <a:t>i</a:t>
            </a:r>
            <a:r>
              <a:rPr lang="en-US" dirty="0"/>
              <a:t> </a:t>
            </a:r>
            <a:r>
              <a:rPr lang="en-US" dirty="0" err="1"/>
              <a:t>energetsku</a:t>
            </a:r>
            <a:r>
              <a:rPr lang="en-US" dirty="0"/>
              <a:t> </a:t>
            </a:r>
            <a:r>
              <a:rPr lang="en-US" dirty="0" err="1"/>
              <a:t>učinkovitost</a:t>
            </a:r>
            <a:r>
              <a:rPr lang="en-US" dirty="0"/>
              <a:t> </a:t>
            </a:r>
            <a:r>
              <a:rPr lang="en-US" dirty="0" err="1"/>
              <a:t>i</a:t>
            </a:r>
            <a:r>
              <a:rPr lang="en-US" dirty="0"/>
              <a:t> </a:t>
            </a:r>
            <a:r>
              <a:rPr lang="en-US" dirty="0" err="1"/>
              <a:t>zaštitu</a:t>
            </a:r>
            <a:r>
              <a:rPr lang="en-US" dirty="0"/>
              <a:t> </a:t>
            </a:r>
            <a:r>
              <a:rPr lang="en-US" dirty="0" err="1"/>
              <a:t>okoliša</a:t>
            </a:r>
            <a:endParaRPr lang="en-US" dirty="0"/>
          </a:p>
          <a:p>
            <a:endParaRPr lang="en-US" dirty="0"/>
          </a:p>
        </p:txBody>
      </p:sp>
    </p:spTree>
    <p:extLst>
      <p:ext uri="{BB962C8B-B14F-4D97-AF65-F5344CB8AC3E}">
        <p14:creationId xmlns:p14="http://schemas.microsoft.com/office/powerpoint/2010/main" val="6811600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9F407-87CB-403C-B7B2-66F58E4D3A83}"/>
              </a:ext>
            </a:extLst>
          </p:cNvPr>
          <p:cNvSpPr>
            <a:spLocks noGrp="1"/>
          </p:cNvSpPr>
          <p:nvPr>
            <p:ph type="title"/>
          </p:nvPr>
        </p:nvSpPr>
        <p:spPr/>
        <p:txBody>
          <a:bodyPr>
            <a:normAutofit fontScale="90000"/>
          </a:bodyPr>
          <a:lstStyle/>
          <a:p>
            <a:r>
              <a:rPr lang="en-US" dirty="0" err="1"/>
              <a:t>Mjere</a:t>
            </a:r>
            <a:r>
              <a:rPr lang="en-US" dirty="0"/>
              <a:t> </a:t>
            </a:r>
            <a:r>
              <a:rPr lang="en-US" dirty="0" err="1"/>
              <a:t>koje</a:t>
            </a:r>
            <a:r>
              <a:rPr lang="en-US" dirty="0"/>
              <a:t> se </a:t>
            </a:r>
            <a:r>
              <a:rPr lang="en-US" dirty="0" err="1"/>
              <a:t>financiraju</a:t>
            </a:r>
            <a:r>
              <a:rPr lang="en-US" dirty="0"/>
              <a:t> ESIF </a:t>
            </a:r>
            <a:r>
              <a:rPr lang="en-US" dirty="0" err="1"/>
              <a:t>zajmom</a:t>
            </a:r>
            <a:endParaRPr lang="en-US" dirty="0"/>
          </a:p>
        </p:txBody>
      </p:sp>
      <p:sp>
        <p:nvSpPr>
          <p:cNvPr id="3" name="Content Placeholder 2">
            <a:extLst>
              <a:ext uri="{FF2B5EF4-FFF2-40B4-BE49-F238E27FC236}">
                <a16:creationId xmlns:a16="http://schemas.microsoft.com/office/drawing/2014/main" id="{5669AFE2-9888-486D-AD57-D843D77CFE2D}"/>
              </a:ext>
            </a:extLst>
          </p:cNvPr>
          <p:cNvSpPr>
            <a:spLocks noGrp="1"/>
          </p:cNvSpPr>
          <p:nvPr>
            <p:ph idx="1"/>
          </p:nvPr>
        </p:nvSpPr>
        <p:spPr/>
        <p:txBody>
          <a:bodyPr/>
          <a:lstStyle/>
          <a:p>
            <a:r>
              <a:rPr lang="en-US" dirty="0"/>
              <a:t>4.2.2 KORIŠTENJE OBNOVLJIVIH IZVORA ENERGIJE</a:t>
            </a:r>
          </a:p>
          <a:p>
            <a:r>
              <a:rPr lang="en-US" dirty="0" err="1"/>
              <a:t>Ulaganja</a:t>
            </a:r>
            <a:r>
              <a:rPr lang="en-US" dirty="0"/>
              <a:t> u </a:t>
            </a:r>
            <a:r>
              <a:rPr lang="en-US" dirty="0" err="1"/>
              <a:t>materijalnu</a:t>
            </a:r>
            <a:r>
              <a:rPr lang="en-US" dirty="0"/>
              <a:t> </a:t>
            </a:r>
            <a:r>
              <a:rPr lang="en-US" dirty="0" err="1"/>
              <a:t>i</a:t>
            </a:r>
            <a:r>
              <a:rPr lang="en-US" dirty="0"/>
              <a:t> </a:t>
            </a:r>
            <a:r>
              <a:rPr lang="en-US" dirty="0" err="1"/>
              <a:t>nematerijalnu</a:t>
            </a:r>
            <a:r>
              <a:rPr lang="en-US" dirty="0"/>
              <a:t> </a:t>
            </a:r>
            <a:r>
              <a:rPr lang="en-US" dirty="0" err="1"/>
              <a:t>imovinu</a:t>
            </a:r>
            <a:r>
              <a:rPr lang="en-US" dirty="0"/>
              <a:t> </a:t>
            </a:r>
            <a:r>
              <a:rPr lang="en-US" dirty="0" err="1"/>
              <a:t>koje</a:t>
            </a:r>
            <a:r>
              <a:rPr lang="en-US" dirty="0"/>
              <a:t> se </a:t>
            </a:r>
            <a:r>
              <a:rPr lang="en-US" dirty="0" err="1"/>
              <a:t>odnosi</a:t>
            </a:r>
            <a:r>
              <a:rPr lang="en-US" dirty="0"/>
              <a:t> </a:t>
            </a:r>
            <a:r>
              <a:rPr lang="en-US" dirty="0" err="1"/>
              <a:t>na</a:t>
            </a:r>
            <a:r>
              <a:rPr lang="en-US" dirty="0"/>
              <a:t> </a:t>
            </a:r>
            <a:r>
              <a:rPr lang="en-US" dirty="0" err="1"/>
              <a:t>izgradnju</a:t>
            </a:r>
            <a:r>
              <a:rPr lang="en-US" dirty="0"/>
              <a:t> </a:t>
            </a:r>
            <a:r>
              <a:rPr lang="en-US" dirty="0" err="1"/>
              <a:t>objekata</a:t>
            </a:r>
            <a:r>
              <a:rPr lang="en-US" dirty="0"/>
              <a:t> za </a:t>
            </a:r>
            <a:r>
              <a:rPr lang="en-US" dirty="0" err="1"/>
              <a:t>proizvodnju</a:t>
            </a:r>
            <a:r>
              <a:rPr lang="en-US" dirty="0"/>
              <a:t> </a:t>
            </a:r>
            <a:r>
              <a:rPr lang="en-US" dirty="0" err="1"/>
              <a:t>energije</a:t>
            </a:r>
            <a:r>
              <a:rPr lang="en-US" dirty="0"/>
              <a:t> iz OIE za </a:t>
            </a:r>
            <a:r>
              <a:rPr lang="en-US" dirty="0" err="1"/>
              <a:t>korištenje</a:t>
            </a:r>
            <a:r>
              <a:rPr lang="en-US" dirty="0"/>
              <a:t> u </a:t>
            </a:r>
            <a:r>
              <a:rPr lang="en-US" dirty="0" err="1"/>
              <a:t>preradi</a:t>
            </a:r>
            <a:r>
              <a:rPr lang="en-US" dirty="0"/>
              <a:t> </a:t>
            </a:r>
            <a:r>
              <a:rPr lang="en-US" dirty="0" err="1"/>
              <a:t>prehrambenih</a:t>
            </a:r>
            <a:r>
              <a:rPr lang="en-US" dirty="0"/>
              <a:t> </a:t>
            </a:r>
            <a:r>
              <a:rPr lang="en-US" dirty="0" err="1"/>
              <a:t>proizvoda</a:t>
            </a:r>
            <a:endParaRPr lang="en-US" dirty="0"/>
          </a:p>
          <a:p>
            <a:endParaRPr lang="en-US" dirty="0"/>
          </a:p>
        </p:txBody>
      </p:sp>
    </p:spTree>
    <p:extLst>
      <p:ext uri="{BB962C8B-B14F-4D97-AF65-F5344CB8AC3E}">
        <p14:creationId xmlns:p14="http://schemas.microsoft.com/office/powerpoint/2010/main" val="958416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D824-C3D9-4249-A73C-D08C1F2726BE}"/>
              </a:ext>
            </a:extLst>
          </p:cNvPr>
          <p:cNvSpPr>
            <a:spLocks noGrp="1"/>
          </p:cNvSpPr>
          <p:nvPr>
            <p:ph type="title"/>
          </p:nvPr>
        </p:nvSpPr>
        <p:spPr>
          <a:xfrm>
            <a:off x="1043608" y="1509242"/>
            <a:ext cx="5770984" cy="1066130"/>
          </a:xfrm>
        </p:spPr>
        <p:txBody>
          <a:bodyPr/>
          <a:lstStyle/>
          <a:p>
            <a:r>
              <a:rPr lang="en-US" dirty="0" err="1"/>
              <a:t>Kohezijska</a:t>
            </a:r>
            <a:r>
              <a:rPr lang="en-US" dirty="0"/>
              <a:t> </a:t>
            </a:r>
            <a:r>
              <a:rPr lang="en-US" dirty="0" err="1"/>
              <a:t>politika</a:t>
            </a:r>
            <a:endParaRPr lang="hr-HR" dirty="0"/>
          </a:p>
        </p:txBody>
      </p:sp>
      <p:pic>
        <p:nvPicPr>
          <p:cNvPr id="5" name="Content Placeholder 3">
            <a:extLst>
              <a:ext uri="{FF2B5EF4-FFF2-40B4-BE49-F238E27FC236}">
                <a16:creationId xmlns:a16="http://schemas.microsoft.com/office/drawing/2014/main" id="{3CCB30F6-42A7-47BF-8CBB-F83DD216DAB8}"/>
              </a:ext>
            </a:extLst>
          </p:cNvPr>
          <p:cNvPicPr>
            <a:picLocks noGrp="1" noChangeAspect="1"/>
          </p:cNvPicPr>
          <p:nvPr>
            <p:ph idx="1"/>
          </p:nvPr>
        </p:nvPicPr>
        <p:blipFill>
          <a:blip r:embed="rId2"/>
          <a:stretch>
            <a:fillRect/>
          </a:stretch>
        </p:blipFill>
        <p:spPr>
          <a:xfrm>
            <a:off x="2037719" y="2632473"/>
            <a:ext cx="5068562" cy="2568178"/>
          </a:xfrm>
          <a:prstGeom prst="rect">
            <a:avLst/>
          </a:prstGeom>
        </p:spPr>
      </p:pic>
      <p:pic>
        <p:nvPicPr>
          <p:cNvPr id="3" name="Picture 2">
            <a:extLst>
              <a:ext uri="{FF2B5EF4-FFF2-40B4-BE49-F238E27FC236}">
                <a16:creationId xmlns:a16="http://schemas.microsoft.com/office/drawing/2014/main" id="{AA6D9C05-AD88-452D-9E85-BA91AF173A51}"/>
              </a:ext>
            </a:extLst>
          </p:cNvPr>
          <p:cNvPicPr>
            <a:picLocks noChangeAspect="1"/>
          </p:cNvPicPr>
          <p:nvPr/>
        </p:nvPicPr>
        <p:blipFill>
          <a:blip r:embed="rId3"/>
          <a:stretch>
            <a:fillRect/>
          </a:stretch>
        </p:blipFill>
        <p:spPr>
          <a:xfrm>
            <a:off x="6487283" y="1199393"/>
            <a:ext cx="1729346" cy="1318878"/>
          </a:xfrm>
          <a:prstGeom prst="rect">
            <a:avLst/>
          </a:prstGeom>
        </p:spPr>
      </p:pic>
    </p:spTree>
    <p:extLst>
      <p:ext uri="{BB962C8B-B14F-4D97-AF65-F5344CB8AC3E}">
        <p14:creationId xmlns:p14="http://schemas.microsoft.com/office/powerpoint/2010/main" val="19765844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9F407-87CB-403C-B7B2-66F58E4D3A83}"/>
              </a:ext>
            </a:extLst>
          </p:cNvPr>
          <p:cNvSpPr>
            <a:spLocks noGrp="1"/>
          </p:cNvSpPr>
          <p:nvPr>
            <p:ph type="title"/>
          </p:nvPr>
        </p:nvSpPr>
        <p:spPr/>
        <p:txBody>
          <a:bodyPr>
            <a:normAutofit fontScale="90000"/>
          </a:bodyPr>
          <a:lstStyle/>
          <a:p>
            <a:r>
              <a:rPr lang="en-US" dirty="0" err="1"/>
              <a:t>Mjere</a:t>
            </a:r>
            <a:r>
              <a:rPr lang="en-US" dirty="0"/>
              <a:t> </a:t>
            </a:r>
            <a:r>
              <a:rPr lang="en-US" dirty="0" err="1"/>
              <a:t>koje</a:t>
            </a:r>
            <a:r>
              <a:rPr lang="en-US" dirty="0"/>
              <a:t> se </a:t>
            </a:r>
            <a:r>
              <a:rPr lang="en-US" dirty="0" err="1"/>
              <a:t>financiraju</a:t>
            </a:r>
            <a:r>
              <a:rPr lang="en-US" dirty="0"/>
              <a:t> ESIF </a:t>
            </a:r>
            <a:r>
              <a:rPr lang="en-US" dirty="0" err="1"/>
              <a:t>zajmom</a:t>
            </a:r>
            <a:endParaRPr lang="en-US" dirty="0"/>
          </a:p>
        </p:txBody>
      </p:sp>
      <p:sp>
        <p:nvSpPr>
          <p:cNvPr id="3" name="Content Placeholder 2">
            <a:extLst>
              <a:ext uri="{FF2B5EF4-FFF2-40B4-BE49-F238E27FC236}">
                <a16:creationId xmlns:a16="http://schemas.microsoft.com/office/drawing/2014/main" id="{5669AFE2-9888-486D-AD57-D843D77CFE2D}"/>
              </a:ext>
            </a:extLst>
          </p:cNvPr>
          <p:cNvSpPr>
            <a:spLocks noGrp="1"/>
          </p:cNvSpPr>
          <p:nvPr>
            <p:ph idx="1"/>
          </p:nvPr>
        </p:nvSpPr>
        <p:spPr>
          <a:xfrm>
            <a:off x="457200" y="1196752"/>
            <a:ext cx="8291264" cy="5386610"/>
          </a:xfrm>
        </p:spPr>
        <p:txBody>
          <a:bodyPr>
            <a:normAutofit fontScale="25000" lnSpcReduction="20000"/>
          </a:bodyPr>
          <a:lstStyle/>
          <a:p>
            <a:r>
              <a:rPr lang="en-US" sz="8000" dirty="0"/>
              <a:t>6.4.1 RAZVOJ NEPOLJOPRIVREDNIH DJELATNOSTI U RURALNIM PODRUČJIMA</a:t>
            </a:r>
          </a:p>
          <a:p>
            <a:r>
              <a:rPr lang="en-US" sz="8000" dirty="0" err="1"/>
              <a:t>Ulaganja</a:t>
            </a:r>
            <a:r>
              <a:rPr lang="en-US" sz="8000" dirty="0"/>
              <a:t> u </a:t>
            </a:r>
            <a:r>
              <a:rPr lang="en-US" sz="8000" dirty="0" err="1"/>
              <a:t>materijalnu</a:t>
            </a:r>
            <a:r>
              <a:rPr lang="en-US" sz="8000" dirty="0"/>
              <a:t> </a:t>
            </a:r>
            <a:r>
              <a:rPr lang="en-US" sz="8000" dirty="0" err="1"/>
              <a:t>i</a:t>
            </a:r>
            <a:r>
              <a:rPr lang="en-US" sz="8000" dirty="0"/>
              <a:t> </a:t>
            </a:r>
            <a:r>
              <a:rPr lang="en-US" sz="8000" dirty="0" err="1"/>
              <a:t>nematerijalnu</a:t>
            </a:r>
            <a:r>
              <a:rPr lang="en-US" sz="8000" dirty="0"/>
              <a:t> </a:t>
            </a:r>
            <a:r>
              <a:rPr lang="en-US" sz="8000" dirty="0" err="1"/>
              <a:t>imovinu</a:t>
            </a:r>
            <a:r>
              <a:rPr lang="en-US" sz="8000" dirty="0"/>
              <a:t> </a:t>
            </a:r>
            <a:r>
              <a:rPr lang="en-US" sz="8000" dirty="0" err="1"/>
              <a:t>vezanu</a:t>
            </a:r>
            <a:r>
              <a:rPr lang="en-US" sz="8000" dirty="0"/>
              <a:t> </a:t>
            </a:r>
            <a:r>
              <a:rPr lang="en-US" sz="8000" dirty="0" err="1"/>
              <a:t>uz</a:t>
            </a:r>
            <a:r>
              <a:rPr lang="en-US" sz="8000" dirty="0"/>
              <a:t> </a:t>
            </a:r>
            <a:r>
              <a:rPr lang="en-US" sz="8000" dirty="0" err="1"/>
              <a:t>aktivnosti</a:t>
            </a:r>
            <a:r>
              <a:rPr lang="en-US" sz="8000" dirty="0"/>
              <a:t> u </a:t>
            </a:r>
            <a:r>
              <a:rPr lang="en-US" sz="8000" dirty="0" err="1"/>
              <a:t>ruralnom</a:t>
            </a:r>
            <a:r>
              <a:rPr lang="en-US" sz="8000" dirty="0"/>
              <a:t> </a:t>
            </a:r>
            <a:r>
              <a:rPr lang="en-US" sz="8000" dirty="0" err="1"/>
              <a:t>turizmu</a:t>
            </a:r>
            <a:r>
              <a:rPr lang="en-US" sz="8000" dirty="0"/>
              <a:t>, </a:t>
            </a:r>
            <a:r>
              <a:rPr lang="en-US" sz="8000" dirty="0" err="1"/>
              <a:t>preradu</a:t>
            </a:r>
            <a:r>
              <a:rPr lang="en-US" sz="8000" dirty="0"/>
              <a:t>, marketing </a:t>
            </a:r>
            <a:r>
              <a:rPr lang="en-US" sz="8000" dirty="0" err="1"/>
              <a:t>i</a:t>
            </a:r>
            <a:r>
              <a:rPr lang="en-US" sz="8000" dirty="0"/>
              <a:t> </a:t>
            </a:r>
            <a:r>
              <a:rPr lang="en-US" sz="8000" dirty="0" err="1"/>
              <a:t>izravnu</a:t>
            </a:r>
            <a:r>
              <a:rPr lang="en-US" sz="8000" dirty="0"/>
              <a:t>  </a:t>
            </a:r>
            <a:r>
              <a:rPr lang="en-US" sz="8000" dirty="0" err="1"/>
              <a:t>prodaju</a:t>
            </a:r>
            <a:r>
              <a:rPr lang="en-US" sz="8000" dirty="0"/>
              <a:t> </a:t>
            </a:r>
            <a:r>
              <a:rPr lang="en-US" sz="8000" dirty="0" err="1"/>
              <a:t>lokalnih</a:t>
            </a:r>
            <a:r>
              <a:rPr lang="en-US" sz="8000" dirty="0"/>
              <a:t> </a:t>
            </a:r>
            <a:r>
              <a:rPr lang="en-US" sz="8000" dirty="0" err="1"/>
              <a:t>proizvoda</a:t>
            </a:r>
            <a:r>
              <a:rPr lang="en-US" sz="8000" dirty="0"/>
              <a:t>; </a:t>
            </a:r>
            <a:r>
              <a:rPr lang="en-US" sz="8000" dirty="0" err="1"/>
              <a:t>tradicionalne</a:t>
            </a:r>
            <a:r>
              <a:rPr lang="en-US" sz="8000" dirty="0"/>
              <a:t> </a:t>
            </a:r>
            <a:r>
              <a:rPr lang="en-US" sz="8000" dirty="0" err="1"/>
              <a:t>obrte</a:t>
            </a:r>
            <a:r>
              <a:rPr lang="en-US" sz="8000" dirty="0"/>
              <a:t> </a:t>
            </a:r>
            <a:r>
              <a:rPr lang="en-US" sz="8000" dirty="0" err="1"/>
              <a:t>i</a:t>
            </a:r>
            <a:r>
              <a:rPr lang="en-US" sz="8000" dirty="0"/>
              <a:t> </a:t>
            </a:r>
            <a:r>
              <a:rPr lang="en-US" sz="8000" dirty="0" err="1"/>
              <a:t>zanate</a:t>
            </a:r>
            <a:r>
              <a:rPr lang="en-US" sz="8000" dirty="0"/>
              <a:t> </a:t>
            </a:r>
            <a:r>
              <a:rPr lang="en-US" sz="8000" dirty="0" err="1"/>
              <a:t>i</a:t>
            </a:r>
            <a:r>
              <a:rPr lang="en-US" sz="8000" dirty="0"/>
              <a:t> </a:t>
            </a:r>
            <a:r>
              <a:rPr lang="en-US" sz="8000" dirty="0" err="1"/>
              <a:t>rukotvorine</a:t>
            </a:r>
            <a:r>
              <a:rPr lang="en-US" sz="8000" dirty="0"/>
              <a:t>; </a:t>
            </a:r>
            <a:r>
              <a:rPr lang="en-US" sz="8000" dirty="0" err="1"/>
              <a:t>pružanje</a:t>
            </a:r>
            <a:r>
              <a:rPr lang="en-US" sz="8000" dirty="0"/>
              <a:t> </a:t>
            </a:r>
            <a:r>
              <a:rPr lang="en-US" sz="8000" dirty="0" err="1"/>
              <a:t>usluga</a:t>
            </a:r>
            <a:r>
              <a:rPr lang="en-US" sz="8000" dirty="0"/>
              <a:t> u </a:t>
            </a:r>
            <a:r>
              <a:rPr lang="en-US" sz="8000" dirty="0" err="1"/>
              <a:t>ruralnim</a:t>
            </a:r>
            <a:r>
              <a:rPr lang="en-US" sz="8000" dirty="0"/>
              <a:t> </a:t>
            </a:r>
            <a:r>
              <a:rPr lang="en-US" sz="8000" dirty="0" err="1"/>
              <a:t>područjima</a:t>
            </a:r>
            <a:r>
              <a:rPr lang="en-US" sz="8000" dirty="0"/>
              <a:t> za </a:t>
            </a:r>
            <a:r>
              <a:rPr lang="en-US" sz="8000" dirty="0" err="1"/>
              <a:t>poljoprivredni</a:t>
            </a:r>
            <a:r>
              <a:rPr lang="en-US" sz="8000" dirty="0"/>
              <a:t> </a:t>
            </a:r>
            <a:r>
              <a:rPr lang="en-US" sz="8000" dirty="0" err="1"/>
              <a:t>i</a:t>
            </a:r>
            <a:r>
              <a:rPr lang="en-US" sz="8000" dirty="0"/>
              <a:t> </a:t>
            </a:r>
            <a:r>
              <a:rPr lang="en-US" sz="8000" dirty="0" err="1"/>
              <a:t>šumarski</a:t>
            </a:r>
            <a:r>
              <a:rPr lang="en-US" sz="8000" dirty="0"/>
              <a:t> </a:t>
            </a:r>
            <a:r>
              <a:rPr lang="en-US" sz="8000" dirty="0" err="1"/>
              <a:t>sektor</a:t>
            </a:r>
            <a:r>
              <a:rPr lang="en-US" sz="8000" dirty="0"/>
              <a:t> </a:t>
            </a:r>
            <a:r>
              <a:rPr lang="en-US" sz="8000" dirty="0" err="1"/>
              <a:t>turizam</a:t>
            </a:r>
            <a:r>
              <a:rPr lang="en-US" sz="8000" dirty="0"/>
              <a:t> u </a:t>
            </a:r>
            <a:r>
              <a:rPr lang="en-US" sz="8000" dirty="0" err="1"/>
              <a:t>ruralnim</a:t>
            </a:r>
            <a:r>
              <a:rPr lang="en-US" sz="8000" dirty="0"/>
              <a:t> </a:t>
            </a:r>
            <a:r>
              <a:rPr lang="en-US" sz="8000" dirty="0" err="1"/>
              <a:t>područjima</a:t>
            </a:r>
            <a:r>
              <a:rPr lang="en-US" sz="8000" dirty="0"/>
              <a:t> za </a:t>
            </a:r>
            <a:r>
              <a:rPr lang="en-US" sz="8000" dirty="0" err="1"/>
              <a:t>sljedeće</a:t>
            </a:r>
            <a:r>
              <a:rPr lang="en-US" sz="8000" dirty="0"/>
              <a:t> </a:t>
            </a:r>
            <a:r>
              <a:rPr lang="en-US" sz="8000" dirty="0" err="1"/>
              <a:t>vrste</a:t>
            </a:r>
            <a:r>
              <a:rPr lang="en-US" sz="8000" dirty="0"/>
              <a:t>  </a:t>
            </a:r>
          </a:p>
          <a:p>
            <a:r>
              <a:rPr lang="en-US" sz="8000" dirty="0"/>
              <a:t>1. </a:t>
            </a:r>
            <a:r>
              <a:rPr lang="en-US" sz="8000" b="1" dirty="0" err="1"/>
              <a:t>ugostiteljsko</a:t>
            </a:r>
            <a:r>
              <a:rPr lang="en-US" sz="8000" b="1" dirty="0"/>
              <a:t> </a:t>
            </a:r>
            <a:r>
              <a:rPr lang="en-US" sz="8000" b="1" dirty="0" err="1"/>
              <a:t>turističke</a:t>
            </a:r>
            <a:r>
              <a:rPr lang="en-US" sz="8000" b="1" dirty="0"/>
              <a:t> </a:t>
            </a:r>
            <a:r>
              <a:rPr lang="en-US" sz="8000" b="1" dirty="0" err="1"/>
              <a:t>usluge</a:t>
            </a:r>
            <a:r>
              <a:rPr lang="en-US" sz="8000" b="1" dirty="0"/>
              <a:t> </a:t>
            </a:r>
            <a:r>
              <a:rPr lang="en-US" sz="8000" dirty="0" err="1"/>
              <a:t>na</a:t>
            </a:r>
            <a:r>
              <a:rPr lang="en-US" sz="8000" dirty="0"/>
              <a:t> </a:t>
            </a:r>
            <a:r>
              <a:rPr lang="en-US" sz="8000" dirty="0" err="1"/>
              <a:t>poljoprivrednom</a:t>
            </a:r>
            <a:r>
              <a:rPr lang="en-US" sz="8000" dirty="0"/>
              <a:t> </a:t>
            </a:r>
            <a:r>
              <a:rPr lang="en-US" sz="8000" dirty="0" err="1"/>
              <a:t>gospodarstvu</a:t>
            </a:r>
            <a:r>
              <a:rPr lang="en-US" sz="8000" dirty="0"/>
              <a:t> </a:t>
            </a:r>
            <a:r>
              <a:rPr lang="en-US" sz="8000" dirty="0" err="1"/>
              <a:t>ili</a:t>
            </a:r>
            <a:r>
              <a:rPr lang="en-US" sz="8000" dirty="0"/>
              <a:t> </a:t>
            </a:r>
            <a:r>
              <a:rPr lang="en-US" sz="8000" dirty="0" err="1"/>
              <a:t>obiteljskom</a:t>
            </a:r>
            <a:r>
              <a:rPr lang="en-US" sz="8000" dirty="0"/>
              <a:t> </a:t>
            </a:r>
            <a:r>
              <a:rPr lang="en-US" sz="8000" dirty="0" err="1"/>
              <a:t>poljoprivrednom</a:t>
            </a:r>
            <a:r>
              <a:rPr lang="en-US" sz="8000" dirty="0"/>
              <a:t> </a:t>
            </a:r>
            <a:r>
              <a:rPr lang="en-US" sz="8000" dirty="0" err="1"/>
              <a:t>gospodarstvu</a:t>
            </a:r>
            <a:r>
              <a:rPr lang="en-US" sz="8000" dirty="0"/>
              <a:t> (</a:t>
            </a:r>
            <a:r>
              <a:rPr lang="en-US" sz="8000" dirty="0" err="1"/>
              <a:t>vinotočje</a:t>
            </a:r>
            <a:r>
              <a:rPr lang="en-US" sz="8000" dirty="0"/>
              <a:t>/</a:t>
            </a:r>
            <a:r>
              <a:rPr lang="en-US" sz="8000" dirty="0" err="1"/>
              <a:t>kušaonica</a:t>
            </a:r>
            <a:r>
              <a:rPr lang="en-US" sz="8000" dirty="0"/>
              <a:t>, </a:t>
            </a:r>
            <a:r>
              <a:rPr lang="en-US" sz="8000" dirty="0" err="1"/>
              <a:t>izletište</a:t>
            </a:r>
            <a:r>
              <a:rPr lang="en-US" sz="8000" dirty="0"/>
              <a:t>, soba, </a:t>
            </a:r>
            <a:r>
              <a:rPr lang="en-US" sz="8000" dirty="0" err="1"/>
              <a:t>apartman</a:t>
            </a:r>
            <a:r>
              <a:rPr lang="en-US" sz="8000" dirty="0"/>
              <a:t>, </a:t>
            </a:r>
            <a:r>
              <a:rPr lang="en-US" sz="8000" dirty="0" err="1"/>
              <a:t>ruralna</a:t>
            </a:r>
            <a:r>
              <a:rPr lang="en-US" sz="8000" dirty="0"/>
              <a:t> </a:t>
            </a:r>
            <a:r>
              <a:rPr lang="en-US" sz="8000" dirty="0" err="1"/>
              <a:t>kuća</a:t>
            </a:r>
            <a:r>
              <a:rPr lang="en-US" sz="8000" dirty="0"/>
              <a:t> za </a:t>
            </a:r>
            <a:r>
              <a:rPr lang="en-US" sz="8000" dirty="0" err="1"/>
              <a:t>odmor</a:t>
            </a:r>
            <a:r>
              <a:rPr lang="en-US" sz="8000" dirty="0"/>
              <a:t>, </a:t>
            </a:r>
            <a:r>
              <a:rPr lang="en-US" sz="8000" dirty="0" err="1"/>
              <a:t>kamp</a:t>
            </a:r>
            <a:r>
              <a:rPr lang="en-US" sz="8000" dirty="0"/>
              <a:t>, </a:t>
            </a:r>
            <a:r>
              <a:rPr lang="en-US" sz="8000" dirty="0" err="1"/>
              <a:t>te</a:t>
            </a:r>
            <a:r>
              <a:rPr lang="en-US" sz="8000" dirty="0"/>
              <a:t> </a:t>
            </a:r>
            <a:r>
              <a:rPr lang="en-US" sz="8000" dirty="0" err="1"/>
              <a:t>poljoprivredne</a:t>
            </a:r>
            <a:r>
              <a:rPr lang="en-US" sz="8000" dirty="0"/>
              <a:t>, </a:t>
            </a:r>
            <a:r>
              <a:rPr lang="en-US" sz="8000" dirty="0" err="1"/>
              <a:t>šumarske</a:t>
            </a:r>
            <a:r>
              <a:rPr lang="en-US" sz="8000" dirty="0"/>
              <a:t>, </a:t>
            </a:r>
            <a:r>
              <a:rPr lang="en-US" sz="8000" dirty="0" err="1"/>
              <a:t>sportsko-rekreativne</a:t>
            </a:r>
            <a:r>
              <a:rPr lang="en-US" sz="8000" dirty="0"/>
              <a:t>, </a:t>
            </a:r>
            <a:r>
              <a:rPr lang="en-US" sz="8000" dirty="0" err="1"/>
              <a:t>edukativne</a:t>
            </a:r>
            <a:r>
              <a:rPr lang="en-US" sz="8000" dirty="0"/>
              <a:t> </a:t>
            </a:r>
            <a:r>
              <a:rPr lang="en-US" sz="8000" dirty="0" err="1"/>
              <a:t>i</a:t>
            </a:r>
            <a:r>
              <a:rPr lang="en-US" sz="8000" dirty="0"/>
              <a:t> </a:t>
            </a:r>
            <a:r>
              <a:rPr lang="en-US" sz="8000" dirty="0" err="1"/>
              <a:t>slične</a:t>
            </a:r>
            <a:r>
              <a:rPr lang="en-US" sz="8000" dirty="0"/>
              <a:t> </a:t>
            </a:r>
            <a:r>
              <a:rPr lang="en-US" sz="8000" dirty="0" err="1"/>
              <a:t>aktivnosti</a:t>
            </a:r>
            <a:r>
              <a:rPr lang="en-US" sz="8000" dirty="0"/>
              <a:t> </a:t>
            </a:r>
            <a:r>
              <a:rPr lang="en-US" sz="8000" dirty="0" err="1"/>
              <a:t>vezane</a:t>
            </a:r>
            <a:r>
              <a:rPr lang="en-US" sz="8000" dirty="0"/>
              <a:t> za </a:t>
            </a:r>
            <a:r>
              <a:rPr lang="en-US" sz="8000" dirty="0" err="1"/>
              <a:t>poljoprivredno</a:t>
            </a:r>
            <a:r>
              <a:rPr lang="en-US" sz="8000" dirty="0"/>
              <a:t> </a:t>
            </a:r>
            <a:r>
              <a:rPr lang="en-US" sz="8000" dirty="0" err="1"/>
              <a:t>gospodarstvo</a:t>
            </a:r>
            <a:r>
              <a:rPr lang="en-US" sz="8000" dirty="0"/>
              <a:t>)</a:t>
            </a:r>
          </a:p>
          <a:p>
            <a:r>
              <a:rPr lang="en-US" sz="8000" dirty="0"/>
              <a:t>2. </a:t>
            </a:r>
            <a:r>
              <a:rPr lang="en-US" sz="8000" b="1" dirty="0" err="1"/>
              <a:t>ugostiteljsko</a:t>
            </a:r>
            <a:r>
              <a:rPr lang="en-US" sz="8000" b="1" dirty="0"/>
              <a:t> </a:t>
            </a:r>
            <a:r>
              <a:rPr lang="en-US" sz="8000" b="1" dirty="0" err="1"/>
              <a:t>turističke</a:t>
            </a:r>
            <a:r>
              <a:rPr lang="en-US" sz="8000" b="1" dirty="0"/>
              <a:t> </a:t>
            </a:r>
            <a:r>
              <a:rPr lang="en-US" sz="8000" b="1" dirty="0" err="1"/>
              <a:t>usluge</a:t>
            </a:r>
            <a:r>
              <a:rPr lang="en-US" sz="8000" b="1" dirty="0"/>
              <a:t> </a:t>
            </a:r>
            <a:r>
              <a:rPr lang="en-US" sz="8000" b="1" dirty="0" err="1"/>
              <a:t>vezane</a:t>
            </a:r>
            <a:r>
              <a:rPr lang="en-US" sz="8000" b="1" dirty="0"/>
              <a:t> za </a:t>
            </a:r>
            <a:r>
              <a:rPr lang="en-US" sz="8000" b="1" dirty="0" err="1"/>
              <a:t>sljedeće</a:t>
            </a:r>
            <a:r>
              <a:rPr lang="en-US" sz="8000" b="1" dirty="0"/>
              <a:t> </a:t>
            </a:r>
            <a:r>
              <a:rPr lang="en-US" sz="8000" b="1" dirty="0" err="1"/>
              <a:t>skupine</a:t>
            </a:r>
            <a:r>
              <a:rPr lang="en-US" sz="8000" b="1" dirty="0"/>
              <a:t> </a:t>
            </a:r>
            <a:r>
              <a:rPr lang="en-US" sz="8000" b="1" dirty="0" err="1"/>
              <a:t>ugostiteljskih</a:t>
            </a:r>
            <a:r>
              <a:rPr lang="en-US" sz="8000" b="1" dirty="0"/>
              <a:t> </a:t>
            </a:r>
            <a:r>
              <a:rPr lang="en-US" sz="8000" b="1" dirty="0" err="1"/>
              <a:t>objekata</a:t>
            </a:r>
            <a:r>
              <a:rPr lang="en-US" sz="8000" b="1" dirty="0"/>
              <a:t>:</a:t>
            </a:r>
            <a:r>
              <a:rPr lang="en-US" sz="8000" dirty="0"/>
              <a:t> „</a:t>
            </a:r>
            <a:r>
              <a:rPr lang="en-US" sz="8000" dirty="0" err="1"/>
              <a:t>hoteli</a:t>
            </a:r>
            <a:r>
              <a:rPr lang="en-US" sz="8000" dirty="0"/>
              <a:t>“ (hotel, aparthotel, hotel </a:t>
            </a:r>
            <a:r>
              <a:rPr lang="en-US" sz="8000" dirty="0" err="1"/>
              <a:t>baština</a:t>
            </a:r>
            <a:r>
              <a:rPr lang="en-US" sz="8000" dirty="0"/>
              <a:t>, </a:t>
            </a:r>
            <a:r>
              <a:rPr lang="en-US" sz="8000" dirty="0" err="1"/>
              <a:t>integrirani</a:t>
            </a:r>
            <a:r>
              <a:rPr lang="en-US" sz="8000" dirty="0"/>
              <a:t>, </a:t>
            </a:r>
            <a:r>
              <a:rPr lang="en-US" sz="8000" dirty="0" err="1"/>
              <a:t>difuzni</a:t>
            </a:r>
            <a:r>
              <a:rPr lang="en-US" sz="8000" dirty="0"/>
              <a:t>, </a:t>
            </a:r>
            <a:r>
              <a:rPr lang="en-US" sz="8000" dirty="0" err="1"/>
              <a:t>pansion</a:t>
            </a:r>
            <a:r>
              <a:rPr lang="en-US" sz="8000" dirty="0"/>
              <a:t>), „</a:t>
            </a:r>
            <a:r>
              <a:rPr lang="en-US" sz="8000" dirty="0" err="1"/>
              <a:t>kampovi</a:t>
            </a:r>
            <a:r>
              <a:rPr lang="en-US" sz="8000" dirty="0"/>
              <a:t>“ (</a:t>
            </a:r>
            <a:r>
              <a:rPr lang="en-US" sz="8000" dirty="0" err="1"/>
              <a:t>kamp</a:t>
            </a:r>
            <a:r>
              <a:rPr lang="en-US" sz="8000" dirty="0"/>
              <a:t>, </a:t>
            </a:r>
            <a:r>
              <a:rPr lang="en-US" sz="8000" dirty="0" err="1"/>
              <a:t>kampiralište</a:t>
            </a:r>
            <a:r>
              <a:rPr lang="en-US" sz="8000" dirty="0"/>
              <a:t>, </a:t>
            </a:r>
            <a:r>
              <a:rPr lang="en-US" sz="8000" dirty="0" err="1"/>
              <a:t>kamp</a:t>
            </a:r>
            <a:r>
              <a:rPr lang="en-US" sz="8000" dirty="0"/>
              <a:t> </a:t>
            </a:r>
            <a:r>
              <a:rPr lang="en-US" sz="8000" dirty="0" err="1"/>
              <a:t>odmorište</a:t>
            </a:r>
            <a:r>
              <a:rPr lang="en-US" sz="8000" dirty="0"/>
              <a:t>) </a:t>
            </a:r>
            <a:r>
              <a:rPr lang="en-US" sz="8000" dirty="0" err="1"/>
              <a:t>i</a:t>
            </a:r>
            <a:r>
              <a:rPr lang="en-US" sz="8000" dirty="0"/>
              <a:t> </a:t>
            </a:r>
            <a:r>
              <a:rPr lang="en-US" sz="8000" dirty="0" err="1"/>
              <a:t>ostali</a:t>
            </a:r>
            <a:r>
              <a:rPr lang="en-US" sz="8000" dirty="0"/>
              <a:t> </a:t>
            </a:r>
            <a:r>
              <a:rPr lang="en-US" sz="8000" dirty="0" err="1"/>
              <a:t>ugostiteljski</a:t>
            </a:r>
            <a:r>
              <a:rPr lang="en-US" sz="8000" dirty="0"/>
              <a:t> </a:t>
            </a:r>
            <a:r>
              <a:rPr lang="en-US" sz="8000" dirty="0" err="1"/>
              <a:t>objekti</a:t>
            </a:r>
            <a:r>
              <a:rPr lang="en-US" sz="8000" dirty="0"/>
              <a:t> za </a:t>
            </a:r>
            <a:r>
              <a:rPr lang="en-US" sz="8000" dirty="0" err="1"/>
              <a:t>smještaj</a:t>
            </a:r>
            <a:r>
              <a:rPr lang="en-US" sz="8000" dirty="0"/>
              <a:t> (hostel, </a:t>
            </a:r>
            <a:r>
              <a:rPr lang="en-US" sz="8000" dirty="0" err="1"/>
              <a:t>planinarski</a:t>
            </a:r>
            <a:r>
              <a:rPr lang="en-US" sz="8000" dirty="0"/>
              <a:t> </a:t>
            </a:r>
            <a:r>
              <a:rPr lang="en-US" sz="8000" dirty="0" err="1"/>
              <a:t>dom</a:t>
            </a:r>
            <a:r>
              <a:rPr lang="en-US" sz="8000" dirty="0"/>
              <a:t>, </a:t>
            </a:r>
            <a:r>
              <a:rPr lang="en-US" sz="8000" dirty="0" err="1"/>
              <a:t>lovački</a:t>
            </a:r>
            <a:r>
              <a:rPr lang="en-US" sz="8000" dirty="0"/>
              <a:t> </a:t>
            </a:r>
            <a:r>
              <a:rPr lang="en-US" sz="8000" dirty="0" err="1"/>
              <a:t>dom</a:t>
            </a:r>
            <a:r>
              <a:rPr lang="en-US" sz="8000" dirty="0"/>
              <a:t>, </a:t>
            </a:r>
            <a:r>
              <a:rPr lang="en-US" sz="8000" dirty="0" err="1"/>
              <a:t>robinzonski</a:t>
            </a:r>
            <a:r>
              <a:rPr lang="en-US" sz="8000" dirty="0"/>
              <a:t> </a:t>
            </a:r>
            <a:r>
              <a:rPr lang="en-US" sz="8000" dirty="0" err="1"/>
              <a:t>smještaj</a:t>
            </a:r>
            <a:r>
              <a:rPr lang="en-US" sz="8000" dirty="0"/>
              <a:t> </a:t>
            </a:r>
            <a:r>
              <a:rPr lang="en-US" sz="8000" dirty="0" err="1"/>
              <a:t>i</a:t>
            </a:r>
            <a:r>
              <a:rPr lang="en-US" sz="8000" dirty="0"/>
              <a:t> dr.), </a:t>
            </a:r>
            <a:r>
              <a:rPr lang="en-US" sz="8000" dirty="0" err="1"/>
              <a:t>te</a:t>
            </a:r>
            <a:r>
              <a:rPr lang="en-US" sz="8000" dirty="0"/>
              <a:t> </a:t>
            </a:r>
            <a:r>
              <a:rPr lang="en-US" sz="8000" dirty="0" err="1"/>
              <a:t>njihovi</a:t>
            </a:r>
            <a:r>
              <a:rPr lang="en-US" sz="8000" dirty="0"/>
              <a:t> </a:t>
            </a:r>
            <a:r>
              <a:rPr lang="en-US" sz="8000" dirty="0" err="1"/>
              <a:t>prateći</a:t>
            </a:r>
            <a:r>
              <a:rPr lang="en-US" sz="8000" dirty="0"/>
              <a:t> </a:t>
            </a:r>
            <a:r>
              <a:rPr lang="en-US" sz="8000" dirty="0" err="1"/>
              <a:t>i</a:t>
            </a:r>
            <a:r>
              <a:rPr lang="en-US" sz="8000" dirty="0"/>
              <a:t> </a:t>
            </a:r>
            <a:r>
              <a:rPr lang="en-US" sz="8000" dirty="0" err="1"/>
              <a:t>dodatni</a:t>
            </a:r>
            <a:r>
              <a:rPr lang="en-US" sz="8000" dirty="0"/>
              <a:t> </a:t>
            </a:r>
            <a:r>
              <a:rPr lang="en-US" sz="8000" dirty="0" err="1"/>
              <a:t>sadržaji</a:t>
            </a:r>
            <a:r>
              <a:rPr lang="en-US" sz="8000" dirty="0"/>
              <a:t>;</a:t>
            </a:r>
          </a:p>
          <a:p>
            <a:r>
              <a:rPr lang="en-US" sz="8000" dirty="0"/>
              <a:t>3. </a:t>
            </a:r>
            <a:r>
              <a:rPr lang="en-US" sz="8000" b="1" dirty="0" err="1"/>
              <a:t>ugostiteljsko</a:t>
            </a:r>
            <a:r>
              <a:rPr lang="en-US" sz="8000" b="1" dirty="0"/>
              <a:t> - </a:t>
            </a:r>
            <a:r>
              <a:rPr lang="en-US" sz="8000" b="1" dirty="0" err="1"/>
              <a:t>turističke</a:t>
            </a:r>
            <a:r>
              <a:rPr lang="en-US" sz="8000" b="1" dirty="0"/>
              <a:t> </a:t>
            </a:r>
            <a:r>
              <a:rPr lang="en-US" sz="8000" b="1" dirty="0" err="1"/>
              <a:t>usluge</a:t>
            </a:r>
            <a:r>
              <a:rPr lang="en-US" sz="8000" b="1" dirty="0"/>
              <a:t> u </a:t>
            </a:r>
            <a:r>
              <a:rPr lang="en-US" sz="8000" b="1" dirty="0" err="1"/>
              <a:t>objektima</a:t>
            </a:r>
            <a:r>
              <a:rPr lang="en-US" sz="8000" b="1" dirty="0"/>
              <a:t> </a:t>
            </a:r>
            <a:r>
              <a:rPr lang="en-US" sz="8000" b="1" dirty="0" err="1"/>
              <a:t>tradicijske</a:t>
            </a:r>
            <a:r>
              <a:rPr lang="en-US" sz="8000" b="1" dirty="0"/>
              <a:t> </a:t>
            </a:r>
            <a:r>
              <a:rPr lang="en-US" sz="8000" dirty="0"/>
              <a:t>(</a:t>
            </a:r>
            <a:r>
              <a:rPr lang="en-US" sz="8000" dirty="0" err="1"/>
              <a:t>kulturne</a:t>
            </a:r>
            <a:r>
              <a:rPr lang="en-US" sz="8000" dirty="0"/>
              <a:t>) </a:t>
            </a:r>
            <a:r>
              <a:rPr lang="en-US" sz="8000" dirty="0" err="1"/>
              <a:t>baštine</a:t>
            </a:r>
            <a:r>
              <a:rPr lang="en-US" sz="8000" dirty="0"/>
              <a:t>, </a:t>
            </a:r>
            <a:r>
              <a:rPr lang="en-US" sz="8000" dirty="0" err="1"/>
              <a:t>turističke</a:t>
            </a:r>
            <a:r>
              <a:rPr lang="en-US" sz="8000" dirty="0"/>
              <a:t> </a:t>
            </a:r>
            <a:r>
              <a:rPr lang="en-US" sz="8000" dirty="0" err="1"/>
              <a:t>usluge</a:t>
            </a:r>
            <a:r>
              <a:rPr lang="en-US" sz="8000" dirty="0"/>
              <a:t> </a:t>
            </a:r>
            <a:r>
              <a:rPr lang="en-US" sz="8000" dirty="0" err="1"/>
              <a:t>vezane</a:t>
            </a:r>
            <a:r>
              <a:rPr lang="en-US" sz="8000" dirty="0"/>
              <a:t> za </a:t>
            </a:r>
            <a:r>
              <a:rPr lang="en-US" sz="8000" dirty="0" err="1"/>
              <a:t>planinski</a:t>
            </a:r>
            <a:r>
              <a:rPr lang="en-US" sz="8000" dirty="0"/>
              <a:t>, </a:t>
            </a:r>
            <a:r>
              <a:rPr lang="en-US" sz="8000" dirty="0" err="1"/>
              <a:t>pustolovni</a:t>
            </a:r>
            <a:r>
              <a:rPr lang="en-US" sz="8000" dirty="0"/>
              <a:t>, </a:t>
            </a:r>
            <a:r>
              <a:rPr lang="en-US" sz="8000" dirty="0" err="1"/>
              <a:t>sportsko</a:t>
            </a:r>
            <a:r>
              <a:rPr lang="en-US" sz="8000" dirty="0"/>
              <a:t> </a:t>
            </a:r>
            <a:r>
              <a:rPr lang="en-US" sz="8000" dirty="0" err="1"/>
              <a:t>rekreativni</a:t>
            </a:r>
            <a:r>
              <a:rPr lang="en-US" sz="8000" dirty="0"/>
              <a:t>, </a:t>
            </a:r>
            <a:r>
              <a:rPr lang="en-US" sz="8000" dirty="0" err="1"/>
              <a:t>cikloturizam</a:t>
            </a:r>
            <a:r>
              <a:rPr lang="en-US" sz="8000" dirty="0"/>
              <a:t>, </a:t>
            </a:r>
            <a:r>
              <a:rPr lang="en-US" sz="8000" dirty="0" err="1"/>
              <a:t>zdravstveni</a:t>
            </a:r>
            <a:r>
              <a:rPr lang="en-US" sz="8000" dirty="0"/>
              <a:t>, </a:t>
            </a:r>
            <a:r>
              <a:rPr lang="en-US" sz="8000" dirty="0" err="1"/>
              <a:t>edukativni</a:t>
            </a:r>
            <a:r>
              <a:rPr lang="en-US" sz="8000" dirty="0"/>
              <a:t> </a:t>
            </a:r>
            <a:r>
              <a:rPr lang="en-US" sz="8000" dirty="0" err="1"/>
              <a:t>i</a:t>
            </a:r>
            <a:r>
              <a:rPr lang="en-US" sz="8000" dirty="0"/>
              <a:t> </a:t>
            </a:r>
            <a:r>
              <a:rPr lang="en-US" sz="8000" dirty="0" err="1"/>
              <a:t>druge</a:t>
            </a:r>
            <a:r>
              <a:rPr lang="en-US" sz="8000" dirty="0"/>
              <a:t> </a:t>
            </a:r>
            <a:r>
              <a:rPr lang="en-US" sz="8000" dirty="0" err="1"/>
              <a:t>posebne</a:t>
            </a:r>
            <a:r>
              <a:rPr lang="en-US" sz="8000" dirty="0"/>
              <a:t> </a:t>
            </a:r>
            <a:r>
              <a:rPr lang="en-US" sz="8000" dirty="0" err="1"/>
              <a:t>oblike</a:t>
            </a:r>
            <a:r>
              <a:rPr lang="en-US" sz="8000" dirty="0"/>
              <a:t> </a:t>
            </a:r>
            <a:r>
              <a:rPr lang="en-US" sz="8000" dirty="0" err="1"/>
              <a:t>turizma</a:t>
            </a:r>
            <a:r>
              <a:rPr lang="en-US" sz="8000" dirty="0"/>
              <a:t> </a:t>
            </a:r>
            <a:r>
              <a:rPr lang="en-US" sz="8000" dirty="0" err="1"/>
              <a:t>na</a:t>
            </a:r>
            <a:r>
              <a:rPr lang="en-US" sz="8000" dirty="0"/>
              <a:t> </a:t>
            </a:r>
            <a:r>
              <a:rPr lang="en-US" sz="8000" dirty="0" err="1"/>
              <a:t>ruralnom</a:t>
            </a:r>
            <a:r>
              <a:rPr lang="en-US" sz="8000" dirty="0"/>
              <a:t> </a:t>
            </a:r>
            <a:r>
              <a:rPr lang="en-US" sz="8000" dirty="0" err="1"/>
              <a:t>prostoru</a:t>
            </a:r>
            <a:endParaRPr lang="en-US" sz="8000" dirty="0"/>
          </a:p>
          <a:p>
            <a:endParaRPr lang="en-US" dirty="0"/>
          </a:p>
          <a:p>
            <a:endParaRPr lang="en-US" dirty="0"/>
          </a:p>
          <a:p>
            <a:endParaRPr lang="en-US" dirty="0"/>
          </a:p>
        </p:txBody>
      </p:sp>
    </p:spTree>
    <p:extLst>
      <p:ext uri="{BB962C8B-B14F-4D97-AF65-F5344CB8AC3E}">
        <p14:creationId xmlns:p14="http://schemas.microsoft.com/office/powerpoint/2010/main" val="19859557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735C4F-130D-4E70-A5B4-FF8E46F5CFD5}"/>
              </a:ext>
            </a:extLst>
          </p:cNvPr>
          <p:cNvSpPr>
            <a:spLocks noGrp="1"/>
          </p:cNvSpPr>
          <p:nvPr>
            <p:ph idx="1"/>
          </p:nvPr>
        </p:nvSpPr>
        <p:spPr>
          <a:xfrm>
            <a:off x="457200" y="1600200"/>
            <a:ext cx="8229600" cy="4853136"/>
          </a:xfrm>
        </p:spPr>
        <p:txBody>
          <a:bodyPr>
            <a:normAutofit fontScale="85000" lnSpcReduction="10000"/>
          </a:bodyPr>
          <a:lstStyle/>
          <a:p>
            <a:r>
              <a:rPr lang="en-US" dirty="0"/>
              <a:t>8.6.1 MODERNIZACIJA TEHNOLOGIJA, STROJEVA, ALATA I OPREME U PRIDOBIVANJU DRVA I ŠUMSKOUZGOJNIM RADOVIMA</a:t>
            </a:r>
          </a:p>
          <a:p>
            <a:r>
              <a:rPr lang="en-US" dirty="0" err="1"/>
              <a:t>Ulaganja</a:t>
            </a:r>
            <a:r>
              <a:rPr lang="en-US" dirty="0"/>
              <a:t> u </a:t>
            </a:r>
            <a:r>
              <a:rPr lang="en-US" dirty="0" err="1"/>
              <a:t>materijalnu</a:t>
            </a:r>
            <a:r>
              <a:rPr lang="en-US" dirty="0"/>
              <a:t> </a:t>
            </a:r>
            <a:r>
              <a:rPr lang="en-US" dirty="0" err="1"/>
              <a:t>i</a:t>
            </a:r>
            <a:r>
              <a:rPr lang="en-US" dirty="0"/>
              <a:t> </a:t>
            </a:r>
            <a:r>
              <a:rPr lang="en-US" dirty="0" err="1"/>
              <a:t>nematerijalnu</a:t>
            </a:r>
            <a:r>
              <a:rPr lang="en-US" dirty="0"/>
              <a:t> </a:t>
            </a:r>
            <a:r>
              <a:rPr lang="en-US" dirty="0" err="1"/>
              <a:t>imovinu</a:t>
            </a:r>
            <a:r>
              <a:rPr lang="en-US" dirty="0"/>
              <a:t> </a:t>
            </a:r>
            <a:r>
              <a:rPr lang="en-US" dirty="0" err="1"/>
              <a:t>povezanu</a:t>
            </a:r>
            <a:r>
              <a:rPr lang="en-US" dirty="0"/>
              <a:t> s </a:t>
            </a:r>
            <a:r>
              <a:rPr lang="en-US" dirty="0" err="1"/>
              <a:t>povećanjem</a:t>
            </a:r>
            <a:r>
              <a:rPr lang="en-US" dirty="0"/>
              <a:t> </a:t>
            </a:r>
            <a:r>
              <a:rPr lang="en-US" dirty="0" err="1"/>
              <a:t>učinkovitosti</a:t>
            </a:r>
            <a:r>
              <a:rPr lang="en-US" dirty="0"/>
              <a:t>, </a:t>
            </a:r>
            <a:r>
              <a:rPr lang="en-US" dirty="0" err="1"/>
              <a:t>okolišne</a:t>
            </a:r>
            <a:r>
              <a:rPr lang="en-US" dirty="0"/>
              <a:t> </a:t>
            </a:r>
            <a:r>
              <a:rPr lang="en-US" dirty="0" err="1"/>
              <a:t>prihvatljivosti</a:t>
            </a:r>
            <a:r>
              <a:rPr lang="en-US" dirty="0"/>
              <a:t>, </a:t>
            </a:r>
            <a:r>
              <a:rPr lang="en-US" dirty="0" err="1"/>
              <a:t>ergonomije</a:t>
            </a:r>
            <a:r>
              <a:rPr lang="en-US" dirty="0"/>
              <a:t> </a:t>
            </a:r>
            <a:r>
              <a:rPr lang="en-US" dirty="0" err="1"/>
              <a:t>i</a:t>
            </a:r>
            <a:r>
              <a:rPr lang="en-US" dirty="0"/>
              <a:t> </a:t>
            </a:r>
            <a:r>
              <a:rPr lang="en-US" dirty="0" err="1"/>
              <a:t>sigurnosti</a:t>
            </a:r>
            <a:r>
              <a:rPr lang="en-US" dirty="0"/>
              <a:t> </a:t>
            </a:r>
            <a:r>
              <a:rPr lang="en-US" dirty="0" err="1"/>
              <a:t>radnih</a:t>
            </a:r>
            <a:r>
              <a:rPr lang="en-US" dirty="0"/>
              <a:t> </a:t>
            </a:r>
            <a:r>
              <a:rPr lang="en-US" dirty="0" err="1"/>
              <a:t>procesa</a:t>
            </a:r>
            <a:r>
              <a:rPr lang="en-US" dirty="0"/>
              <a:t> u </a:t>
            </a:r>
            <a:r>
              <a:rPr lang="en-US" dirty="0" err="1"/>
              <a:t>pridobivanju</a:t>
            </a:r>
            <a:r>
              <a:rPr lang="en-US" dirty="0"/>
              <a:t> </a:t>
            </a:r>
            <a:r>
              <a:rPr lang="en-US" dirty="0" err="1"/>
              <a:t>drva</a:t>
            </a:r>
            <a:r>
              <a:rPr lang="en-US" dirty="0"/>
              <a:t> </a:t>
            </a:r>
            <a:r>
              <a:rPr lang="en-US" dirty="0" err="1"/>
              <a:t>i</a:t>
            </a:r>
            <a:r>
              <a:rPr lang="en-US" dirty="0"/>
              <a:t> </a:t>
            </a:r>
            <a:r>
              <a:rPr lang="en-US" dirty="0" err="1"/>
              <a:t>šumskouzgojnim</a:t>
            </a:r>
            <a:r>
              <a:rPr lang="en-US" dirty="0"/>
              <a:t> </a:t>
            </a:r>
            <a:r>
              <a:rPr lang="en-US" dirty="0" err="1"/>
              <a:t>radovima</a:t>
            </a:r>
            <a:r>
              <a:rPr lang="en-US" dirty="0"/>
              <a:t> </a:t>
            </a:r>
            <a:r>
              <a:rPr lang="en-US" dirty="0" err="1"/>
              <a:t>kroz</a:t>
            </a:r>
            <a:r>
              <a:rPr lang="en-US" dirty="0"/>
              <a:t> </a:t>
            </a:r>
            <a:r>
              <a:rPr lang="en-US" dirty="0" err="1"/>
              <a:t>modernizaciju</a:t>
            </a:r>
            <a:r>
              <a:rPr lang="en-US" dirty="0"/>
              <a:t> </a:t>
            </a:r>
            <a:r>
              <a:rPr lang="en-US" dirty="0" err="1"/>
              <a:t>postojećih</a:t>
            </a:r>
            <a:r>
              <a:rPr lang="en-US" dirty="0"/>
              <a:t> </a:t>
            </a:r>
            <a:r>
              <a:rPr lang="en-US" dirty="0" err="1"/>
              <a:t>i</a:t>
            </a:r>
            <a:r>
              <a:rPr lang="en-US" dirty="0"/>
              <a:t> </a:t>
            </a:r>
            <a:r>
              <a:rPr lang="en-US" dirty="0" err="1"/>
              <a:t>uvođenje</a:t>
            </a:r>
            <a:r>
              <a:rPr lang="en-US" dirty="0"/>
              <a:t> </a:t>
            </a:r>
            <a:r>
              <a:rPr lang="en-US" dirty="0" err="1"/>
              <a:t>novih</a:t>
            </a:r>
            <a:r>
              <a:rPr lang="en-US" dirty="0"/>
              <a:t> </a:t>
            </a:r>
            <a:r>
              <a:rPr lang="en-US" dirty="0" err="1"/>
              <a:t>i</a:t>
            </a:r>
            <a:r>
              <a:rPr lang="en-US" dirty="0"/>
              <a:t> </a:t>
            </a:r>
            <a:r>
              <a:rPr lang="en-US" dirty="0" err="1"/>
              <a:t>okolišno</a:t>
            </a:r>
            <a:r>
              <a:rPr lang="en-US" dirty="0"/>
              <a:t> </a:t>
            </a:r>
            <a:r>
              <a:rPr lang="en-US" dirty="0" err="1"/>
              <a:t>prihvatljivih</a:t>
            </a:r>
            <a:r>
              <a:rPr lang="en-US" dirty="0"/>
              <a:t> </a:t>
            </a:r>
            <a:r>
              <a:rPr lang="en-US" dirty="0" err="1"/>
              <a:t>tehnologija</a:t>
            </a:r>
            <a:r>
              <a:rPr lang="en-US" dirty="0"/>
              <a:t>, </a:t>
            </a:r>
            <a:r>
              <a:rPr lang="en-US" dirty="0" err="1"/>
              <a:t>strojeva</a:t>
            </a:r>
            <a:r>
              <a:rPr lang="en-US" dirty="0"/>
              <a:t>, </a:t>
            </a:r>
            <a:r>
              <a:rPr lang="en-US" dirty="0" err="1"/>
              <a:t>alata</a:t>
            </a:r>
            <a:r>
              <a:rPr lang="en-US" dirty="0"/>
              <a:t> </a:t>
            </a:r>
            <a:r>
              <a:rPr lang="en-US" dirty="0" err="1"/>
              <a:t>i</a:t>
            </a:r>
            <a:r>
              <a:rPr lang="en-US" dirty="0"/>
              <a:t> </a:t>
            </a:r>
            <a:r>
              <a:rPr lang="en-US" dirty="0" err="1"/>
              <a:t>opreme</a:t>
            </a:r>
            <a:r>
              <a:rPr lang="en-US" dirty="0"/>
              <a:t>; </a:t>
            </a:r>
            <a:r>
              <a:rPr lang="en-US" dirty="0" err="1"/>
              <a:t>koja</a:t>
            </a:r>
            <a:r>
              <a:rPr lang="en-US" dirty="0"/>
              <a:t> se </a:t>
            </a:r>
            <a:r>
              <a:rPr lang="en-US" dirty="0" err="1"/>
              <a:t>odnosi</a:t>
            </a:r>
            <a:r>
              <a:rPr lang="en-US" dirty="0"/>
              <a:t> </a:t>
            </a:r>
            <a:r>
              <a:rPr lang="en-US" dirty="0" err="1"/>
              <a:t>na</a:t>
            </a:r>
            <a:r>
              <a:rPr lang="en-US" dirty="0"/>
              <a:t> </a:t>
            </a:r>
            <a:r>
              <a:rPr lang="en-US" dirty="0" err="1"/>
              <a:t>modernizaciju</a:t>
            </a:r>
            <a:r>
              <a:rPr lang="en-US" dirty="0"/>
              <a:t> </a:t>
            </a:r>
            <a:r>
              <a:rPr lang="en-US" dirty="0" err="1"/>
              <a:t>postojećih</a:t>
            </a:r>
            <a:r>
              <a:rPr lang="en-US" dirty="0"/>
              <a:t> </a:t>
            </a:r>
            <a:r>
              <a:rPr lang="en-US" dirty="0" err="1"/>
              <a:t>i</a:t>
            </a:r>
            <a:r>
              <a:rPr lang="en-US" dirty="0"/>
              <a:t> </a:t>
            </a:r>
            <a:r>
              <a:rPr lang="en-US" dirty="0" err="1"/>
              <a:t>uvođenje</a:t>
            </a:r>
            <a:r>
              <a:rPr lang="en-US" dirty="0"/>
              <a:t> </a:t>
            </a:r>
            <a:r>
              <a:rPr lang="en-US" dirty="0" err="1"/>
              <a:t>učinkovitih</a:t>
            </a:r>
            <a:r>
              <a:rPr lang="en-US" dirty="0"/>
              <a:t> </a:t>
            </a:r>
            <a:r>
              <a:rPr lang="en-US" dirty="0" err="1"/>
              <a:t>i</a:t>
            </a:r>
            <a:r>
              <a:rPr lang="en-US" dirty="0"/>
              <a:t> </a:t>
            </a:r>
            <a:r>
              <a:rPr lang="en-US" dirty="0" err="1"/>
              <a:t>okolišno</a:t>
            </a:r>
            <a:r>
              <a:rPr lang="en-US" dirty="0"/>
              <a:t> </a:t>
            </a:r>
            <a:r>
              <a:rPr lang="en-US" dirty="0" err="1"/>
              <a:t>prihvatljivih</a:t>
            </a:r>
            <a:r>
              <a:rPr lang="en-US" dirty="0"/>
              <a:t> </a:t>
            </a:r>
            <a:r>
              <a:rPr lang="en-US" dirty="0" err="1"/>
              <a:t>tehnologija</a:t>
            </a:r>
            <a:r>
              <a:rPr lang="en-US" dirty="0"/>
              <a:t>, </a:t>
            </a:r>
            <a:r>
              <a:rPr lang="en-US" dirty="0" err="1"/>
              <a:t>strojeva</a:t>
            </a:r>
            <a:r>
              <a:rPr lang="en-US" dirty="0"/>
              <a:t>, </a:t>
            </a:r>
            <a:r>
              <a:rPr lang="en-US" dirty="0" err="1"/>
              <a:t>alata</a:t>
            </a:r>
            <a:r>
              <a:rPr lang="en-US" dirty="0"/>
              <a:t> </a:t>
            </a:r>
            <a:r>
              <a:rPr lang="en-US" dirty="0" err="1"/>
              <a:t>i</a:t>
            </a:r>
            <a:r>
              <a:rPr lang="en-US" dirty="0"/>
              <a:t> </a:t>
            </a:r>
            <a:r>
              <a:rPr lang="en-US" dirty="0" err="1"/>
              <a:t>opreme</a:t>
            </a:r>
            <a:r>
              <a:rPr lang="en-US" dirty="0"/>
              <a:t> za </a:t>
            </a:r>
            <a:r>
              <a:rPr lang="en-US" dirty="0" err="1"/>
              <a:t>pridobivanje</a:t>
            </a:r>
            <a:r>
              <a:rPr lang="en-US" dirty="0"/>
              <a:t> </a:t>
            </a:r>
            <a:r>
              <a:rPr lang="en-US" dirty="0" err="1"/>
              <a:t>drva</a:t>
            </a:r>
            <a:endParaRPr lang="en-US" dirty="0"/>
          </a:p>
          <a:p>
            <a:endParaRPr lang="en-US" dirty="0"/>
          </a:p>
          <a:p>
            <a:endParaRPr lang="en-US" dirty="0"/>
          </a:p>
        </p:txBody>
      </p:sp>
    </p:spTree>
    <p:extLst>
      <p:ext uri="{BB962C8B-B14F-4D97-AF65-F5344CB8AC3E}">
        <p14:creationId xmlns:p14="http://schemas.microsoft.com/office/powerpoint/2010/main" val="14901797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40EC1-3A4F-4418-A06E-C2F7C3271C29}"/>
              </a:ext>
            </a:extLst>
          </p:cNvPr>
          <p:cNvSpPr>
            <a:spLocks noGrp="1"/>
          </p:cNvSpPr>
          <p:nvPr>
            <p:ph type="title"/>
          </p:nvPr>
        </p:nvSpPr>
        <p:spPr/>
        <p:txBody>
          <a:bodyPr/>
          <a:lstStyle/>
          <a:p>
            <a:r>
              <a:rPr lang="en-US" dirty="0"/>
              <a:t>ESIF </a:t>
            </a:r>
            <a:r>
              <a:rPr lang="en-US" dirty="0" err="1"/>
              <a:t>zajmovi</a:t>
            </a:r>
            <a:r>
              <a:rPr lang="en-US" dirty="0"/>
              <a:t> za</a:t>
            </a:r>
          </a:p>
        </p:txBody>
      </p:sp>
      <p:sp>
        <p:nvSpPr>
          <p:cNvPr id="3" name="Content Placeholder 2">
            <a:extLst>
              <a:ext uri="{FF2B5EF4-FFF2-40B4-BE49-F238E27FC236}">
                <a16:creationId xmlns:a16="http://schemas.microsoft.com/office/drawing/2014/main" id="{4A26328A-DF33-45EB-978D-48F9D8BAF488}"/>
              </a:ext>
            </a:extLst>
          </p:cNvPr>
          <p:cNvSpPr>
            <a:spLocks noGrp="1"/>
          </p:cNvSpPr>
          <p:nvPr>
            <p:ph idx="1"/>
          </p:nvPr>
        </p:nvSpPr>
        <p:spPr/>
        <p:txBody>
          <a:bodyPr>
            <a:normAutofit fontScale="85000" lnSpcReduction="10000"/>
          </a:bodyPr>
          <a:lstStyle/>
          <a:p>
            <a:r>
              <a:rPr lang="en-US" dirty="0"/>
              <a:t>8.6.2 MODERNIZACIJA TEHNOLOGIJA, STROJEVA, ALATA I OPREME U PREDINDUSTRIJSKOJ PRERADI DRVA</a:t>
            </a:r>
          </a:p>
          <a:p>
            <a:r>
              <a:rPr lang="en-US" dirty="0" err="1"/>
              <a:t>Ulaganja</a:t>
            </a:r>
            <a:r>
              <a:rPr lang="en-US" dirty="0"/>
              <a:t> u </a:t>
            </a:r>
            <a:r>
              <a:rPr lang="en-US" dirty="0" err="1"/>
              <a:t>materijalnu</a:t>
            </a:r>
            <a:r>
              <a:rPr lang="en-US" dirty="0"/>
              <a:t> </a:t>
            </a:r>
            <a:r>
              <a:rPr lang="en-US" dirty="0" err="1"/>
              <a:t>i</a:t>
            </a:r>
            <a:r>
              <a:rPr lang="en-US" dirty="0"/>
              <a:t> </a:t>
            </a:r>
            <a:r>
              <a:rPr lang="en-US" dirty="0" err="1"/>
              <a:t>nematerijalnu</a:t>
            </a:r>
            <a:r>
              <a:rPr lang="en-US" dirty="0"/>
              <a:t> </a:t>
            </a:r>
            <a:r>
              <a:rPr lang="en-US" dirty="0" err="1"/>
              <a:t>imovinu</a:t>
            </a:r>
            <a:r>
              <a:rPr lang="en-US" dirty="0"/>
              <a:t> </a:t>
            </a:r>
            <a:r>
              <a:rPr lang="en-US" dirty="0" err="1"/>
              <a:t>koja</a:t>
            </a:r>
            <a:r>
              <a:rPr lang="en-US" dirty="0"/>
              <a:t> je </a:t>
            </a:r>
            <a:r>
              <a:rPr lang="en-US" dirty="0" err="1"/>
              <a:t>usmjerena</a:t>
            </a:r>
            <a:r>
              <a:rPr lang="en-US" dirty="0"/>
              <a:t> ka </a:t>
            </a:r>
            <a:r>
              <a:rPr lang="en-US" dirty="0" err="1"/>
              <a:t>povećanju</a:t>
            </a:r>
            <a:r>
              <a:rPr lang="en-US" dirty="0"/>
              <a:t> </a:t>
            </a:r>
            <a:r>
              <a:rPr lang="en-US" dirty="0" err="1"/>
              <a:t>učinkovitosti</a:t>
            </a:r>
            <a:r>
              <a:rPr lang="en-US" dirty="0"/>
              <a:t>, </a:t>
            </a:r>
            <a:r>
              <a:rPr lang="en-US" dirty="0" err="1"/>
              <a:t>okolišne</a:t>
            </a:r>
            <a:r>
              <a:rPr lang="en-US" dirty="0"/>
              <a:t> </a:t>
            </a:r>
            <a:r>
              <a:rPr lang="en-US" dirty="0" err="1"/>
              <a:t>prihvatljivosti</a:t>
            </a:r>
            <a:r>
              <a:rPr lang="en-US" dirty="0"/>
              <a:t>, </a:t>
            </a:r>
            <a:r>
              <a:rPr lang="en-US" dirty="0" err="1"/>
              <a:t>ergonomije</a:t>
            </a:r>
            <a:r>
              <a:rPr lang="en-US" dirty="0"/>
              <a:t> </a:t>
            </a:r>
            <a:r>
              <a:rPr lang="en-US" dirty="0" err="1"/>
              <a:t>i</a:t>
            </a:r>
            <a:r>
              <a:rPr lang="en-US" dirty="0"/>
              <a:t> </a:t>
            </a:r>
            <a:r>
              <a:rPr lang="en-US" dirty="0" err="1"/>
              <a:t>radnih</a:t>
            </a:r>
            <a:r>
              <a:rPr lang="en-US" dirty="0"/>
              <a:t> </a:t>
            </a:r>
            <a:r>
              <a:rPr lang="en-US" dirty="0" err="1"/>
              <a:t>procesa</a:t>
            </a:r>
            <a:r>
              <a:rPr lang="en-US" dirty="0"/>
              <a:t> u </a:t>
            </a:r>
            <a:r>
              <a:rPr lang="en-US" dirty="0" err="1"/>
              <a:t>predindustrijskoj</a:t>
            </a:r>
            <a:r>
              <a:rPr lang="en-US" dirty="0"/>
              <a:t> </a:t>
            </a:r>
            <a:r>
              <a:rPr lang="en-US" dirty="0" err="1"/>
              <a:t>preradi</a:t>
            </a:r>
            <a:r>
              <a:rPr lang="en-US" dirty="0"/>
              <a:t> </a:t>
            </a:r>
            <a:r>
              <a:rPr lang="en-US" dirty="0" err="1"/>
              <a:t>drva</a:t>
            </a:r>
            <a:r>
              <a:rPr lang="en-US" dirty="0"/>
              <a:t> </a:t>
            </a:r>
            <a:r>
              <a:rPr lang="en-US" dirty="0" err="1"/>
              <a:t>kroz</a:t>
            </a:r>
            <a:r>
              <a:rPr lang="en-US" dirty="0"/>
              <a:t> </a:t>
            </a:r>
            <a:r>
              <a:rPr lang="en-US" dirty="0" err="1"/>
              <a:t>modernizaciju</a:t>
            </a:r>
            <a:r>
              <a:rPr lang="en-US" dirty="0"/>
              <a:t> </a:t>
            </a:r>
            <a:r>
              <a:rPr lang="en-US" dirty="0" err="1"/>
              <a:t>postojećih</a:t>
            </a:r>
            <a:r>
              <a:rPr lang="en-US" dirty="0"/>
              <a:t> </a:t>
            </a:r>
            <a:r>
              <a:rPr lang="en-US" dirty="0" err="1"/>
              <a:t>i</a:t>
            </a:r>
            <a:r>
              <a:rPr lang="en-US" dirty="0"/>
              <a:t> </a:t>
            </a:r>
            <a:r>
              <a:rPr lang="en-US" dirty="0" err="1"/>
              <a:t>uvođenje</a:t>
            </a:r>
            <a:r>
              <a:rPr lang="en-US" dirty="0"/>
              <a:t> </a:t>
            </a:r>
            <a:r>
              <a:rPr lang="en-US" dirty="0" err="1"/>
              <a:t>učinkovitih</a:t>
            </a:r>
            <a:r>
              <a:rPr lang="en-US" dirty="0"/>
              <a:t> </a:t>
            </a:r>
            <a:r>
              <a:rPr lang="en-US" dirty="0" err="1"/>
              <a:t>i</a:t>
            </a:r>
            <a:r>
              <a:rPr lang="en-US" dirty="0"/>
              <a:t> </a:t>
            </a:r>
            <a:r>
              <a:rPr lang="en-US" dirty="0" err="1"/>
              <a:t>okolišno</a:t>
            </a:r>
            <a:r>
              <a:rPr lang="en-US" dirty="0"/>
              <a:t> </a:t>
            </a:r>
            <a:r>
              <a:rPr lang="en-US" dirty="0" err="1"/>
              <a:t>pogodnih</a:t>
            </a:r>
            <a:r>
              <a:rPr lang="en-US" dirty="0"/>
              <a:t> </a:t>
            </a:r>
            <a:r>
              <a:rPr lang="en-US" dirty="0" err="1"/>
              <a:t>tehnologija</a:t>
            </a:r>
            <a:r>
              <a:rPr lang="en-US" dirty="0"/>
              <a:t>, </a:t>
            </a:r>
            <a:r>
              <a:rPr lang="en-US" dirty="0" err="1"/>
              <a:t>strojeva</a:t>
            </a:r>
            <a:r>
              <a:rPr lang="en-US" dirty="0"/>
              <a:t>, </a:t>
            </a:r>
            <a:r>
              <a:rPr lang="en-US" dirty="0" err="1"/>
              <a:t>alata</a:t>
            </a:r>
            <a:r>
              <a:rPr lang="en-US" dirty="0"/>
              <a:t> </a:t>
            </a:r>
            <a:r>
              <a:rPr lang="en-US" dirty="0" err="1"/>
              <a:t>i</a:t>
            </a:r>
            <a:r>
              <a:rPr lang="en-US" dirty="0"/>
              <a:t> </a:t>
            </a:r>
            <a:r>
              <a:rPr lang="en-US" dirty="0" err="1"/>
              <a:t>opreme;se</a:t>
            </a:r>
            <a:r>
              <a:rPr lang="en-US" dirty="0"/>
              <a:t> </a:t>
            </a:r>
            <a:r>
              <a:rPr lang="en-US" dirty="0" err="1"/>
              <a:t>odnosi</a:t>
            </a:r>
            <a:r>
              <a:rPr lang="en-US" dirty="0"/>
              <a:t> </a:t>
            </a:r>
            <a:r>
              <a:rPr lang="en-US" dirty="0" err="1"/>
              <a:t>na</a:t>
            </a:r>
            <a:r>
              <a:rPr lang="en-US" dirty="0"/>
              <a:t> </a:t>
            </a:r>
            <a:r>
              <a:rPr lang="en-US" dirty="0" err="1"/>
              <a:t>uvođenje</a:t>
            </a:r>
            <a:r>
              <a:rPr lang="en-US" dirty="0"/>
              <a:t> </a:t>
            </a:r>
            <a:r>
              <a:rPr lang="en-US" dirty="0" err="1"/>
              <a:t>informacijsko</a:t>
            </a:r>
            <a:r>
              <a:rPr lang="en-US" dirty="0"/>
              <a:t> </a:t>
            </a:r>
            <a:r>
              <a:rPr lang="en-US" dirty="0" err="1"/>
              <a:t>komunikacijskih</a:t>
            </a:r>
            <a:r>
              <a:rPr lang="en-US" dirty="0"/>
              <a:t> </a:t>
            </a:r>
            <a:r>
              <a:rPr lang="en-US" dirty="0" err="1"/>
              <a:t>tehnologija</a:t>
            </a:r>
            <a:r>
              <a:rPr lang="en-US" dirty="0"/>
              <a:t> u </a:t>
            </a:r>
            <a:r>
              <a:rPr lang="en-US" dirty="0" err="1"/>
              <a:t>predindustrijsku</a:t>
            </a:r>
            <a:r>
              <a:rPr lang="en-US" dirty="0"/>
              <a:t> </a:t>
            </a:r>
            <a:r>
              <a:rPr lang="en-US" dirty="0" err="1"/>
              <a:t>preradu</a:t>
            </a:r>
            <a:r>
              <a:rPr lang="en-US" dirty="0"/>
              <a:t> </a:t>
            </a:r>
            <a:r>
              <a:rPr lang="en-US" dirty="0" err="1"/>
              <a:t>drva</a:t>
            </a:r>
            <a:endParaRPr lang="en-US" dirty="0"/>
          </a:p>
          <a:p>
            <a:endParaRPr lang="en-US" dirty="0"/>
          </a:p>
          <a:p>
            <a:endParaRPr lang="en-US" dirty="0"/>
          </a:p>
        </p:txBody>
      </p:sp>
    </p:spTree>
    <p:extLst>
      <p:ext uri="{BB962C8B-B14F-4D97-AF65-F5344CB8AC3E}">
        <p14:creationId xmlns:p14="http://schemas.microsoft.com/office/powerpoint/2010/main" val="13918304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ECAF-67DE-4838-B6F9-BB7F38AF86AF}"/>
              </a:ext>
            </a:extLst>
          </p:cNvPr>
          <p:cNvSpPr>
            <a:spLocks noGrp="1"/>
          </p:cNvSpPr>
          <p:nvPr>
            <p:ph type="title"/>
          </p:nvPr>
        </p:nvSpPr>
        <p:spPr/>
        <p:txBody>
          <a:bodyPr/>
          <a:lstStyle/>
          <a:p>
            <a:r>
              <a:rPr lang="en-US" dirty="0" err="1"/>
              <a:t>Neprihvatljve</a:t>
            </a:r>
            <a:r>
              <a:rPr lang="en-US" dirty="0"/>
              <a:t> </a:t>
            </a:r>
            <a:r>
              <a:rPr lang="en-US" dirty="0" err="1"/>
              <a:t>aktivnosti</a:t>
            </a:r>
            <a:r>
              <a:rPr lang="en-US" dirty="0"/>
              <a:t> </a:t>
            </a:r>
          </a:p>
        </p:txBody>
      </p:sp>
      <p:pic>
        <p:nvPicPr>
          <p:cNvPr id="3" name="Picture 2">
            <a:extLst>
              <a:ext uri="{FF2B5EF4-FFF2-40B4-BE49-F238E27FC236}">
                <a16:creationId xmlns:a16="http://schemas.microsoft.com/office/drawing/2014/main" id="{8516584E-5560-4791-9D65-6B5607222DA3}"/>
              </a:ext>
            </a:extLst>
          </p:cNvPr>
          <p:cNvPicPr>
            <a:picLocks noChangeAspect="1"/>
          </p:cNvPicPr>
          <p:nvPr/>
        </p:nvPicPr>
        <p:blipFill>
          <a:blip r:embed="rId2"/>
          <a:stretch>
            <a:fillRect/>
          </a:stretch>
        </p:blipFill>
        <p:spPr>
          <a:xfrm>
            <a:off x="971600" y="2132856"/>
            <a:ext cx="7369364" cy="4104456"/>
          </a:xfrm>
          <a:prstGeom prst="rect">
            <a:avLst/>
          </a:prstGeom>
        </p:spPr>
      </p:pic>
    </p:spTree>
    <p:extLst>
      <p:ext uri="{BB962C8B-B14F-4D97-AF65-F5344CB8AC3E}">
        <p14:creationId xmlns:p14="http://schemas.microsoft.com/office/powerpoint/2010/main" val="3410764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7BA9-2F3D-43C8-8EED-17ADC09D569B}"/>
              </a:ext>
            </a:extLst>
          </p:cNvPr>
          <p:cNvSpPr>
            <a:spLocks noGrp="1"/>
          </p:cNvSpPr>
          <p:nvPr>
            <p:ph type="title"/>
          </p:nvPr>
        </p:nvSpPr>
        <p:spPr/>
        <p:txBody>
          <a:bodyPr/>
          <a:lstStyle/>
          <a:p>
            <a:r>
              <a:rPr lang="en-US" dirty="0"/>
              <a:t>…</a:t>
            </a:r>
            <a:r>
              <a:rPr lang="en-US" dirty="0" err="1"/>
              <a:t>neprihvatljve</a:t>
            </a:r>
            <a:r>
              <a:rPr lang="en-US" dirty="0"/>
              <a:t> </a:t>
            </a:r>
            <a:r>
              <a:rPr lang="en-US" dirty="0" err="1"/>
              <a:t>aktivnosti</a:t>
            </a:r>
            <a:endParaRPr lang="en-US" dirty="0"/>
          </a:p>
        </p:txBody>
      </p:sp>
      <p:pic>
        <p:nvPicPr>
          <p:cNvPr id="4" name="Content Placeholder 3">
            <a:extLst>
              <a:ext uri="{FF2B5EF4-FFF2-40B4-BE49-F238E27FC236}">
                <a16:creationId xmlns:a16="http://schemas.microsoft.com/office/drawing/2014/main" id="{F473F333-A226-4C0F-AA2A-367716CBDDE7}"/>
              </a:ext>
            </a:extLst>
          </p:cNvPr>
          <p:cNvPicPr>
            <a:picLocks noGrp="1" noChangeAspect="1"/>
          </p:cNvPicPr>
          <p:nvPr>
            <p:ph idx="1"/>
          </p:nvPr>
        </p:nvPicPr>
        <p:blipFill>
          <a:blip r:embed="rId2"/>
          <a:stretch>
            <a:fillRect/>
          </a:stretch>
        </p:blipFill>
        <p:spPr>
          <a:xfrm>
            <a:off x="436485" y="2348880"/>
            <a:ext cx="8064896" cy="1805377"/>
          </a:xfrm>
          <a:prstGeom prst="rect">
            <a:avLst/>
          </a:prstGeom>
        </p:spPr>
      </p:pic>
    </p:spTree>
    <p:extLst>
      <p:ext uri="{BB962C8B-B14F-4D97-AF65-F5344CB8AC3E}">
        <p14:creationId xmlns:p14="http://schemas.microsoft.com/office/powerpoint/2010/main" val="14968784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198E4-6B91-4DE8-A39B-4AAAE5BEFD8B}"/>
              </a:ext>
            </a:extLst>
          </p:cNvPr>
          <p:cNvSpPr>
            <a:spLocks noGrp="1"/>
          </p:cNvSpPr>
          <p:nvPr>
            <p:ph type="title"/>
          </p:nvPr>
        </p:nvSpPr>
        <p:spPr>
          <a:xfrm>
            <a:off x="755576" y="731837"/>
            <a:ext cx="8229600" cy="1143000"/>
          </a:xfrm>
        </p:spPr>
        <p:txBody>
          <a:bodyPr/>
          <a:lstStyle/>
          <a:p>
            <a:r>
              <a:rPr lang="en-US" dirty="0" err="1"/>
              <a:t>Ograničeni</a:t>
            </a:r>
            <a:r>
              <a:rPr lang="en-US" dirty="0"/>
              <a:t> </a:t>
            </a:r>
            <a:r>
              <a:rPr lang="en-US" dirty="0" err="1"/>
              <a:t>sektori</a:t>
            </a:r>
            <a:endParaRPr lang="en-US" dirty="0"/>
          </a:p>
        </p:txBody>
      </p:sp>
      <p:sp>
        <p:nvSpPr>
          <p:cNvPr id="3" name="Content Placeholder 2">
            <a:extLst>
              <a:ext uri="{FF2B5EF4-FFF2-40B4-BE49-F238E27FC236}">
                <a16:creationId xmlns:a16="http://schemas.microsoft.com/office/drawing/2014/main" id="{93BB3004-A3FC-40DA-B8DE-15EC4A86CF1C}"/>
              </a:ext>
            </a:extLst>
          </p:cNvPr>
          <p:cNvSpPr>
            <a:spLocks noGrp="1"/>
          </p:cNvSpPr>
          <p:nvPr>
            <p:ph idx="1"/>
          </p:nvPr>
        </p:nvSpPr>
        <p:spPr/>
        <p:txBody>
          <a:bodyPr>
            <a:normAutofit fontScale="62500" lnSpcReduction="20000"/>
          </a:bodyPr>
          <a:lstStyle/>
          <a:p>
            <a:endParaRPr lang="en-US" dirty="0"/>
          </a:p>
          <a:p>
            <a:r>
              <a:rPr lang="en-US" dirty="0" err="1"/>
              <a:t>Popis</a:t>
            </a:r>
            <a:r>
              <a:rPr lang="en-US" dirty="0"/>
              <a:t> </a:t>
            </a:r>
            <a:r>
              <a:rPr lang="en-US" dirty="0" err="1"/>
              <a:t>ograničenih</a:t>
            </a:r>
            <a:r>
              <a:rPr lang="en-US" dirty="0"/>
              <a:t> </a:t>
            </a:r>
            <a:r>
              <a:rPr lang="en-US" dirty="0" err="1"/>
              <a:t>aktivnosti</a:t>
            </a:r>
            <a:r>
              <a:rPr lang="en-US" dirty="0"/>
              <a:t>: </a:t>
            </a:r>
            <a:r>
              <a:rPr lang="en-US" dirty="0" err="1"/>
              <a:t>nezakonite</a:t>
            </a:r>
            <a:r>
              <a:rPr lang="en-US" dirty="0"/>
              <a:t> </a:t>
            </a:r>
            <a:r>
              <a:rPr lang="en-US" dirty="0" err="1"/>
              <a:t>gospodarske</a:t>
            </a:r>
            <a:r>
              <a:rPr lang="en-US" dirty="0"/>
              <a:t> </a:t>
            </a:r>
            <a:r>
              <a:rPr lang="en-US" dirty="0" err="1"/>
              <a:t>aktivnosti</a:t>
            </a:r>
            <a:r>
              <a:rPr lang="en-US" dirty="0"/>
              <a:t>: </a:t>
            </a:r>
            <a:r>
              <a:rPr lang="en-US" dirty="0" err="1"/>
              <a:t>proizvodnja</a:t>
            </a:r>
            <a:r>
              <a:rPr lang="en-US" dirty="0"/>
              <a:t>, </a:t>
            </a:r>
            <a:r>
              <a:rPr lang="en-US" dirty="0" err="1"/>
              <a:t>trgovina</a:t>
            </a:r>
            <a:r>
              <a:rPr lang="en-US" dirty="0"/>
              <a:t> </a:t>
            </a:r>
            <a:r>
              <a:rPr lang="en-US" dirty="0" err="1"/>
              <a:t>ili</a:t>
            </a:r>
            <a:r>
              <a:rPr lang="en-US" dirty="0"/>
              <a:t> </a:t>
            </a:r>
            <a:r>
              <a:rPr lang="en-US" dirty="0" err="1"/>
              <a:t>druga</a:t>
            </a:r>
            <a:r>
              <a:rPr lang="en-US" dirty="0"/>
              <a:t> </a:t>
            </a:r>
            <a:r>
              <a:rPr lang="en-US" dirty="0" err="1"/>
              <a:t>aktivnost</a:t>
            </a:r>
            <a:r>
              <a:rPr lang="en-US" dirty="0"/>
              <a:t> </a:t>
            </a:r>
            <a:r>
              <a:rPr lang="en-US" dirty="0" err="1"/>
              <a:t>koja</a:t>
            </a:r>
            <a:r>
              <a:rPr lang="en-US" dirty="0"/>
              <a:t> je </a:t>
            </a:r>
            <a:r>
              <a:rPr lang="en-US" dirty="0" err="1"/>
              <a:t>nezakonita</a:t>
            </a:r>
            <a:r>
              <a:rPr lang="en-US" dirty="0"/>
              <a:t> u </a:t>
            </a:r>
            <a:r>
              <a:rPr lang="en-US" dirty="0" err="1"/>
              <a:t>skladu</a:t>
            </a:r>
            <a:r>
              <a:rPr lang="en-US" dirty="0"/>
              <a:t> </a:t>
            </a:r>
            <a:r>
              <a:rPr lang="en-US" dirty="0" err="1"/>
              <a:t>sa</a:t>
            </a:r>
            <a:r>
              <a:rPr lang="en-US" dirty="0"/>
              <a:t> </a:t>
            </a:r>
            <a:r>
              <a:rPr lang="en-US" dirty="0" err="1"/>
              <a:t>zakonima</a:t>
            </a:r>
            <a:r>
              <a:rPr lang="en-US" dirty="0"/>
              <a:t> </a:t>
            </a:r>
            <a:r>
              <a:rPr lang="en-US" dirty="0" err="1"/>
              <a:t>i</a:t>
            </a:r>
            <a:r>
              <a:rPr lang="en-US" dirty="0"/>
              <a:t> </a:t>
            </a:r>
            <a:r>
              <a:rPr lang="en-US" dirty="0" err="1"/>
              <a:t>propisima</a:t>
            </a:r>
            <a:r>
              <a:rPr lang="en-US" dirty="0"/>
              <a:t> </a:t>
            </a:r>
            <a:r>
              <a:rPr lang="en-US" dirty="0" err="1"/>
              <a:t>primjenjivima</a:t>
            </a:r>
            <a:r>
              <a:rPr lang="en-US" dirty="0"/>
              <a:t> </a:t>
            </a:r>
            <a:r>
              <a:rPr lang="en-US" dirty="0" err="1"/>
              <a:t>na</a:t>
            </a:r>
            <a:r>
              <a:rPr lang="en-US" dirty="0"/>
              <a:t> </a:t>
            </a:r>
            <a:r>
              <a:rPr lang="en-US" dirty="0" err="1"/>
              <a:t>predmetnu</a:t>
            </a:r>
            <a:r>
              <a:rPr lang="en-US" dirty="0"/>
              <a:t> </a:t>
            </a:r>
            <a:r>
              <a:rPr lang="en-US" dirty="0" err="1"/>
              <a:t>pravnu</a:t>
            </a:r>
            <a:r>
              <a:rPr lang="en-US" dirty="0"/>
              <a:t> </a:t>
            </a:r>
            <a:r>
              <a:rPr lang="en-US" dirty="0" err="1"/>
              <a:t>osobu</a:t>
            </a:r>
            <a:r>
              <a:rPr lang="en-US" dirty="0"/>
              <a:t>, </a:t>
            </a:r>
            <a:r>
              <a:rPr lang="en-US" dirty="0" err="1"/>
              <a:t>uključujući</a:t>
            </a:r>
            <a:r>
              <a:rPr lang="en-US" dirty="0"/>
              <a:t> bez </a:t>
            </a:r>
            <a:r>
              <a:rPr lang="en-US" dirty="0" err="1"/>
              <a:t>ograničenja</a:t>
            </a:r>
            <a:r>
              <a:rPr lang="en-US" dirty="0"/>
              <a:t>, </a:t>
            </a:r>
            <a:r>
              <a:rPr lang="en-US" dirty="0" err="1"/>
              <a:t>kloniranje</a:t>
            </a:r>
            <a:r>
              <a:rPr lang="en-US" dirty="0"/>
              <a:t> </a:t>
            </a:r>
            <a:r>
              <a:rPr lang="en-US" dirty="0" err="1"/>
              <a:t>ljudi</a:t>
            </a:r>
            <a:r>
              <a:rPr lang="en-US" dirty="0"/>
              <a:t> za </a:t>
            </a:r>
            <a:r>
              <a:rPr lang="en-US" dirty="0" err="1"/>
              <a:t>potrebe</a:t>
            </a:r>
            <a:r>
              <a:rPr lang="en-US" dirty="0"/>
              <a:t> </a:t>
            </a:r>
            <a:r>
              <a:rPr lang="en-US" dirty="0" err="1"/>
              <a:t>razmnožavanja</a:t>
            </a:r>
            <a:r>
              <a:rPr lang="en-US" dirty="0"/>
              <a:t>; </a:t>
            </a:r>
          </a:p>
          <a:p>
            <a:r>
              <a:rPr lang="en-US" dirty="0" err="1"/>
              <a:t>proizvodnja</a:t>
            </a:r>
            <a:r>
              <a:rPr lang="en-US" dirty="0"/>
              <a:t> </a:t>
            </a:r>
            <a:r>
              <a:rPr lang="en-US" dirty="0" err="1"/>
              <a:t>oružja</a:t>
            </a:r>
            <a:r>
              <a:rPr lang="en-US" dirty="0"/>
              <a:t> </a:t>
            </a:r>
            <a:r>
              <a:rPr lang="en-US" dirty="0" err="1"/>
              <a:t>i</a:t>
            </a:r>
            <a:r>
              <a:rPr lang="en-US" dirty="0"/>
              <a:t> </a:t>
            </a:r>
            <a:r>
              <a:rPr lang="en-US" dirty="0" err="1"/>
              <a:t>streljiva</a:t>
            </a:r>
            <a:r>
              <a:rPr lang="en-US" dirty="0"/>
              <a:t> </a:t>
            </a:r>
            <a:r>
              <a:rPr lang="en-US" dirty="0" err="1"/>
              <a:t>svih</a:t>
            </a:r>
            <a:r>
              <a:rPr lang="en-US" dirty="0"/>
              <a:t> </a:t>
            </a:r>
            <a:r>
              <a:rPr lang="en-US" dirty="0" err="1"/>
              <a:t>vrsta</a:t>
            </a:r>
            <a:r>
              <a:rPr lang="en-US" dirty="0"/>
              <a:t>, </a:t>
            </a:r>
            <a:r>
              <a:rPr lang="en-US" dirty="0" err="1"/>
              <a:t>trgovina</a:t>
            </a:r>
            <a:r>
              <a:rPr lang="en-US" dirty="0"/>
              <a:t> </a:t>
            </a:r>
            <a:r>
              <a:rPr lang="en-US" dirty="0" err="1"/>
              <a:t>tim</a:t>
            </a:r>
            <a:r>
              <a:rPr lang="en-US" dirty="0"/>
              <a:t> </a:t>
            </a:r>
            <a:r>
              <a:rPr lang="en-US" dirty="0" err="1"/>
              <a:t>predmetima</a:t>
            </a:r>
            <a:r>
              <a:rPr lang="en-US" dirty="0"/>
              <a:t> </a:t>
            </a:r>
            <a:r>
              <a:rPr lang="en-US" dirty="0" err="1"/>
              <a:t>i</a:t>
            </a:r>
            <a:r>
              <a:rPr lang="en-US" dirty="0"/>
              <a:t> </a:t>
            </a:r>
            <a:r>
              <a:rPr lang="en-US" dirty="0" err="1"/>
              <a:t>vojne</a:t>
            </a:r>
            <a:r>
              <a:rPr lang="en-US" dirty="0"/>
              <a:t> </a:t>
            </a:r>
            <a:r>
              <a:rPr lang="en-US" dirty="0" err="1"/>
              <a:t>operacije</a:t>
            </a:r>
            <a:r>
              <a:rPr lang="en-US" dirty="0"/>
              <a:t> </a:t>
            </a:r>
            <a:r>
              <a:rPr lang="en-US" dirty="0" err="1"/>
              <a:t>svih</a:t>
            </a:r>
            <a:r>
              <a:rPr lang="en-US" dirty="0"/>
              <a:t> </a:t>
            </a:r>
            <a:r>
              <a:rPr lang="en-US" dirty="0" err="1"/>
              <a:t>vrsta</a:t>
            </a:r>
            <a:r>
              <a:rPr lang="en-US" dirty="0"/>
              <a:t>; </a:t>
            </a:r>
            <a:r>
              <a:rPr lang="en-US" dirty="0" err="1"/>
              <a:t>kasina</a:t>
            </a:r>
            <a:r>
              <a:rPr lang="en-US" dirty="0"/>
              <a:t> </a:t>
            </a:r>
            <a:r>
              <a:rPr lang="en-US" dirty="0" err="1"/>
              <a:t>i</a:t>
            </a:r>
            <a:r>
              <a:rPr lang="en-US" dirty="0"/>
              <a:t> </a:t>
            </a:r>
            <a:r>
              <a:rPr lang="en-US" dirty="0" err="1"/>
              <a:t>istovrsna</a:t>
            </a:r>
            <a:r>
              <a:rPr lang="en-US" dirty="0"/>
              <a:t> </a:t>
            </a:r>
            <a:r>
              <a:rPr lang="en-US" dirty="0" err="1"/>
              <a:t>poduzeća</a:t>
            </a:r>
            <a:r>
              <a:rPr lang="en-US" dirty="0"/>
              <a:t>; </a:t>
            </a:r>
            <a:r>
              <a:rPr lang="en-US" dirty="0" err="1"/>
              <a:t>kockanje</a:t>
            </a:r>
            <a:r>
              <a:rPr lang="en-US" dirty="0"/>
              <a:t> </a:t>
            </a:r>
            <a:r>
              <a:rPr lang="en-US" dirty="0" err="1"/>
              <a:t>i</a:t>
            </a:r>
            <a:r>
              <a:rPr lang="en-US" dirty="0"/>
              <a:t> </a:t>
            </a:r>
            <a:r>
              <a:rPr lang="en-US" dirty="0" err="1"/>
              <a:t>kasina</a:t>
            </a:r>
            <a:r>
              <a:rPr lang="en-US" dirty="0"/>
              <a:t> </a:t>
            </a:r>
            <a:r>
              <a:rPr lang="en-US" dirty="0" err="1"/>
              <a:t>na</a:t>
            </a:r>
            <a:r>
              <a:rPr lang="en-US" dirty="0"/>
              <a:t> </a:t>
            </a:r>
            <a:r>
              <a:rPr lang="en-US" dirty="0" err="1"/>
              <a:t>internetu</a:t>
            </a:r>
            <a:r>
              <a:rPr lang="en-US" dirty="0"/>
              <a:t>; </a:t>
            </a:r>
            <a:r>
              <a:rPr lang="en-US" dirty="0" err="1"/>
              <a:t>pornografija</a:t>
            </a:r>
            <a:r>
              <a:rPr lang="en-US" dirty="0"/>
              <a:t> </a:t>
            </a:r>
            <a:r>
              <a:rPr lang="en-US" dirty="0" err="1"/>
              <a:t>i</a:t>
            </a:r>
            <a:r>
              <a:rPr lang="en-US" dirty="0"/>
              <a:t> </a:t>
            </a:r>
            <a:r>
              <a:rPr lang="en-US" dirty="0" err="1"/>
              <a:t>prostitucija</a:t>
            </a:r>
            <a:r>
              <a:rPr lang="en-US" dirty="0"/>
              <a:t>; </a:t>
            </a:r>
            <a:r>
              <a:rPr lang="en-US" dirty="0" err="1"/>
              <a:t>nuklearna</a:t>
            </a:r>
            <a:r>
              <a:rPr lang="en-US" dirty="0"/>
              <a:t> </a:t>
            </a:r>
            <a:r>
              <a:rPr lang="en-US" dirty="0" err="1"/>
              <a:t>energija</a:t>
            </a:r>
            <a:r>
              <a:rPr lang="en-US" dirty="0"/>
              <a:t>; </a:t>
            </a:r>
            <a:r>
              <a:rPr lang="en-US" dirty="0" err="1"/>
              <a:t>aktivnosti</a:t>
            </a:r>
            <a:r>
              <a:rPr lang="en-US" dirty="0"/>
              <a:t> </a:t>
            </a:r>
            <a:r>
              <a:rPr lang="en-US" dirty="0" err="1"/>
              <a:t>navedene</a:t>
            </a:r>
            <a:r>
              <a:rPr lang="en-US" dirty="0"/>
              <a:t> u </a:t>
            </a:r>
            <a:r>
              <a:rPr lang="en-US" dirty="0" err="1"/>
              <a:t>članku</a:t>
            </a:r>
            <a:r>
              <a:rPr lang="en-US" dirty="0"/>
              <a:t> 19. </a:t>
            </a:r>
            <a:r>
              <a:rPr lang="en-US" dirty="0" err="1"/>
              <a:t>stavcima</a:t>
            </a:r>
            <a:r>
              <a:rPr lang="en-US" dirty="0"/>
              <a:t> 3.,4. </a:t>
            </a:r>
            <a:r>
              <a:rPr lang="en-US" dirty="0" err="1"/>
              <a:t>i</a:t>
            </a:r>
            <a:r>
              <a:rPr lang="en-US" dirty="0"/>
              <a:t> 5. </a:t>
            </a:r>
            <a:r>
              <a:rPr lang="en-US" dirty="0" err="1"/>
              <a:t>Uredbe</a:t>
            </a:r>
            <a:r>
              <a:rPr lang="en-US" dirty="0"/>
              <a:t> (EU) br. 1291/2013 </a:t>
            </a:r>
            <a:r>
              <a:rPr lang="en-US" dirty="0" err="1"/>
              <a:t>Europskog</a:t>
            </a:r>
            <a:r>
              <a:rPr lang="en-US" dirty="0"/>
              <a:t> </a:t>
            </a:r>
            <a:r>
              <a:rPr lang="en-US" dirty="0" err="1"/>
              <a:t>parlamenta</a:t>
            </a:r>
            <a:r>
              <a:rPr lang="en-US" dirty="0"/>
              <a:t> </a:t>
            </a:r>
            <a:r>
              <a:rPr lang="en-US" dirty="0" err="1"/>
              <a:t>i</a:t>
            </a:r>
            <a:r>
              <a:rPr lang="en-US" dirty="0"/>
              <a:t> </a:t>
            </a:r>
            <a:r>
              <a:rPr lang="en-US" dirty="0" err="1"/>
              <a:t>vijeća</a:t>
            </a:r>
            <a:r>
              <a:rPr lang="en-US" dirty="0"/>
              <a:t> od 11. </a:t>
            </a:r>
            <a:r>
              <a:rPr lang="en-US" dirty="0" err="1"/>
              <a:t>prosinca</a:t>
            </a:r>
            <a:r>
              <a:rPr lang="en-US" dirty="0"/>
              <a:t> 2013. o </a:t>
            </a:r>
            <a:r>
              <a:rPr lang="en-US" dirty="0" err="1"/>
              <a:t>osnivanju</a:t>
            </a:r>
            <a:r>
              <a:rPr lang="en-US" dirty="0"/>
              <a:t> </a:t>
            </a:r>
            <a:r>
              <a:rPr lang="en-US" dirty="0" err="1"/>
              <a:t>Okvirnog</a:t>
            </a:r>
            <a:r>
              <a:rPr lang="en-US" dirty="0"/>
              <a:t> </a:t>
            </a:r>
            <a:r>
              <a:rPr lang="en-US" dirty="0" err="1"/>
              <a:t>programa</a:t>
            </a:r>
            <a:r>
              <a:rPr lang="en-US" dirty="0"/>
              <a:t> za </a:t>
            </a:r>
            <a:r>
              <a:rPr lang="en-US" dirty="0" err="1"/>
              <a:t>istraživanja</a:t>
            </a:r>
            <a:r>
              <a:rPr lang="en-US" dirty="0"/>
              <a:t> </a:t>
            </a:r>
            <a:r>
              <a:rPr lang="en-US" dirty="0" err="1"/>
              <a:t>i</a:t>
            </a:r>
            <a:r>
              <a:rPr lang="en-US" dirty="0"/>
              <a:t> </a:t>
            </a:r>
            <a:r>
              <a:rPr lang="en-US" dirty="0" err="1"/>
              <a:t>inovacije</a:t>
            </a:r>
            <a:r>
              <a:rPr lang="en-US" dirty="0"/>
              <a:t> </a:t>
            </a:r>
            <a:r>
              <a:rPr lang="en-US" dirty="0" err="1"/>
              <a:t>Obzor</a:t>
            </a:r>
            <a:r>
              <a:rPr lang="en-US" dirty="0"/>
              <a:t> 2020. (2014. –2020.) </a:t>
            </a:r>
            <a:r>
              <a:rPr lang="en-US" dirty="0" err="1"/>
              <a:t>i</a:t>
            </a:r>
            <a:r>
              <a:rPr lang="en-US" dirty="0"/>
              <a:t> o </a:t>
            </a:r>
            <a:r>
              <a:rPr lang="en-US" dirty="0" err="1"/>
              <a:t>stavljanju</a:t>
            </a:r>
            <a:r>
              <a:rPr lang="en-US" dirty="0"/>
              <a:t> </a:t>
            </a:r>
            <a:r>
              <a:rPr lang="en-US" dirty="0" err="1"/>
              <a:t>izvan</a:t>
            </a:r>
            <a:r>
              <a:rPr lang="en-US" dirty="0"/>
              <a:t> </a:t>
            </a:r>
            <a:r>
              <a:rPr lang="en-US" dirty="0" err="1"/>
              <a:t>snage</a:t>
            </a:r>
            <a:r>
              <a:rPr lang="en-US" dirty="0"/>
              <a:t> </a:t>
            </a:r>
            <a:r>
              <a:rPr lang="en-US" dirty="0" err="1"/>
              <a:t>Odluke</a:t>
            </a:r>
            <a:r>
              <a:rPr lang="en-US" dirty="0"/>
              <a:t> br. 1982/2006/EZ (</a:t>
            </a:r>
            <a:r>
              <a:rPr lang="en-US" dirty="0" err="1"/>
              <a:t>Tekst</a:t>
            </a:r>
            <a:r>
              <a:rPr lang="en-US" dirty="0"/>
              <a:t> </a:t>
            </a:r>
            <a:r>
              <a:rPr lang="en-US" dirty="0" err="1"/>
              <a:t>značajan</a:t>
            </a:r>
            <a:r>
              <a:rPr lang="en-US" dirty="0"/>
              <a:t> za EGP) </a:t>
            </a:r>
            <a:r>
              <a:rPr lang="en-US" dirty="0" err="1"/>
              <a:t>koji</a:t>
            </a:r>
            <a:r>
              <a:rPr lang="en-US" dirty="0"/>
              <a:t> </a:t>
            </a:r>
            <a:r>
              <a:rPr lang="en-US" dirty="0" err="1"/>
              <a:t>govori</a:t>
            </a:r>
            <a:r>
              <a:rPr lang="en-US" dirty="0"/>
              <a:t> o </a:t>
            </a:r>
            <a:r>
              <a:rPr lang="en-US" dirty="0" err="1"/>
              <a:t>etičkim</a:t>
            </a:r>
            <a:r>
              <a:rPr lang="en-US" dirty="0"/>
              <a:t> </a:t>
            </a:r>
            <a:r>
              <a:rPr lang="en-US" dirty="0" err="1"/>
              <a:t>načelima</a:t>
            </a:r>
            <a:r>
              <a:rPr lang="en-US" dirty="0"/>
              <a:t>; </a:t>
            </a:r>
            <a:r>
              <a:rPr lang="en-US" dirty="0" err="1"/>
              <a:t>istraživanje</a:t>
            </a:r>
            <a:r>
              <a:rPr lang="en-US" dirty="0"/>
              <a:t>, </a:t>
            </a:r>
            <a:r>
              <a:rPr lang="en-US" dirty="0" err="1"/>
              <a:t>razvoj</a:t>
            </a:r>
            <a:r>
              <a:rPr lang="en-US" dirty="0"/>
              <a:t> </a:t>
            </a:r>
            <a:r>
              <a:rPr lang="en-US" dirty="0" err="1"/>
              <a:t>ili</a:t>
            </a:r>
            <a:r>
              <a:rPr lang="en-US" dirty="0"/>
              <a:t> </a:t>
            </a:r>
            <a:r>
              <a:rPr lang="en-US" dirty="0" err="1"/>
              <a:t>tehnička</a:t>
            </a:r>
            <a:r>
              <a:rPr lang="en-US" dirty="0"/>
              <a:t> </a:t>
            </a:r>
            <a:r>
              <a:rPr lang="en-US" dirty="0" err="1"/>
              <a:t>primjena</a:t>
            </a:r>
            <a:r>
              <a:rPr lang="en-US" dirty="0"/>
              <a:t> </a:t>
            </a:r>
            <a:r>
              <a:rPr lang="en-US" dirty="0" err="1"/>
              <a:t>povezana</a:t>
            </a:r>
            <a:r>
              <a:rPr lang="en-US" dirty="0"/>
              <a:t> s </a:t>
            </a:r>
            <a:r>
              <a:rPr lang="en-US" dirty="0" err="1"/>
              <a:t>elektroničkim</a:t>
            </a:r>
            <a:r>
              <a:rPr lang="en-US" dirty="0"/>
              <a:t> </a:t>
            </a:r>
            <a:r>
              <a:rPr lang="en-US" dirty="0" err="1"/>
              <a:t>podatkovnim</a:t>
            </a:r>
            <a:r>
              <a:rPr lang="en-US" dirty="0"/>
              <a:t> </a:t>
            </a:r>
            <a:r>
              <a:rPr lang="en-US" dirty="0" err="1"/>
              <a:t>programima</a:t>
            </a:r>
            <a:r>
              <a:rPr lang="en-US" dirty="0"/>
              <a:t> </a:t>
            </a:r>
            <a:r>
              <a:rPr lang="en-US" dirty="0" err="1"/>
              <a:t>ili</a:t>
            </a:r>
            <a:r>
              <a:rPr lang="en-US" dirty="0"/>
              <a:t> </a:t>
            </a:r>
            <a:r>
              <a:rPr lang="en-US" dirty="0" err="1"/>
              <a:t>rješenjima</a:t>
            </a:r>
            <a:r>
              <a:rPr lang="en-US" dirty="0"/>
              <a:t> </a:t>
            </a:r>
            <a:r>
              <a:rPr lang="en-US" dirty="0" err="1"/>
              <a:t>kojima</a:t>
            </a:r>
            <a:r>
              <a:rPr lang="en-US" dirty="0"/>
              <a:t> se </a:t>
            </a:r>
            <a:r>
              <a:rPr lang="en-US" dirty="0" err="1"/>
              <a:t>izričito</a:t>
            </a:r>
            <a:r>
              <a:rPr lang="en-US" dirty="0"/>
              <a:t> </a:t>
            </a:r>
            <a:r>
              <a:rPr lang="en-US" dirty="0" err="1"/>
              <a:t>nastoji</a:t>
            </a:r>
            <a:r>
              <a:rPr lang="en-US" dirty="0"/>
              <a:t> </a:t>
            </a:r>
            <a:r>
              <a:rPr lang="en-US" dirty="0" err="1"/>
              <a:t>poduprijeti</a:t>
            </a:r>
            <a:r>
              <a:rPr lang="en-US" dirty="0"/>
              <a:t> </a:t>
            </a:r>
            <a:r>
              <a:rPr lang="en-US" dirty="0" err="1"/>
              <a:t>bilo</a:t>
            </a:r>
            <a:r>
              <a:rPr lang="en-US" dirty="0"/>
              <a:t> </a:t>
            </a:r>
            <a:r>
              <a:rPr lang="en-US" dirty="0" err="1"/>
              <a:t>koju</a:t>
            </a:r>
            <a:r>
              <a:rPr lang="en-US" dirty="0"/>
              <a:t> </a:t>
            </a:r>
            <a:r>
              <a:rPr lang="en-US" dirty="0" err="1"/>
              <a:t>aktivnost</a:t>
            </a:r>
            <a:r>
              <a:rPr lang="en-US" dirty="0"/>
              <a:t> iz </a:t>
            </a:r>
            <a:r>
              <a:rPr lang="en-US" dirty="0" err="1"/>
              <a:t>prethodnih</a:t>
            </a:r>
            <a:r>
              <a:rPr lang="en-US" dirty="0"/>
              <a:t> </a:t>
            </a:r>
            <a:r>
              <a:rPr lang="en-US" dirty="0" err="1"/>
              <a:t>točaka</a:t>
            </a:r>
            <a:r>
              <a:rPr lang="en-US" dirty="0"/>
              <a:t> od (a) do (h) </a:t>
            </a:r>
            <a:r>
              <a:rPr lang="en-US" dirty="0" err="1"/>
              <a:t>ili</a:t>
            </a:r>
            <a:r>
              <a:rPr lang="en-US" dirty="0"/>
              <a:t> se </a:t>
            </a:r>
            <a:r>
              <a:rPr lang="en-US" dirty="0" err="1"/>
              <a:t>njima</a:t>
            </a:r>
            <a:r>
              <a:rPr lang="en-US" dirty="0"/>
              <a:t> </a:t>
            </a:r>
            <a:r>
              <a:rPr lang="en-US" dirty="0" err="1"/>
              <a:t>namjerava</a:t>
            </a:r>
            <a:r>
              <a:rPr lang="en-US" dirty="0"/>
              <a:t> </a:t>
            </a:r>
            <a:r>
              <a:rPr lang="en-US" dirty="0" err="1"/>
              <a:t>omogućiti</a:t>
            </a:r>
            <a:r>
              <a:rPr lang="en-US" dirty="0"/>
              <a:t> </a:t>
            </a:r>
            <a:r>
              <a:rPr lang="en-US" dirty="0" err="1"/>
              <a:t>nezakoniti</a:t>
            </a:r>
            <a:r>
              <a:rPr lang="en-US" dirty="0"/>
              <a:t> </a:t>
            </a:r>
            <a:r>
              <a:rPr lang="en-US" dirty="0" err="1"/>
              <a:t>ulazak</a:t>
            </a:r>
            <a:r>
              <a:rPr lang="en-US" dirty="0"/>
              <a:t> u </a:t>
            </a:r>
            <a:r>
              <a:rPr lang="en-US" dirty="0" err="1"/>
              <a:t>elektroničke</a:t>
            </a:r>
            <a:r>
              <a:rPr lang="en-US" dirty="0"/>
              <a:t> </a:t>
            </a:r>
            <a:r>
              <a:rPr lang="en-US" dirty="0" err="1"/>
              <a:t>mreže</a:t>
            </a:r>
            <a:r>
              <a:rPr lang="en-US" dirty="0"/>
              <a:t> </a:t>
            </a:r>
            <a:r>
              <a:rPr lang="en-US" dirty="0" err="1"/>
              <a:t>podataka</a:t>
            </a:r>
            <a:r>
              <a:rPr lang="en-US" dirty="0"/>
              <a:t> </a:t>
            </a:r>
            <a:r>
              <a:rPr lang="en-US" dirty="0" err="1"/>
              <a:t>ili</a:t>
            </a:r>
            <a:r>
              <a:rPr lang="en-US" dirty="0"/>
              <a:t> </a:t>
            </a:r>
            <a:r>
              <a:rPr lang="en-US" dirty="0" err="1"/>
              <a:t>preuzimanje</a:t>
            </a:r>
            <a:r>
              <a:rPr lang="en-US" dirty="0"/>
              <a:t> </a:t>
            </a:r>
            <a:r>
              <a:rPr lang="en-US" dirty="0" err="1"/>
              <a:t>elektroničkih</a:t>
            </a:r>
            <a:r>
              <a:rPr lang="en-US" dirty="0"/>
              <a:t> </a:t>
            </a:r>
            <a:r>
              <a:rPr lang="en-US" dirty="0" err="1"/>
              <a:t>podataka</a:t>
            </a:r>
            <a:endParaRPr lang="en-US" dirty="0"/>
          </a:p>
          <a:p>
            <a:endParaRPr lang="en-US" dirty="0"/>
          </a:p>
        </p:txBody>
      </p:sp>
    </p:spTree>
    <p:extLst>
      <p:ext uri="{BB962C8B-B14F-4D97-AF65-F5344CB8AC3E}">
        <p14:creationId xmlns:p14="http://schemas.microsoft.com/office/powerpoint/2010/main" val="26523471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DC7CB-1D98-44E7-88BF-6B9EC8E93E36}"/>
              </a:ext>
            </a:extLst>
          </p:cNvPr>
          <p:cNvSpPr>
            <a:spLocks noGrp="1"/>
          </p:cNvSpPr>
          <p:nvPr>
            <p:ph type="title"/>
          </p:nvPr>
        </p:nvSpPr>
        <p:spPr/>
        <p:txBody>
          <a:bodyPr/>
          <a:lstStyle/>
          <a:p>
            <a:r>
              <a:rPr lang="en-US" dirty="0" err="1"/>
              <a:t>Kamatne</a:t>
            </a:r>
            <a:r>
              <a:rPr lang="en-US" dirty="0"/>
              <a:t> stope</a:t>
            </a:r>
          </a:p>
        </p:txBody>
      </p:sp>
      <p:pic>
        <p:nvPicPr>
          <p:cNvPr id="4" name="Picture 3">
            <a:extLst>
              <a:ext uri="{FF2B5EF4-FFF2-40B4-BE49-F238E27FC236}">
                <a16:creationId xmlns:a16="http://schemas.microsoft.com/office/drawing/2014/main" id="{7AF20E24-F8EC-4DE3-ABAE-934489E4473F}"/>
              </a:ext>
            </a:extLst>
          </p:cNvPr>
          <p:cNvPicPr>
            <a:picLocks noChangeAspect="1"/>
          </p:cNvPicPr>
          <p:nvPr/>
        </p:nvPicPr>
        <p:blipFill>
          <a:blip r:embed="rId2"/>
          <a:stretch>
            <a:fillRect/>
          </a:stretch>
        </p:blipFill>
        <p:spPr>
          <a:xfrm>
            <a:off x="1259632" y="2252662"/>
            <a:ext cx="6238875" cy="2352675"/>
          </a:xfrm>
          <a:prstGeom prst="rect">
            <a:avLst/>
          </a:prstGeom>
        </p:spPr>
      </p:pic>
    </p:spTree>
    <p:extLst>
      <p:ext uri="{BB962C8B-B14F-4D97-AF65-F5344CB8AC3E}">
        <p14:creationId xmlns:p14="http://schemas.microsoft.com/office/powerpoint/2010/main" val="40761728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7CB2BE-DC20-413B-B597-3F1D11EB7652}"/>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6600" dirty="0" err="1"/>
              <a:t>Pitanja</a:t>
            </a:r>
            <a:r>
              <a:rPr lang="en-US" sz="6600" dirty="0"/>
              <a:t>?</a:t>
            </a:r>
          </a:p>
        </p:txBody>
      </p:sp>
      <p:pic>
        <p:nvPicPr>
          <p:cNvPr id="7" name="Picture 6">
            <a:extLst>
              <a:ext uri="{FF2B5EF4-FFF2-40B4-BE49-F238E27FC236}">
                <a16:creationId xmlns:a16="http://schemas.microsoft.com/office/drawing/2014/main" id="{11F195BE-F55F-4620-B3BD-673140AA6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2420888"/>
            <a:ext cx="2088232" cy="2652828"/>
          </a:xfrm>
          <a:prstGeom prst="rect">
            <a:avLst/>
          </a:prstGeom>
        </p:spPr>
      </p:pic>
    </p:spTree>
    <p:extLst>
      <p:ext uri="{BB962C8B-B14F-4D97-AF65-F5344CB8AC3E}">
        <p14:creationId xmlns:p14="http://schemas.microsoft.com/office/powerpoint/2010/main" val="15894922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330B75-5F28-40B5-9917-3C52B1373B66}"/>
              </a:ext>
            </a:extLst>
          </p:cNvPr>
          <p:cNvPicPr>
            <a:picLocks noChangeAspect="1"/>
          </p:cNvPicPr>
          <p:nvPr/>
        </p:nvPicPr>
        <p:blipFill>
          <a:blip r:embed="rId2"/>
          <a:stretch>
            <a:fillRect/>
          </a:stretch>
        </p:blipFill>
        <p:spPr>
          <a:xfrm>
            <a:off x="739477" y="1824537"/>
            <a:ext cx="1956587" cy="1100580"/>
          </a:xfrm>
          <a:prstGeom prst="rect">
            <a:avLst/>
          </a:prstGeom>
        </p:spPr>
      </p:pic>
      <p:pic>
        <p:nvPicPr>
          <p:cNvPr id="21" name="Content Placeholder 4" descr="A picture containing stationary&#10;&#10;Description generated with high confidence">
            <a:extLst>
              <a:ext uri="{FF2B5EF4-FFF2-40B4-BE49-F238E27FC236}">
                <a16:creationId xmlns:a16="http://schemas.microsoft.com/office/drawing/2014/main" id="{B74DF1EC-C999-444C-972D-8FC612333A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5925" y="1831224"/>
            <a:ext cx="2280997" cy="1100580"/>
          </a:xfrm>
          <a:prstGeom prst="rect">
            <a:avLst/>
          </a:prstGeom>
        </p:spPr>
      </p:pic>
      <p:pic>
        <p:nvPicPr>
          <p:cNvPr id="7" name="Picture 6">
            <a:extLst>
              <a:ext uri="{FF2B5EF4-FFF2-40B4-BE49-F238E27FC236}">
                <a16:creationId xmlns:a16="http://schemas.microsoft.com/office/drawing/2014/main" id="{5E5F742F-0C04-4B64-9FDE-C55595A45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7607" y="3029122"/>
            <a:ext cx="4164482" cy="1072355"/>
          </a:xfrm>
          <a:prstGeom prst="rect">
            <a:avLst/>
          </a:prstGeom>
        </p:spPr>
      </p:pic>
      <p:sp>
        <p:nvSpPr>
          <p:cNvPr id="3" name="TextBox 2">
            <a:extLst>
              <a:ext uri="{FF2B5EF4-FFF2-40B4-BE49-F238E27FC236}">
                <a16:creationId xmlns:a16="http://schemas.microsoft.com/office/drawing/2014/main" id="{84EE8ACD-9EC8-4B18-BA4D-014A1F949FAA}"/>
              </a:ext>
            </a:extLst>
          </p:cNvPr>
          <p:cNvSpPr txBox="1"/>
          <p:nvPr/>
        </p:nvSpPr>
        <p:spPr>
          <a:xfrm>
            <a:off x="302154" y="4205482"/>
            <a:ext cx="8384646" cy="2319862"/>
          </a:xfrm>
          <a:prstGeom prst="rect">
            <a:avLst/>
          </a:prstGeom>
        </p:spPr>
        <p:txBody>
          <a:bodyPr vert="horz" lIns="68580" tIns="34290" rIns="68580" bIns="34290" rtlCol="0" anchor="b">
            <a:normAutofit/>
          </a:bodyPr>
          <a:lstStyle/>
          <a:p>
            <a:pPr algn="ctr">
              <a:spcBef>
                <a:spcPct val="0"/>
              </a:spcBef>
              <a:spcAft>
                <a:spcPts val="450"/>
              </a:spcAft>
            </a:pPr>
            <a:r>
              <a:rPr lang="en-US" sz="3300" i="1" dirty="0" err="1">
                <a:solidFill>
                  <a:schemeClr val="accent1"/>
                </a:solidFill>
                <a:effectLst>
                  <a:outerShdw blurRad="38100" dist="38100" dir="2700000" algn="tl">
                    <a:srgbClr val="000000">
                      <a:alpha val="43137"/>
                    </a:srgbClr>
                  </a:outerShdw>
                </a:effectLst>
                <a:latin typeface="+mj-lt"/>
                <a:ea typeface="+mj-ea"/>
                <a:cs typeface="+mj-cs"/>
              </a:rPr>
              <a:t>Vaš</a:t>
            </a:r>
            <a:r>
              <a:rPr lang="en-US" sz="3300" i="1" dirty="0">
                <a:solidFill>
                  <a:schemeClr val="accent1"/>
                </a:solidFill>
                <a:effectLst>
                  <a:outerShdw blurRad="38100" dist="38100" dir="2700000" algn="tl">
                    <a:srgbClr val="000000">
                      <a:alpha val="43137"/>
                    </a:srgbClr>
                  </a:outerShdw>
                </a:effectLst>
                <a:latin typeface="+mj-lt"/>
                <a:ea typeface="+mj-ea"/>
                <a:cs typeface="+mj-cs"/>
              </a:rPr>
              <a:t> </a:t>
            </a:r>
            <a:r>
              <a:rPr lang="en-US" sz="3300" i="1" dirty="0" err="1">
                <a:solidFill>
                  <a:schemeClr val="accent1"/>
                </a:solidFill>
                <a:effectLst>
                  <a:outerShdw blurRad="38100" dist="38100" dir="2700000" algn="tl">
                    <a:srgbClr val="000000">
                      <a:alpha val="43137"/>
                    </a:srgbClr>
                  </a:outerShdw>
                </a:effectLst>
                <a:latin typeface="+mj-lt"/>
                <a:ea typeface="+mj-ea"/>
                <a:cs typeface="+mj-cs"/>
              </a:rPr>
              <a:t>konzultant</a:t>
            </a:r>
            <a:r>
              <a:rPr lang="en-US" sz="3300" i="1" dirty="0">
                <a:solidFill>
                  <a:schemeClr val="accent1"/>
                </a:solidFill>
                <a:effectLst>
                  <a:outerShdw blurRad="38100" dist="38100" dir="2700000" algn="tl">
                    <a:srgbClr val="000000">
                      <a:alpha val="43137"/>
                    </a:srgbClr>
                  </a:outerShdw>
                </a:effectLst>
                <a:latin typeface="+mj-lt"/>
                <a:ea typeface="+mj-ea"/>
                <a:cs typeface="+mj-cs"/>
              </a:rPr>
              <a:t> za EU </a:t>
            </a:r>
            <a:r>
              <a:rPr lang="en-US" sz="3300" i="1" dirty="0" err="1">
                <a:solidFill>
                  <a:schemeClr val="accent1"/>
                </a:solidFill>
                <a:effectLst>
                  <a:outerShdw blurRad="38100" dist="38100" dir="2700000" algn="tl">
                    <a:srgbClr val="000000">
                      <a:alpha val="43137"/>
                    </a:srgbClr>
                  </a:outerShdw>
                </a:effectLst>
                <a:latin typeface="+mj-lt"/>
                <a:ea typeface="+mj-ea"/>
                <a:cs typeface="+mj-cs"/>
              </a:rPr>
              <a:t>fondove</a:t>
            </a:r>
            <a:r>
              <a:rPr lang="en-US" sz="3300" i="1" dirty="0">
                <a:solidFill>
                  <a:schemeClr val="accent1"/>
                </a:solidFill>
                <a:effectLst>
                  <a:outerShdw blurRad="38100" dist="38100" dir="2700000" algn="tl">
                    <a:srgbClr val="000000">
                      <a:alpha val="43137"/>
                    </a:srgbClr>
                  </a:outerShdw>
                </a:effectLst>
                <a:latin typeface="+mj-lt"/>
                <a:ea typeface="+mj-ea"/>
                <a:cs typeface="+mj-cs"/>
              </a:rPr>
              <a:t>! </a:t>
            </a:r>
            <a:r>
              <a:rPr lang="en-US" sz="3300" i="1" dirty="0">
                <a:solidFill>
                  <a:schemeClr val="accent1"/>
                </a:solidFill>
                <a:effectLst>
                  <a:outerShdw blurRad="38100" dist="38100" dir="2700000" algn="tl">
                    <a:srgbClr val="000000">
                      <a:alpha val="43137"/>
                    </a:srgbClr>
                  </a:outerShdw>
                </a:effectLst>
                <a:latin typeface="+mj-lt"/>
                <a:ea typeface="+mj-ea"/>
                <a:cs typeface="+mj-cs"/>
                <a:hlinkClick r:id="rId5"/>
              </a:rPr>
              <a:t>androlic@androlic-konzalting.hr</a:t>
            </a:r>
            <a:r>
              <a:rPr lang="en-US" sz="3300" i="1" dirty="0">
                <a:solidFill>
                  <a:schemeClr val="accent1"/>
                </a:solidFill>
                <a:effectLst>
                  <a:outerShdw blurRad="38100" dist="38100" dir="2700000" algn="tl">
                    <a:srgbClr val="000000">
                      <a:alpha val="43137"/>
                    </a:srgbClr>
                  </a:outerShdw>
                </a:effectLst>
                <a:latin typeface="+mj-lt"/>
                <a:ea typeface="+mj-ea"/>
                <a:cs typeface="+mj-cs"/>
              </a:rPr>
              <a:t> </a:t>
            </a:r>
          </a:p>
          <a:p>
            <a:pPr algn="ctr">
              <a:spcBef>
                <a:spcPct val="0"/>
              </a:spcBef>
              <a:spcAft>
                <a:spcPts val="450"/>
              </a:spcAft>
            </a:pPr>
            <a:r>
              <a:rPr lang="en-US" sz="3300" i="1" dirty="0">
                <a:solidFill>
                  <a:schemeClr val="accent1"/>
                </a:solidFill>
                <a:effectLst>
                  <a:outerShdw blurRad="38100" dist="38100" dir="2700000" algn="tl">
                    <a:srgbClr val="000000">
                      <a:alpha val="43137"/>
                    </a:srgbClr>
                  </a:outerShdw>
                </a:effectLst>
                <a:latin typeface="+mj-lt"/>
                <a:ea typeface="+mj-ea"/>
                <a:cs typeface="+mj-cs"/>
                <a:hlinkClick r:id="rId6"/>
              </a:rPr>
              <a:t>www.mentorica.biz</a:t>
            </a:r>
            <a:r>
              <a:rPr lang="en-US" sz="3300" i="1" dirty="0">
                <a:solidFill>
                  <a:schemeClr val="accent1"/>
                </a:solidFill>
                <a:effectLst>
                  <a:outerShdw blurRad="38100" dist="38100" dir="2700000" algn="tl">
                    <a:srgbClr val="000000">
                      <a:alpha val="43137"/>
                    </a:srgbClr>
                  </a:outerShdw>
                </a:effectLst>
                <a:latin typeface="+mj-lt"/>
                <a:ea typeface="+mj-ea"/>
                <a:cs typeface="+mj-cs"/>
              </a:rPr>
              <a:t>; </a:t>
            </a:r>
            <a:r>
              <a:rPr lang="en-US" sz="3300" i="1" dirty="0">
                <a:solidFill>
                  <a:schemeClr val="accent1"/>
                </a:solidFill>
                <a:effectLst>
                  <a:outerShdw blurRad="38100" dist="38100" dir="2700000" algn="tl">
                    <a:srgbClr val="000000">
                      <a:alpha val="43137"/>
                    </a:srgbClr>
                  </a:outerShdw>
                </a:effectLst>
                <a:latin typeface="+mj-lt"/>
                <a:ea typeface="+mj-ea"/>
                <a:cs typeface="+mj-cs"/>
                <a:hlinkClick r:id="rId7"/>
              </a:rPr>
              <a:t>pitaj@mentorica.biz</a:t>
            </a:r>
            <a:r>
              <a:rPr lang="en-US" sz="3300" i="1" dirty="0">
                <a:solidFill>
                  <a:schemeClr val="accent1"/>
                </a:solidFill>
                <a:effectLst>
                  <a:outerShdw blurRad="38100" dist="38100" dir="2700000" algn="tl">
                    <a:srgbClr val="000000">
                      <a:alpha val="43137"/>
                    </a:srgbClr>
                  </a:outerShdw>
                </a:effectLst>
                <a:latin typeface="+mj-lt"/>
                <a:ea typeface="+mj-ea"/>
                <a:cs typeface="+mj-cs"/>
              </a:rPr>
              <a:t> </a:t>
            </a:r>
          </a:p>
        </p:txBody>
      </p:sp>
      <p:sp>
        <p:nvSpPr>
          <p:cNvPr id="5" name="Slide Number Placeholder 4">
            <a:extLst>
              <a:ext uri="{FF2B5EF4-FFF2-40B4-BE49-F238E27FC236}">
                <a16:creationId xmlns:a16="http://schemas.microsoft.com/office/drawing/2014/main" id="{C4B53963-A5B8-4299-8545-7E259D92501F}"/>
              </a:ext>
            </a:extLst>
          </p:cNvPr>
          <p:cNvSpPr>
            <a:spLocks noGrp="1"/>
          </p:cNvSpPr>
          <p:nvPr>
            <p:ph type="sldNum" sz="quarter" idx="12"/>
          </p:nvPr>
        </p:nvSpPr>
        <p:spPr/>
        <p:txBody>
          <a:bodyPr/>
          <a:lstStyle/>
          <a:p>
            <a:fld id="{7439E7C2-AA41-47E1-8792-6341B1667B4D}" type="slidenum">
              <a:rPr lang="en-GB" smtClean="0"/>
              <a:t>68</a:t>
            </a:fld>
            <a:endParaRPr lang="en-GB"/>
          </a:p>
        </p:txBody>
      </p:sp>
    </p:spTree>
    <p:extLst>
      <p:ext uri="{BB962C8B-B14F-4D97-AF65-F5344CB8AC3E}">
        <p14:creationId xmlns:p14="http://schemas.microsoft.com/office/powerpoint/2010/main" val="333400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lant&#10;&#10;Description generated with high confidence">
            <a:extLst>
              <a:ext uri="{FF2B5EF4-FFF2-40B4-BE49-F238E27FC236}">
                <a16:creationId xmlns:a16="http://schemas.microsoft.com/office/drawing/2014/main" id="{A3449EED-0F19-4924-B0DE-81E72646D421}"/>
              </a:ext>
            </a:extLst>
          </p:cNvPr>
          <p:cNvPicPr>
            <a:picLocks noChangeAspect="1"/>
          </p:cNvPicPr>
          <p:nvPr/>
        </p:nvPicPr>
        <p:blipFill>
          <a:blip r:embed="rId2"/>
          <a:stretch>
            <a:fillRect/>
          </a:stretch>
        </p:blipFill>
        <p:spPr>
          <a:xfrm>
            <a:off x="1331640" y="4005064"/>
            <a:ext cx="2451951" cy="772364"/>
          </a:xfrm>
          <a:prstGeom prst="rect">
            <a:avLst/>
          </a:prstGeom>
        </p:spPr>
      </p:pic>
      <p:sp>
        <p:nvSpPr>
          <p:cNvPr id="2" name="Title 1"/>
          <p:cNvSpPr>
            <a:spLocks noGrp="1"/>
          </p:cNvSpPr>
          <p:nvPr>
            <p:ph type="title"/>
          </p:nvPr>
        </p:nvSpPr>
        <p:spPr>
          <a:xfrm>
            <a:off x="995734" y="2075199"/>
            <a:ext cx="3603349" cy="1555474"/>
          </a:xfrm>
        </p:spPr>
        <p:txBody>
          <a:bodyPr>
            <a:normAutofit/>
          </a:bodyPr>
          <a:lstStyle/>
          <a:p>
            <a:r>
              <a:rPr lang="en-GB" dirty="0" err="1">
                <a:solidFill>
                  <a:schemeClr val="tx1"/>
                </a:solidFill>
              </a:rPr>
              <a:t>Novac</a:t>
            </a:r>
            <a:r>
              <a:rPr lang="en-GB" dirty="0">
                <a:solidFill>
                  <a:schemeClr val="tx1"/>
                </a:solidFill>
              </a:rPr>
              <a:t> EU </a:t>
            </a:r>
            <a:r>
              <a:rPr lang="en-GB" dirty="0" err="1">
                <a:solidFill>
                  <a:schemeClr val="tx1"/>
                </a:solidFill>
              </a:rPr>
              <a:t>fondova</a:t>
            </a:r>
            <a:r>
              <a:rPr lang="en-GB" dirty="0">
                <a:solidFill>
                  <a:schemeClr val="tx1"/>
                </a:solidFill>
              </a:rPr>
              <a:t>?</a:t>
            </a:r>
          </a:p>
        </p:txBody>
      </p:sp>
      <p:sp>
        <p:nvSpPr>
          <p:cNvPr id="3" name="Content Placeholder 2"/>
          <p:cNvSpPr>
            <a:spLocks noGrp="1"/>
          </p:cNvSpPr>
          <p:nvPr>
            <p:ph idx="1"/>
          </p:nvPr>
        </p:nvSpPr>
        <p:spPr>
          <a:xfrm>
            <a:off x="5238206" y="1379765"/>
            <a:ext cx="3078210" cy="3489395"/>
          </a:xfrm>
        </p:spPr>
        <p:txBody>
          <a:bodyPr anchor="ctr">
            <a:noAutofit/>
          </a:bodyPr>
          <a:lstStyle/>
          <a:p>
            <a:r>
              <a:rPr lang="en-GB" sz="2400" dirty="0"/>
              <a:t>Iz </a:t>
            </a:r>
            <a:r>
              <a:rPr lang="en-GB" sz="2400" dirty="0" err="1"/>
              <a:t>članstva</a:t>
            </a:r>
            <a:endParaRPr lang="en-GB" sz="2400" dirty="0"/>
          </a:p>
          <a:p>
            <a:r>
              <a:rPr lang="en-GB" sz="2400" dirty="0" err="1"/>
              <a:t>Javni</a:t>
            </a:r>
            <a:r>
              <a:rPr lang="en-GB" sz="2400" dirty="0"/>
              <a:t> </a:t>
            </a:r>
            <a:r>
              <a:rPr lang="en-GB" sz="2400" dirty="0" err="1"/>
              <a:t>novac</a:t>
            </a:r>
            <a:r>
              <a:rPr lang="en-GB" sz="2400" dirty="0"/>
              <a:t>, </a:t>
            </a:r>
            <a:r>
              <a:rPr lang="en-GB" sz="2400" dirty="0" err="1"/>
              <a:t>novac</a:t>
            </a:r>
            <a:r>
              <a:rPr lang="en-GB" sz="2400" dirty="0"/>
              <a:t> </a:t>
            </a:r>
            <a:r>
              <a:rPr lang="en-GB" sz="2400" dirty="0" err="1"/>
              <a:t>građana</a:t>
            </a:r>
            <a:r>
              <a:rPr lang="en-GB" sz="2400" dirty="0"/>
              <a:t> </a:t>
            </a:r>
            <a:r>
              <a:rPr lang="en-GB" sz="2400" dirty="0" err="1"/>
              <a:t>Europske</a:t>
            </a:r>
            <a:r>
              <a:rPr lang="en-GB" sz="2400" dirty="0"/>
              <a:t> </a:t>
            </a:r>
            <a:r>
              <a:rPr lang="en-GB" sz="2400" dirty="0" err="1"/>
              <a:t>Unije</a:t>
            </a:r>
            <a:endParaRPr lang="en-GB" sz="2400" dirty="0"/>
          </a:p>
          <a:p>
            <a:r>
              <a:rPr lang="en-GB" sz="2400" dirty="0"/>
              <a:t>EU </a:t>
            </a:r>
            <a:r>
              <a:rPr lang="en-GB" sz="2400" dirty="0" err="1"/>
              <a:t>novac</a:t>
            </a:r>
            <a:r>
              <a:rPr lang="en-GB" sz="2400" dirty="0"/>
              <a:t> </a:t>
            </a:r>
            <a:r>
              <a:rPr lang="en-GB" sz="2400" dirty="0" err="1"/>
              <a:t>dodijeljuje</a:t>
            </a:r>
            <a:r>
              <a:rPr lang="en-GB" sz="2400" dirty="0"/>
              <a:t> se u </a:t>
            </a:r>
            <a:r>
              <a:rPr lang="en-GB" sz="2400" dirty="0" err="1"/>
              <a:t>svrhu</a:t>
            </a:r>
            <a:r>
              <a:rPr lang="en-GB" sz="2400" dirty="0"/>
              <a:t> </a:t>
            </a:r>
            <a:r>
              <a:rPr lang="en-GB" sz="2400" dirty="0" err="1"/>
              <a:t>ostvarivanja</a:t>
            </a:r>
            <a:r>
              <a:rPr lang="en-GB" sz="2400" dirty="0"/>
              <a:t> </a:t>
            </a:r>
            <a:r>
              <a:rPr lang="en-GB" sz="2400" dirty="0" err="1"/>
              <a:t>zadanih</a:t>
            </a:r>
            <a:r>
              <a:rPr lang="en-GB" sz="2400" dirty="0"/>
              <a:t> </a:t>
            </a:r>
            <a:r>
              <a:rPr lang="en-GB" sz="2400" dirty="0" err="1"/>
              <a:t>ciljeva</a:t>
            </a:r>
            <a:endParaRPr lang="en-GB" sz="2400" dirty="0"/>
          </a:p>
        </p:txBody>
      </p:sp>
      <p:sp>
        <p:nvSpPr>
          <p:cNvPr id="6" name="Slide Number Placeholder 5">
            <a:extLst>
              <a:ext uri="{FF2B5EF4-FFF2-40B4-BE49-F238E27FC236}">
                <a16:creationId xmlns:a16="http://schemas.microsoft.com/office/drawing/2014/main" id="{2A816554-3966-4735-9410-A6AE24E6C93C}"/>
              </a:ext>
            </a:extLst>
          </p:cNvPr>
          <p:cNvSpPr>
            <a:spLocks noGrp="1"/>
          </p:cNvSpPr>
          <p:nvPr>
            <p:ph type="sldNum" sz="quarter" idx="12"/>
          </p:nvPr>
        </p:nvSpPr>
        <p:spPr/>
        <p:txBody>
          <a:bodyPr/>
          <a:lstStyle/>
          <a:p>
            <a:fld id="{7439E7C2-AA41-47E1-8792-6341B1667B4D}" type="slidenum">
              <a:rPr lang="en-GB" smtClean="0"/>
              <a:t>7</a:t>
            </a:fld>
            <a:endParaRPr lang="en-GB"/>
          </a:p>
        </p:txBody>
      </p:sp>
    </p:spTree>
    <p:extLst>
      <p:ext uri="{BB962C8B-B14F-4D97-AF65-F5344CB8AC3E}">
        <p14:creationId xmlns:p14="http://schemas.microsoft.com/office/powerpoint/2010/main" val="3100430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43995-3D6F-402B-9D38-05A484D5FA99}"/>
              </a:ext>
            </a:extLst>
          </p:cNvPr>
          <p:cNvSpPr>
            <a:spLocks noGrp="1"/>
          </p:cNvSpPr>
          <p:nvPr>
            <p:ph type="title"/>
          </p:nvPr>
        </p:nvSpPr>
        <p:spPr>
          <a:xfrm>
            <a:off x="2776169" y="837288"/>
            <a:ext cx="5122912" cy="1188898"/>
          </a:xfrm>
        </p:spPr>
        <p:txBody>
          <a:bodyPr/>
          <a:lstStyle/>
          <a:p>
            <a:r>
              <a:rPr lang="en-US" dirty="0"/>
              <a:t>Europa 2020- </a:t>
            </a:r>
            <a:r>
              <a:rPr lang="en-US" dirty="0" err="1"/>
              <a:t>ciljevi</a:t>
            </a:r>
            <a:endParaRPr lang="hr-HR" dirty="0"/>
          </a:p>
        </p:txBody>
      </p:sp>
      <p:pic>
        <p:nvPicPr>
          <p:cNvPr id="4" name="Content Placeholder 3">
            <a:extLst>
              <a:ext uri="{FF2B5EF4-FFF2-40B4-BE49-F238E27FC236}">
                <a16:creationId xmlns:a16="http://schemas.microsoft.com/office/drawing/2014/main" id="{6CA1929C-FE47-48BD-B0E0-1857E3CD10EA}"/>
              </a:ext>
            </a:extLst>
          </p:cNvPr>
          <p:cNvPicPr>
            <a:picLocks noGrp="1" noChangeAspect="1"/>
          </p:cNvPicPr>
          <p:nvPr>
            <p:ph idx="1"/>
          </p:nvPr>
        </p:nvPicPr>
        <p:blipFill>
          <a:blip r:embed="rId2"/>
          <a:stretch>
            <a:fillRect/>
          </a:stretch>
        </p:blipFill>
        <p:spPr>
          <a:xfrm>
            <a:off x="1242944" y="2026186"/>
            <a:ext cx="7215725" cy="3368278"/>
          </a:xfrm>
          <a:prstGeom prst="rect">
            <a:avLst/>
          </a:prstGeom>
        </p:spPr>
      </p:pic>
    </p:spTree>
    <p:extLst>
      <p:ext uri="{BB962C8B-B14F-4D97-AF65-F5344CB8AC3E}">
        <p14:creationId xmlns:p14="http://schemas.microsoft.com/office/powerpoint/2010/main" val="3593110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F8E014-337B-4923-98F2-AA96AA58EF30}"/>
              </a:ext>
            </a:extLst>
          </p:cNvPr>
          <p:cNvPicPr>
            <a:picLocks noChangeAspect="1"/>
          </p:cNvPicPr>
          <p:nvPr/>
        </p:nvPicPr>
        <p:blipFill>
          <a:blip r:embed="rId2"/>
          <a:stretch>
            <a:fillRect/>
          </a:stretch>
        </p:blipFill>
        <p:spPr>
          <a:xfrm>
            <a:off x="1403648" y="1988840"/>
            <a:ext cx="6622138" cy="4104456"/>
          </a:xfrm>
          <a:prstGeom prst="rect">
            <a:avLst/>
          </a:prstGeom>
        </p:spPr>
      </p:pic>
    </p:spTree>
    <p:extLst>
      <p:ext uri="{BB962C8B-B14F-4D97-AF65-F5344CB8AC3E}">
        <p14:creationId xmlns:p14="http://schemas.microsoft.com/office/powerpoint/2010/main" val="22704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3731</TotalTime>
  <Words>2584</Words>
  <Application>Microsoft Office PowerPoint</Application>
  <PresentationFormat>On-screen Show (4:3)</PresentationFormat>
  <Paragraphs>252</Paragraphs>
  <Slides>68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Wingdings</vt:lpstr>
      <vt:lpstr>Office Theme</vt:lpstr>
      <vt:lpstr>“Kako napisati projektni prijedlog i dobiti sredstva iz EU fondova za male i srednje poduzetnike?”</vt:lpstr>
      <vt:lpstr>PowerPoint Presentation</vt:lpstr>
      <vt:lpstr>Sadržaj</vt:lpstr>
      <vt:lpstr>EUROPSKA UNIJA</vt:lpstr>
      <vt:lpstr>Hrvatska u Europskoj uniji</vt:lpstr>
      <vt:lpstr>Kohezijska politika</vt:lpstr>
      <vt:lpstr>Novac EU fondova?</vt:lpstr>
      <vt:lpstr>Europa 2020- ciljevi</vt:lpstr>
      <vt:lpstr>PowerPoint Presentation</vt:lpstr>
      <vt:lpstr>ALOKACIJE po fondovima za RH</vt:lpstr>
      <vt:lpstr>Imate ideju, projekt…Otkud krenuti? </vt:lpstr>
      <vt:lpstr>Komercijalna održivost</vt:lpstr>
      <vt:lpstr>KAKO DO INFORMACIJA?</vt:lpstr>
      <vt:lpstr>Razvijenost JLS-a</vt:lpstr>
      <vt:lpstr>Definicija MSP-a</vt:lpstr>
      <vt:lpstr>De minimis potpore</vt:lpstr>
      <vt:lpstr>Pokazatelji m+2 / n-1</vt:lpstr>
      <vt:lpstr>Otvoreni pozivi</vt:lpstr>
      <vt:lpstr>Otvoreni pozivi</vt:lpstr>
      <vt:lpstr>Inovacije novoosnovanih MSP-ova</vt:lpstr>
      <vt:lpstr>Svrha poziva</vt:lpstr>
      <vt:lpstr>Uvjeti prihvatljivosti</vt:lpstr>
      <vt:lpstr>Prihvatljivi troškovi</vt:lpstr>
      <vt:lpstr>Obvezna dokumentacija</vt:lpstr>
      <vt:lpstr>ocjenjivanje</vt:lpstr>
      <vt:lpstr>Bodovanje</vt:lpstr>
      <vt:lpstr>važno</vt:lpstr>
      <vt:lpstr>PowerPoint Presentation</vt:lpstr>
      <vt:lpstr>PowerPoint Presentation</vt:lpstr>
      <vt:lpstr>HORIZONTALNA PITANJA</vt:lpstr>
      <vt:lpstr>Natječaji u najavi</vt:lpstr>
      <vt:lpstr>ESIF ZAJMOVI</vt:lpstr>
      <vt:lpstr>Mjere ruralnog razvoja</vt:lpstr>
      <vt:lpstr>Primjer – mjera 6.3.1 Potpora razvoju malih poljoprivrednih gospodarstava </vt:lpstr>
      <vt:lpstr>PowerPoint Presentation</vt:lpstr>
      <vt:lpstr>Prihvatljive aktivnosti</vt:lpstr>
      <vt:lpstr>Uvjeti prihvatljivosti</vt:lpstr>
      <vt:lpstr>FADN kalkulator</vt:lpstr>
      <vt:lpstr>Natječajna dokumentacija</vt:lpstr>
      <vt:lpstr>Kriteriji odabira</vt:lpstr>
      <vt:lpstr>Potrebna dokumentacija</vt:lpstr>
      <vt:lpstr>PowerPoint Presentation</vt:lpstr>
      <vt:lpstr>Poslovni plan</vt:lpstr>
      <vt:lpstr>Poslovni plan</vt:lpstr>
      <vt:lpstr>PowerPoint Presentation</vt:lpstr>
      <vt:lpstr>PowerPoint Presentation</vt:lpstr>
      <vt:lpstr>PowerPoint Presentation</vt:lpstr>
      <vt:lpstr>isplata</vt:lpstr>
      <vt:lpstr>Mjera 6.2.1“Potpora ulaganju u pokretanje nepoljoprivrednih djelatnosti u ruralnim područjima” </vt:lpstr>
      <vt:lpstr>Mjera 6.4.1.„Razvoj nepoljoprivrednih djelatnosti u ruralnim područjima“</vt:lpstr>
      <vt:lpstr>  ESIF ZAJMOVI za ruralni razvoj</vt:lpstr>
      <vt:lpstr>PowerPoint Presentation</vt:lpstr>
      <vt:lpstr>PowerPoint Presentation</vt:lpstr>
      <vt:lpstr>PowerPoint Presentation</vt:lpstr>
      <vt:lpstr>Mjere koje se financiraju ESIF zajmom</vt:lpstr>
      <vt:lpstr>Mjere koje se financiraju ESIF zajmom</vt:lpstr>
      <vt:lpstr>Mjere koje se financiraju ESIF zajmom</vt:lpstr>
      <vt:lpstr>Mjere koje se financiraju ESIF zajmom</vt:lpstr>
      <vt:lpstr>Mjere koje se financiraju ESIF zajmom</vt:lpstr>
      <vt:lpstr>Mjere koje se financiraju ESIF zajmom</vt:lpstr>
      <vt:lpstr>PowerPoint Presentation</vt:lpstr>
      <vt:lpstr>ESIF zajmovi za</vt:lpstr>
      <vt:lpstr>Neprihvatljve aktivnosti </vt:lpstr>
      <vt:lpstr>…neprihvatljve aktivnosti</vt:lpstr>
      <vt:lpstr>Ograničeni sektori</vt:lpstr>
      <vt:lpstr>Kamatne stope</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Nikolina Bracko</dc:creator>
  <cp:lastModifiedBy>Kristina Androlić</cp:lastModifiedBy>
  <cp:revision>53</cp:revision>
  <dcterms:created xsi:type="dcterms:W3CDTF">2018-05-29T10:27:22Z</dcterms:created>
  <dcterms:modified xsi:type="dcterms:W3CDTF">2019-01-30T12:05:21Z</dcterms:modified>
</cp:coreProperties>
</file>