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2" r:id="rId8"/>
    <p:sldId id="263" r:id="rId9"/>
    <p:sldId id="264" r:id="rId10"/>
    <p:sldId id="265" r:id="rId11"/>
    <p:sldId id="261" r:id="rId12"/>
    <p:sldId id="271" r:id="rId13"/>
    <p:sldId id="266" r:id="rId14"/>
    <p:sldId id="267" r:id="rId15"/>
    <p:sldId id="268" r:id="rId16"/>
    <p:sldId id="269" r:id="rId17"/>
    <p:sldId id="270" r:id="rId18"/>
    <p:sldId id="273" r:id="rId19"/>
    <p:sldId id="272" r:id="rId20"/>
    <p:sldId id="278" r:id="rId21"/>
    <p:sldId id="274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4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0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23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53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55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31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23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99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22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1FCC9-E127-4B3B-9E53-126AF32F37E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A8678-DA04-419C-AE0F-295104623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68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311" y="2213700"/>
            <a:ext cx="7416824" cy="1363007"/>
          </a:xfrm>
        </p:spPr>
        <p:txBody>
          <a:bodyPr>
            <a:normAutofit/>
          </a:bodyPr>
          <a:lstStyle/>
          <a:p>
            <a:r>
              <a:rPr lang="hr-HR" sz="4000" dirty="0"/>
              <a:t>Novi financijski instrumenti HAMAG-BICRO-a za ruralni razvoj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2" y="4437112"/>
            <a:ext cx="7560840" cy="1559024"/>
          </a:xfrm>
        </p:spPr>
        <p:txBody>
          <a:bodyPr>
            <a:normAutofit/>
          </a:bodyPr>
          <a:lstStyle/>
          <a:p>
            <a:pPr lvl="0"/>
            <a:endParaRPr lang="hr-HR" sz="1600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endParaRPr lang="hr-HR" sz="1600" dirty="0">
              <a:solidFill>
                <a:prstClr val="black"/>
              </a:solidFill>
            </a:endParaRPr>
          </a:p>
          <a:p>
            <a:pPr lvl="0"/>
            <a:endParaRPr lang="hr-HR" sz="1600" dirty="0">
              <a:solidFill>
                <a:prstClr val="black"/>
              </a:solidFill>
            </a:endParaRPr>
          </a:p>
          <a:p>
            <a:pPr lvl="0"/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Organizacija događaja sufinancirana je sredstvima tehničke pomoći u okviru Operativnog programa „Konkurentnost i kohezija”, iz Europskog fonda za regionalni razvoj. 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638B11-B5F3-4E33-9ADC-EA680B6E09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066" y="3573016"/>
            <a:ext cx="2579315" cy="127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92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29845-9F6F-4447-8804-841F56DB9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5307" y="950193"/>
            <a:ext cx="5997352" cy="1143000"/>
          </a:xfrm>
        </p:spPr>
        <p:txBody>
          <a:bodyPr>
            <a:noAutofit/>
          </a:bodyPr>
          <a:lstStyle/>
          <a:p>
            <a:r>
              <a:rPr lang="hr-BA" sz="2800" dirty="0"/>
              <a:t>Mjera 8 - Ulaganja u razvoj šumskih područja i poboljšanje održivosti šuma</a:t>
            </a:r>
            <a:endParaRPr lang="hr-HR" sz="28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147126-4B4A-4BE0-9739-21AA17A3B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2201181"/>
            <a:ext cx="8229600" cy="36761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F5FD19-6253-43C1-B8E0-ED07C9D4C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6093296"/>
            <a:ext cx="4291956" cy="384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165394-1D72-436B-9678-8E2F1E85E3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113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CC93AEC-BA7E-4546-80AB-AAC7E9A13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5798125"/>
            <a:ext cx="3456384" cy="6474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A17B4B-7D66-4374-A946-548172252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45" y="6021288"/>
            <a:ext cx="4291956" cy="384081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88CEFD4-9C86-4120-81EE-3ED8A1D5C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845" y="2060848"/>
            <a:ext cx="8229600" cy="4453955"/>
          </a:xfrm>
        </p:spPr>
        <p:txBody>
          <a:bodyPr/>
          <a:lstStyle/>
          <a:p>
            <a:pPr marL="0" indent="0" algn="just">
              <a:buNone/>
            </a:pPr>
            <a:r>
              <a:rPr lang="hr-HR" sz="1800" dirty="0"/>
              <a:t>Zajmovi su namijenjeni ulaganjima u materijalnu i nematerijalnu imovinu te ulaganju u obrtni kapital najviše do 30% od ukupnog iznosa zajma; obrtni kapital mora biti povezan sa aktivnostima razvoja ili proširenja koje su slične (i povezane s) aktivnostima ulaganja u osnovna sredstva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FE26562-B987-417D-9781-84D011E83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771" y="1030424"/>
            <a:ext cx="5981653" cy="1143000"/>
          </a:xfrm>
        </p:spPr>
        <p:txBody>
          <a:bodyPr>
            <a:noAutofit/>
          </a:bodyPr>
          <a:lstStyle/>
          <a:p>
            <a:r>
              <a:rPr lang="pl-PL" sz="2800" dirty="0"/>
              <a:t>Osnovne značajke zajmova za ruralni razvoj</a:t>
            </a:r>
            <a:endParaRPr lang="en-GB" sz="28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1CC1952-CE37-4918-951E-49BF623926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915" y="3429000"/>
            <a:ext cx="7454942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88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220802-E497-41A2-8867-B1AECF23F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6093296"/>
            <a:ext cx="4291956" cy="384081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2FA5918B-80F5-4C52-83C8-AE055F516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017" y="2211967"/>
            <a:ext cx="79928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BA" altLang="sr-Latn-R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Kamatne stope definirane su lokacijom ulaganja, odnosno jedinicom lokalne samouprave po stupnju razvijenosti sukladno članku 35. Zakona o regionalnom razvoju  (NN 147/14, 123/17).</a:t>
            </a:r>
            <a:endParaRPr kumimoji="0" lang="hr-HR" altLang="sr-Latn-R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4DE69D6-F6E2-4728-ADA3-97818A711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3201" y="1187332"/>
            <a:ext cx="4824536" cy="744116"/>
          </a:xfrm>
        </p:spPr>
        <p:txBody>
          <a:bodyPr>
            <a:normAutofit/>
          </a:bodyPr>
          <a:lstStyle/>
          <a:p>
            <a:r>
              <a:rPr lang="hr-HR" sz="2800" dirty="0"/>
              <a:t>Kamatna stopa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96952D86-E43C-432E-9F99-FFB0709273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61673"/>
              </p:ext>
            </p:extLst>
          </p:nvPr>
        </p:nvGraphicFramePr>
        <p:xfrm>
          <a:off x="734291" y="2879436"/>
          <a:ext cx="7675417" cy="1099128"/>
        </p:xfrm>
        <a:graphic>
          <a:graphicData uri="http://schemas.openxmlformats.org/drawingml/2006/table">
            <a:tbl>
              <a:tblPr firstRow="1" firstCol="1" bandRow="1"/>
              <a:tblGrid>
                <a:gridCol w="4317952">
                  <a:extLst>
                    <a:ext uri="{9D8B030D-6E8A-4147-A177-3AD203B41FA5}">
                      <a16:colId xmlns:a16="http://schemas.microsoft.com/office/drawing/2014/main" val="3417543810"/>
                    </a:ext>
                  </a:extLst>
                </a:gridCol>
                <a:gridCol w="3357465">
                  <a:extLst>
                    <a:ext uri="{9D8B030D-6E8A-4147-A177-3AD203B41FA5}">
                      <a16:colId xmlns:a16="http://schemas.microsoft.com/office/drawing/2014/main" val="2141882319"/>
                    </a:ext>
                  </a:extLst>
                </a:gridCol>
              </a:tblGrid>
              <a:tr h="3663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400" dirty="0">
                          <a:effectLst/>
                        </a:rPr>
                        <a:t>Indeks razvijenosti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400">
                          <a:effectLst/>
                        </a:rPr>
                        <a:t>Kamatna stopa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364177"/>
                  </a:ext>
                </a:extLst>
              </a:tr>
              <a:tr h="3663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400">
                          <a:effectLst/>
                        </a:rPr>
                        <a:t>I., II., III., IV. skupina jedinica lokalne samouprave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400">
                          <a:effectLst/>
                        </a:rPr>
                        <a:t>0,5%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147691"/>
                  </a:ext>
                </a:extLst>
              </a:tr>
              <a:tr h="3663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400" dirty="0">
                          <a:effectLst/>
                        </a:rPr>
                        <a:t>V., VI.,VII., VIII. skupina jedinica lokalne samouprave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400" dirty="0">
                          <a:effectLst/>
                        </a:rPr>
                        <a:t>1,0%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52917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0CFA795C-8194-4471-B360-8986DDF9C511}"/>
              </a:ext>
            </a:extLst>
          </p:cNvPr>
          <p:cNvSpPr/>
          <p:nvPr/>
        </p:nvSpPr>
        <p:spPr>
          <a:xfrm>
            <a:off x="647017" y="4157707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BA" altLang="sr-Latn-R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Iznimno od navedenog, za mljekarski sektor (uz uvjet da se minimalno 50% investicije odnosi na ulaganje u predmetni sektor) tj. za primarne proizvođače mlijeka u području govedarstva, kozarstva i ovčarstva te prerađivače (mljekare i sirane), kamatna stopa će biti </a:t>
            </a:r>
            <a:r>
              <a:rPr lang="hr-BA" altLang="sr-Latn-R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0,1%</a:t>
            </a:r>
            <a:r>
              <a:rPr lang="hr-BA" altLang="sr-Latn-R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neovisno o razvijenosti jedinice lokalne samouprave ulaganja.</a:t>
            </a:r>
            <a:endParaRPr lang="hr-BA" altLang="sr-Latn-RS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BBBA69-B6E5-4248-8A41-85B1242E4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522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CF3B0-00F6-4A58-9DD6-8BC00A64E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556" y="1054196"/>
            <a:ext cx="5626968" cy="1143000"/>
          </a:xfrm>
        </p:spPr>
        <p:txBody>
          <a:bodyPr>
            <a:noAutofit/>
          </a:bodyPr>
          <a:lstStyle/>
          <a:p>
            <a:r>
              <a:rPr lang="hr-HR" sz="2800" dirty="0"/>
              <a:t>Neprihvatljive aktivnosti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55B1F-2792-4026-9D36-D38ABA12F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195736"/>
            <a:ext cx="8229600" cy="3753544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Ulaganje u restrukturiranje postojećih vinograda,</a:t>
            </a: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budući da se isto financira iz Nacionalnog programa pomoći sektoru vina;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Ulaganje u primarnu pčelarsku proizvodnju,</a:t>
            </a: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jer se isto financira iz Nacionalnog pčelarskog programa;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Ulaganje u izgradnju objekata za proizvodnju energije iz obnovljivih izvora za korištenje na poljoprivrednim gospodarstvima kapaciteta većeg od potreba poljoprivrednog gospodarstva;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Ulaganja u postrojenja za proizvodnju električne energije za vlastite potrebe iz biomase ako ne koriste minimalno 50% toplinske energije;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Trošak kupovine zemljišta veći od 10% ukupne investicije;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Financiranje PDV-a (ako je povrativ);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Refinanciranje postojećih obveza;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Podmirenje obveza nastalih prije zaprimanja zahtjeva za zajam u HAMAG-BICRO;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26C61F-A6FB-48CD-B9D4-50A8F4E98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6093296"/>
            <a:ext cx="4291956" cy="3840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CD1CC4-78C3-4CE4-817D-3C081E80A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509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41CBE-191E-48E9-816B-A1C5DF8D9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674" y="913283"/>
            <a:ext cx="5518732" cy="1143000"/>
          </a:xfrm>
        </p:spPr>
        <p:txBody>
          <a:bodyPr>
            <a:noAutofit/>
          </a:bodyPr>
          <a:lstStyle/>
          <a:p>
            <a:r>
              <a:rPr lang="hr-HR" sz="2800" dirty="0"/>
              <a:t>Neprihvatljive aktivnosti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A159E-2DDD-4C5C-A167-EABE9B383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3312367"/>
          </a:xfrm>
        </p:spPr>
        <p:txBody>
          <a:bodyPr>
            <a:normAutofit/>
          </a:bodyPr>
          <a:lstStyle/>
          <a:p>
            <a:r>
              <a:rPr lang="hr-HR" sz="1600" dirty="0"/>
              <a:t>Investicije koje služe u osobne svrhe;</a:t>
            </a:r>
          </a:p>
          <a:p>
            <a:r>
              <a:rPr lang="hr-HR" sz="1600" dirty="0"/>
              <a:t>Izgradnja ili kupnja stambenih i poslovnih prostora radi prodaje ili iznajmljivanja osim u svrhu obavljanja turističke djelatnosti koju obavlja krajnji primatelj;</a:t>
            </a:r>
          </a:p>
          <a:p>
            <a:r>
              <a:rPr lang="hr-HR" sz="1600" dirty="0"/>
              <a:t>Kupnja vlasničkih udjela u drugim subjektima;</a:t>
            </a:r>
          </a:p>
          <a:p>
            <a:r>
              <a:rPr lang="hr-HR" sz="1600" dirty="0"/>
              <a:t>Kupnja nekretnina i pokretnina od povezanih osoba; povezane osobe  i poduzeća definirana su sukladno članku 3. Priloga I. Uredbe Komisije (EU) br. 651/2014 (dalje u tekstu: GBER) te  Međunarodnim računovodstvenim standardom 24;</a:t>
            </a:r>
          </a:p>
          <a:p>
            <a:r>
              <a:rPr lang="hr-HR" sz="1600" dirty="0"/>
              <a:t>Kupnja osobnih vozila;</a:t>
            </a:r>
          </a:p>
          <a:p>
            <a:r>
              <a:rPr lang="hr-HR" sz="1600" dirty="0"/>
              <a:t>Kupnja poslovnih prostora u fazi izgradnje;</a:t>
            </a:r>
          </a:p>
          <a:p>
            <a:r>
              <a:rPr lang="hr-HR" sz="1600" dirty="0"/>
              <a:t>Djelatnosti jednog ili više ograničenih sektor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EB2D70-D017-45E4-8EE3-A9F9AD721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6093296"/>
            <a:ext cx="4291956" cy="3840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64EDD3-5AA5-4E6F-801F-39FB2988AA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615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2357F-0058-42E0-B088-CBCBFE9FC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772" y="1109534"/>
            <a:ext cx="4824536" cy="744116"/>
          </a:xfrm>
        </p:spPr>
        <p:txBody>
          <a:bodyPr>
            <a:normAutofit/>
          </a:bodyPr>
          <a:lstStyle/>
          <a:p>
            <a:r>
              <a:rPr lang="hr-HR" sz="2800" dirty="0"/>
              <a:t>Krajnji primatelji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A4053-0F8C-4C25-A644-A256169F2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84" y="2220020"/>
            <a:ext cx="8517632" cy="4065315"/>
          </a:xfrm>
        </p:spPr>
        <p:txBody>
          <a:bodyPr>
            <a:normAutofit fontScale="25000" lnSpcReduction="20000"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hr-HR" sz="6400" dirty="0">
                <a:latin typeface="+mj-lt"/>
              </a:rPr>
              <a:t>subjekti malog gospodarstva (iznimno, u sklopu financijskog instrumenta Mikro zajam za ruralni razvoj i za podmjeru 6.4, srednji poduzetnici nisu prihvatljivi krajnji primatelji), a prema uvjetima prihvatljivosti krajnjih primatelja propisanim u Mjerama PRR-a: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endParaRPr lang="hr-HR" sz="6400" dirty="0">
              <a:solidFill>
                <a:srgbClr val="70AD47">
                  <a:lumMod val="75000"/>
                </a:srgbClr>
              </a:solidFill>
              <a:latin typeface="+mj-lt"/>
            </a:endParaRPr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hr-HR" sz="6400" dirty="0">
                <a:solidFill>
                  <a:prstClr val="black"/>
                </a:solidFill>
                <a:latin typeface="+mj-lt"/>
              </a:rPr>
              <a:t>za ulaganja u primarnu proizvodnju krajnji subjekt mora biti upisan u odgovarajući registar (</a:t>
            </a:r>
            <a:r>
              <a:rPr lang="hr-HR" sz="6400" b="1" dirty="0">
                <a:solidFill>
                  <a:prstClr val="black"/>
                </a:solidFill>
                <a:latin typeface="+mj-lt"/>
              </a:rPr>
              <a:t>Upisnik poljoprivrednika i/ili Registar farmi i/ili registrirani za preradu poljoprivrednih proizvoda</a:t>
            </a:r>
            <a:r>
              <a:rPr lang="hr-HR" sz="6400" dirty="0">
                <a:solidFill>
                  <a:prstClr val="black"/>
                </a:solidFill>
                <a:latin typeface="+mj-lt"/>
              </a:rPr>
              <a:t>);</a:t>
            </a:r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hr-BA" sz="6400" dirty="0">
                <a:solidFill>
                  <a:prstClr val="black"/>
                </a:solidFill>
                <a:latin typeface="+mj-lt"/>
              </a:rPr>
              <a:t>za  ulaganja u preradu krajnji primatelj mora bti </a:t>
            </a:r>
            <a:r>
              <a:rPr lang="hr-BA" sz="6400" b="1" dirty="0">
                <a:solidFill>
                  <a:prstClr val="black"/>
                </a:solidFill>
                <a:latin typeface="+mj-lt"/>
              </a:rPr>
              <a:t>registriran za preradu proizvoda iz Dodatka 1. Ugovora o EU</a:t>
            </a:r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hr-HR" sz="6400" dirty="0">
                <a:solidFill>
                  <a:prstClr val="black"/>
                </a:solidFill>
                <a:latin typeface="+mj-lt"/>
              </a:rPr>
              <a:t>za  ulaganja u nepoljoprivredne djelatnosti krajnji </a:t>
            </a:r>
            <a:r>
              <a:rPr lang="hr-BA" sz="6400" dirty="0">
                <a:solidFill>
                  <a:prstClr val="black"/>
                </a:solidFill>
                <a:latin typeface="+mj-lt"/>
              </a:rPr>
              <a:t>primatelj</a:t>
            </a:r>
            <a:r>
              <a:rPr lang="hr-HR" sz="6400" dirty="0">
                <a:solidFill>
                  <a:prstClr val="black"/>
                </a:solidFill>
                <a:latin typeface="+mj-lt"/>
              </a:rPr>
              <a:t> mora biti upisan u </a:t>
            </a:r>
            <a:r>
              <a:rPr lang="hr-HR" sz="6400" b="1" dirty="0">
                <a:solidFill>
                  <a:prstClr val="black"/>
                </a:solidFill>
                <a:latin typeface="+mj-lt"/>
              </a:rPr>
              <a:t>Upisnik poljoprivrednika</a:t>
            </a:r>
            <a:r>
              <a:rPr lang="hr-HR" sz="6400" dirty="0">
                <a:solidFill>
                  <a:prstClr val="black"/>
                </a:solidFill>
                <a:latin typeface="+mj-lt"/>
              </a:rPr>
              <a:t>, </a:t>
            </a:r>
            <a:r>
              <a:rPr lang="hr-HR" sz="6400" b="1" dirty="0">
                <a:solidFill>
                  <a:srgbClr val="FF0000"/>
                </a:solidFill>
                <a:latin typeface="+mj-lt"/>
              </a:rPr>
              <a:t>najmanje 12 mjeseci  </a:t>
            </a:r>
            <a:r>
              <a:rPr lang="hr-HR" sz="6400" b="1" dirty="0">
                <a:solidFill>
                  <a:prstClr val="black"/>
                </a:solidFill>
                <a:latin typeface="+mj-lt"/>
              </a:rPr>
              <a:t>prije podnošenja zahtjeva za zajam </a:t>
            </a:r>
            <a:r>
              <a:rPr lang="hr-HR" sz="6400" dirty="0">
                <a:solidFill>
                  <a:prstClr val="black"/>
                </a:solidFill>
                <a:latin typeface="+mj-lt"/>
              </a:rPr>
              <a:t>i biti registriran, u skladu s nacionalnim zakonodavstvom, za specifičnu djelatnost koja je vezana uz planirano prihvatljivo ulaganje</a:t>
            </a:r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hr-HR" sz="6400" dirty="0">
                <a:solidFill>
                  <a:prstClr val="black"/>
                </a:solidFill>
                <a:latin typeface="+mj-lt"/>
              </a:rPr>
              <a:t>za ulaganja u šumarstvo krajnji primatelj mora biti upisan u </a:t>
            </a:r>
            <a:r>
              <a:rPr lang="hr-HR" sz="6400" b="1" dirty="0">
                <a:solidFill>
                  <a:prstClr val="black"/>
                </a:solidFill>
                <a:latin typeface="+mj-lt"/>
              </a:rPr>
              <a:t>upisnik šumoposjednika, udruga šumoposjednika i izvoditelj šumarskih radova </a:t>
            </a:r>
            <a:r>
              <a:rPr lang="hr-HR" sz="6400" dirty="0">
                <a:solidFill>
                  <a:prstClr val="black"/>
                </a:solidFill>
                <a:latin typeface="+mj-lt"/>
              </a:rPr>
              <a:t>koji je fizička ili pravna osoba koja je registrirana za izvođenje šumarskih radova te je u </a:t>
            </a:r>
            <a:r>
              <a:rPr lang="hr-HR" sz="6400" b="1" dirty="0">
                <a:solidFill>
                  <a:prstClr val="black"/>
                </a:solidFill>
                <a:latin typeface="+mj-lt"/>
              </a:rPr>
              <a:t>postupku licenciranja potvrđena kao kvalificirana i poslovno sposobna za njihovo izvođenje</a:t>
            </a:r>
          </a:p>
          <a:p>
            <a: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hr-HR" sz="5600" dirty="0">
              <a:solidFill>
                <a:prstClr val="black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7138B7-90BB-4BB1-BA47-3C24D50FA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68C2A6-1353-4537-A543-F50313097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6093296"/>
            <a:ext cx="4291956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74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F10E3-8523-40E5-BCF6-34693B3B1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0480"/>
          </a:xfrm>
        </p:spPr>
        <p:txBody>
          <a:bodyPr>
            <a:normAutofit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hr-BA" sz="1600" dirty="0">
                <a:latin typeface="+mj-lt"/>
              </a:rPr>
              <a:t>Ispunjavaju kriterij ekonomske veličine:</a:t>
            </a:r>
            <a:endParaRPr lang="hr-HR" sz="1600" dirty="0">
              <a:latin typeface="+mj-lt"/>
            </a:endParaRPr>
          </a:p>
          <a:p>
            <a:pPr marL="457200" lvl="1" indent="0" algn="just">
              <a:lnSpc>
                <a:spcPct val="90000"/>
              </a:lnSpc>
              <a:spcBef>
                <a:spcPts val="500"/>
              </a:spcBef>
              <a:buNone/>
            </a:pPr>
            <a:r>
              <a:rPr lang="hr-BA" sz="1600" dirty="0">
                <a:solidFill>
                  <a:prstClr val="black"/>
                </a:solidFill>
                <a:latin typeface="+mj-lt"/>
              </a:rPr>
              <a:t>a) za tip operacije 4.1.1.</a:t>
            </a:r>
            <a:endParaRPr lang="hr-HR" sz="1600" dirty="0">
              <a:solidFill>
                <a:prstClr val="black"/>
              </a:solidFill>
              <a:latin typeface="+mj-lt"/>
            </a:endParaRPr>
          </a:p>
          <a:p>
            <a:pPr lvl="2" algn="just">
              <a:lnSpc>
                <a:spcPct val="90000"/>
              </a:lnSpc>
              <a:spcBef>
                <a:spcPts val="500"/>
              </a:spcBef>
            </a:pPr>
            <a:r>
              <a:rPr lang="hr-BA" sz="1600" dirty="0">
                <a:solidFill>
                  <a:prstClr val="black"/>
                </a:solidFill>
                <a:latin typeface="+mj-lt"/>
              </a:rPr>
              <a:t>Minimalno 6.000 EUR u sektoru voća, povrća i cvijeća;</a:t>
            </a:r>
            <a:endParaRPr lang="hr-HR" sz="1600" dirty="0">
              <a:solidFill>
                <a:prstClr val="black"/>
              </a:solidFill>
              <a:latin typeface="+mj-lt"/>
            </a:endParaRPr>
          </a:p>
          <a:p>
            <a:pPr lvl="2" algn="just">
              <a:lnSpc>
                <a:spcPct val="90000"/>
              </a:lnSpc>
              <a:spcBef>
                <a:spcPts val="500"/>
              </a:spcBef>
            </a:pPr>
            <a:r>
              <a:rPr lang="hr-BA" sz="1600" dirty="0">
                <a:solidFill>
                  <a:prstClr val="black"/>
                </a:solidFill>
                <a:latin typeface="+mj-lt"/>
              </a:rPr>
              <a:t>Minimalno 8.000 EUR u ostalim sektorima (uvjet se ne odnosi na poljoprivredne zadruge i proizvođačke organizacije);</a:t>
            </a:r>
            <a:endParaRPr lang="hr-HR" sz="1600" dirty="0">
              <a:solidFill>
                <a:prstClr val="black"/>
              </a:solidFill>
              <a:latin typeface="+mj-lt"/>
            </a:endParaRPr>
          </a:p>
          <a:p>
            <a:pPr marL="457200" lvl="1" indent="0" algn="just">
              <a:lnSpc>
                <a:spcPct val="90000"/>
              </a:lnSpc>
              <a:spcBef>
                <a:spcPts val="500"/>
              </a:spcBef>
              <a:buNone/>
            </a:pPr>
            <a:r>
              <a:rPr lang="hr-BA" sz="1600" dirty="0">
                <a:solidFill>
                  <a:prstClr val="black"/>
                </a:solidFill>
                <a:latin typeface="+mj-lt"/>
              </a:rPr>
              <a:t>b) za tip operacije 6.4.1.</a:t>
            </a:r>
            <a:endParaRPr lang="hr-HR" sz="1600" dirty="0">
              <a:solidFill>
                <a:prstClr val="black"/>
              </a:solidFill>
              <a:latin typeface="+mj-lt"/>
            </a:endParaRPr>
          </a:p>
          <a:p>
            <a:pPr lvl="2" algn="just">
              <a:lnSpc>
                <a:spcPct val="90000"/>
              </a:lnSpc>
              <a:spcBef>
                <a:spcPts val="500"/>
              </a:spcBef>
            </a:pPr>
            <a:r>
              <a:rPr lang="hr-BA" sz="1600" dirty="0">
                <a:solidFill>
                  <a:prstClr val="black"/>
                </a:solidFill>
                <a:latin typeface="+mj-lt"/>
              </a:rPr>
              <a:t>Minimalno 2.000 EUR </a:t>
            </a:r>
            <a:endParaRPr lang="hr-HR" sz="1600" dirty="0">
              <a:solidFill>
                <a:prstClr val="black"/>
              </a:solidFill>
              <a:latin typeface="+mj-lt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Registrirani su, u skladu s nacionalnim zakonodavstvom, za specifičnu djelatnost koja je vezana uz planirano prihvatljivo ulaganje najkasnije do trenutka podnošenja zahtjeva za kredit;</a:t>
            </a:r>
            <a:endParaRPr lang="hr-HR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Imaju više od 50% privatnog vlasništva / kapitala / glasačkih prava;  </a:t>
            </a:r>
            <a:endParaRPr lang="hr-HR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hr-BA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Imaju minimalno jednog zaposlenog ili će zapošljavanje biti realizirano u roku od 6 mjeseci od iskorištenja sredstava zajma;</a:t>
            </a:r>
            <a:endParaRPr lang="hr-HR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7FF81FC-9C0D-4F91-A2E9-566F10035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772" y="1052736"/>
            <a:ext cx="4824536" cy="744116"/>
          </a:xfrm>
        </p:spPr>
        <p:txBody>
          <a:bodyPr>
            <a:normAutofit/>
          </a:bodyPr>
          <a:lstStyle/>
          <a:p>
            <a:r>
              <a:rPr lang="hr-HR" sz="2800" dirty="0"/>
              <a:t>Krajnji primatelji (2)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1B7D22-D3B3-48F2-85A2-50A6D06BD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6093296"/>
            <a:ext cx="4291956" cy="384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3FB7F9-4B8A-4610-8BBB-3695FC9E3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18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D5659-4917-4DB6-BB31-AE02C5298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80" y="2132856"/>
            <a:ext cx="8229600" cy="330417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1000"/>
              </a:spcBef>
            </a:pPr>
            <a:r>
              <a:rPr lang="hr-BA" sz="1600" dirty="0">
                <a:ea typeface="Calibri" panose="020F0502020204030204" pitchFamily="34" charset="0"/>
                <a:cs typeface="Times New Roman" panose="02020603050405020304" pitchFamily="18" charset="0"/>
              </a:rPr>
              <a:t>Nemaju žiro-račun neprekidno blokiran dulje od 30 dana u posljednjih 6 mjeseci; </a:t>
            </a:r>
            <a:endParaRPr lang="hr-HR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000"/>
              </a:spcBef>
            </a:pPr>
            <a:r>
              <a:rPr lang="pt-BR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Nemaju nepodmirenih obveza prema državi ili su s državom dogovorili  reprogramiranje obveza sukladno važećim propisima;</a:t>
            </a:r>
            <a:endParaRPr lang="hr-BA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000"/>
              </a:spcBef>
            </a:pPr>
            <a:r>
              <a:rPr lang="hr-BA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Registrirani su/upisani i u drugim relevantnim registrima/upisnicima </a:t>
            </a:r>
            <a:r>
              <a:rPr lang="hr-B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(Iznimno, u slučaju pokretanja nove djelatnosti prerade poljoprivrednih proizvoda u sklopu podmjere 4.2. Podnositelj zahtjeva Rješenje o registraciji objekta/pogona za preradu treba ishoditi (pri Ministarstvu zdravstva i Upravi za veterinarstvo i sigurnost hrane Ministarstva poljoprivrede) u pravilu u roku od 12 mjeseci od isteka roka za korištenje zajma, i u pravilu ne kasnije od 30.6.2023., osim u iznimnim slučajevima kada navedeni rok može biti duži, pri čemu krajnji primatelj o navedenom izvješćuje HAMAG BICRO i uz obrazloženje traži produženje roka za dostavu navedenog rješenja)</a:t>
            </a:r>
            <a:endParaRPr lang="hr-H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5F94F13-09C1-4267-AD27-561894D66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772" y="1052736"/>
            <a:ext cx="4824536" cy="744116"/>
          </a:xfrm>
        </p:spPr>
        <p:txBody>
          <a:bodyPr>
            <a:normAutofit/>
          </a:bodyPr>
          <a:lstStyle/>
          <a:p>
            <a:r>
              <a:rPr lang="hr-HR" sz="2800" dirty="0"/>
              <a:t>Krajnji primatelji (3)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5B2802-BB26-4D8F-8832-249925D26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380" y="6047677"/>
            <a:ext cx="4291956" cy="384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852700-7AEA-4788-AE9D-3859677423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327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D3A9B-5949-495C-A089-D28A88E63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4" y="2420889"/>
            <a:ext cx="8219256" cy="259228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1000"/>
              </a:spcBef>
            </a:pPr>
            <a:r>
              <a:rPr lang="hr-BA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trenutku ulaganja i tijekom povrata zajma krajnji primatelji moraju imati registrirano mjesto poslovanja u Republici Hrvatskoj, a gospodarska djelatnost za koju je zajam isplaćen mora se nalaziti u Republici Hrvatskoj;</a:t>
            </a:r>
          </a:p>
          <a:p>
            <a:pPr algn="just">
              <a:lnSpc>
                <a:spcPct val="107000"/>
              </a:lnSpc>
              <a:spcBef>
                <a:spcPts val="1000"/>
              </a:spcBef>
            </a:pPr>
            <a:r>
              <a:rPr lang="hr-BA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Geografski obuhvat lokacije ulaganja u provedbenom smislu je cijeli teritorij Republike Hrvatske osim urbanih središta gradova Zagreb, Osijek, Rijeka i Split;</a:t>
            </a:r>
            <a:endParaRPr lang="hr-HR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000"/>
              </a:spcBef>
            </a:pPr>
            <a:r>
              <a:rPr lang="hr-BA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Nisu društvo u poteškoćama kako je definirano pravilom o državnoj potpori;</a:t>
            </a:r>
            <a:endParaRPr lang="hr-HR" sz="1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57F3CB-A837-4C77-9710-4D5BF417E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772" y="1196752"/>
            <a:ext cx="4824536" cy="744116"/>
          </a:xfrm>
        </p:spPr>
        <p:txBody>
          <a:bodyPr>
            <a:normAutofit/>
          </a:bodyPr>
          <a:lstStyle/>
          <a:p>
            <a:r>
              <a:rPr lang="hr-HR" sz="2800" dirty="0"/>
              <a:t>Krajnji primatelji (4)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ECE89B-AEA4-4505-B60D-90DDB5C00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380" y="6047677"/>
            <a:ext cx="4291956" cy="384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5D3678-2FF1-4697-8B3E-CC213D326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082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68DC91-B426-458F-8B7E-2F097EAD7505}"/>
              </a:ext>
            </a:extLst>
          </p:cNvPr>
          <p:cNvSpPr txBox="1">
            <a:spLocks/>
          </p:cNvSpPr>
          <p:nvPr/>
        </p:nvSpPr>
        <p:spPr>
          <a:xfrm>
            <a:off x="618173" y="1844824"/>
            <a:ext cx="8496944" cy="47654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r-BA" sz="1400" u="sng" dirty="0"/>
              <a:t>U IZVORNIKU:</a:t>
            </a:r>
          </a:p>
          <a:p>
            <a:r>
              <a:rPr lang="hr-BA" sz="1400" b="1" dirty="0"/>
              <a:t>Standardizirani obrazac zahtjeva za zajam;</a:t>
            </a:r>
            <a:endParaRPr lang="hr-HR" sz="1400" b="1" dirty="0"/>
          </a:p>
          <a:p>
            <a:r>
              <a:rPr lang="hr-BA" sz="1400" dirty="0"/>
              <a:t>Izjavu o korištenim potporama male vrijednosti i državnim potporama;</a:t>
            </a:r>
            <a:endParaRPr lang="hr-HR" sz="1400" dirty="0"/>
          </a:p>
          <a:p>
            <a:r>
              <a:rPr lang="hr-BA" sz="1400" dirty="0"/>
              <a:t>Izjavu radi utvrđivanja statusa subjekta malog gospodarstva (Skupna izjava);</a:t>
            </a:r>
            <a:endParaRPr lang="hr-HR" sz="1400" dirty="0"/>
          </a:p>
          <a:p>
            <a:r>
              <a:rPr lang="hr-BA" sz="1400" dirty="0"/>
              <a:t>Tablicu kreditne zaduženosti;</a:t>
            </a:r>
            <a:endParaRPr lang="hr-HR" sz="1400" dirty="0"/>
          </a:p>
          <a:p>
            <a:r>
              <a:rPr lang="hr-BA" sz="1400" b="1" dirty="0"/>
              <a:t>Izjava krajnjeg primatelja o usklađenosti s Financijskim instrumentom</a:t>
            </a:r>
          </a:p>
          <a:p>
            <a:endParaRPr lang="hr-BA" sz="1400" b="1" dirty="0"/>
          </a:p>
          <a:p>
            <a:pPr marL="0" indent="0">
              <a:buFont typeface="Arial" pitchFamily="34" charset="0"/>
              <a:buNone/>
            </a:pPr>
            <a:r>
              <a:rPr lang="hr-BA" sz="1400" u="sng" dirty="0"/>
              <a:t>U PRESLICI:</a:t>
            </a:r>
          </a:p>
          <a:p>
            <a:r>
              <a:rPr lang="hr-BA" sz="1400" dirty="0"/>
              <a:t>Poslovni plan; </a:t>
            </a:r>
            <a:endParaRPr lang="hr-HR" sz="1400" dirty="0"/>
          </a:p>
          <a:p>
            <a:r>
              <a:rPr lang="hr-BA" sz="1400" dirty="0"/>
              <a:t>Ponude/predračune/troškovnike/ugovore  o  kupoprodaji  i  sl.  sukladno  strukturi ulaganja navedenoj u zahtjevu za zajam i poslovnom planu; </a:t>
            </a:r>
            <a:endParaRPr lang="hr-HR" sz="1400" dirty="0"/>
          </a:p>
          <a:p>
            <a:r>
              <a:rPr lang="hr-BA" sz="1400" dirty="0"/>
              <a:t>Dokumentaciju  o  legalitetu  građenja; </a:t>
            </a:r>
            <a:endParaRPr lang="hr-HR" sz="1400" dirty="0"/>
          </a:p>
          <a:p>
            <a:r>
              <a:rPr lang="hr-BA" sz="1400" dirty="0"/>
              <a:t>Pisma   namjere,   (pred)ugovore   o   poslovnoj   suradnji,   (pred)ugovore   o   otkupu proizvoda i sl.;</a:t>
            </a:r>
            <a:endParaRPr lang="hr-HR" sz="1400" dirty="0"/>
          </a:p>
          <a:p>
            <a:r>
              <a:rPr lang="hr-BA" sz="1400" dirty="0"/>
              <a:t>Životopis osoba u vlasničkoj i upravljačkoj strukturi prijavitelja; </a:t>
            </a:r>
            <a:endParaRPr lang="hr-HR" sz="1400" dirty="0"/>
          </a:p>
          <a:p>
            <a:r>
              <a:rPr lang="hr-BA" sz="1400" dirty="0"/>
              <a:t>Preslike osobnih iskaznica osoba u vlasničkoj i upravljačkoj strukturi prijavitelja;</a:t>
            </a:r>
            <a:endParaRPr lang="hr-HR" sz="1400" dirty="0"/>
          </a:p>
          <a:p>
            <a:r>
              <a:rPr lang="hr-BA" sz="1400" b="1" dirty="0"/>
              <a:t>Financijsku dokumentaciju (ovisno o pravnom obliku prijavitelja</a:t>
            </a:r>
            <a:r>
              <a:rPr lang="hr-BA" sz="1400" dirty="0"/>
              <a:t>):</a:t>
            </a:r>
          </a:p>
          <a:p>
            <a:r>
              <a:rPr lang="hr-BA" sz="1400" b="1" dirty="0">
                <a:latin typeface="Calibri" panose="020F0502020204030204" pitchFamily="34" charset="0"/>
                <a:ea typeface="Calibri" panose="020F0502020204030204" pitchFamily="34" charset="0"/>
              </a:rPr>
              <a:t>Dodatna dokumentacija (ovisno o Tipu operacije)</a:t>
            </a:r>
            <a:endParaRPr lang="hr-HR" sz="1400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869A8C5-10A4-4317-8DE2-AFB22350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772" y="1196752"/>
            <a:ext cx="4824536" cy="744116"/>
          </a:xfrm>
        </p:spPr>
        <p:txBody>
          <a:bodyPr>
            <a:normAutofit/>
          </a:bodyPr>
          <a:lstStyle/>
          <a:p>
            <a:r>
              <a:rPr lang="hr-HR" sz="2800" dirty="0"/>
              <a:t>Potrebna dokumentacija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A0996D-956E-4BC0-BE0E-8740D026D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6047677"/>
            <a:ext cx="3600400" cy="4753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9431A7-005A-4C32-B52D-540FEAD64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08" y="6138913"/>
            <a:ext cx="4291956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1519649"/>
            <a:ext cx="5472608" cy="936104"/>
          </a:xfrm>
        </p:spPr>
        <p:txBody>
          <a:bodyPr>
            <a:noAutofit/>
          </a:bodyPr>
          <a:lstStyle/>
          <a:p>
            <a:r>
              <a:rPr lang="pl-PL" sz="2800" dirty="0"/>
              <a:t>Uvođenje financijskih instrumenata za ruralni razvoj</a:t>
            </a:r>
            <a:br>
              <a:rPr lang="pl-PL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47925"/>
            <a:ext cx="8229600" cy="32252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1600" dirty="0"/>
          </a:p>
          <a:p>
            <a:pPr lvl="1" algn="just"/>
            <a:r>
              <a:rPr lang="en-GB" sz="1600" dirty="0" err="1"/>
              <a:t>Ministarstvo</a:t>
            </a:r>
            <a:r>
              <a:rPr lang="en-GB" sz="1600" dirty="0"/>
              <a:t> </a:t>
            </a:r>
            <a:r>
              <a:rPr lang="en-GB" sz="1600" dirty="0" err="1"/>
              <a:t>poljoprivrede</a:t>
            </a:r>
            <a:r>
              <a:rPr lang="en-GB" sz="1600" dirty="0"/>
              <a:t> u </a:t>
            </a:r>
            <a:r>
              <a:rPr lang="en-GB" sz="1600" dirty="0" err="1"/>
              <a:t>suradnji</a:t>
            </a:r>
            <a:r>
              <a:rPr lang="en-GB" sz="1600" dirty="0"/>
              <a:t> s EIB-om </a:t>
            </a:r>
            <a:r>
              <a:rPr lang="en-GB" sz="1600" dirty="0" err="1"/>
              <a:t>provelo</a:t>
            </a:r>
            <a:r>
              <a:rPr lang="en-GB" sz="1600" dirty="0"/>
              <a:t> ex-ante </a:t>
            </a:r>
            <a:r>
              <a:rPr lang="en-GB" sz="1600" dirty="0" err="1"/>
              <a:t>analizu</a:t>
            </a:r>
            <a:r>
              <a:rPr lang="en-GB" sz="1600" dirty="0"/>
              <a:t> pod </a:t>
            </a:r>
            <a:r>
              <a:rPr lang="en-GB" sz="1600" dirty="0" err="1"/>
              <a:t>nazivom</a:t>
            </a:r>
            <a:r>
              <a:rPr lang="en-GB" sz="1600" dirty="0"/>
              <a:t> „Assessing the potential use of Financial Instruments in Croatia’s agricultural sector in the 2014-2020 programming period”</a:t>
            </a:r>
          </a:p>
          <a:p>
            <a:pPr lvl="1" algn="just"/>
            <a:r>
              <a:rPr lang="hr-HR" sz="1600" dirty="0"/>
              <a:t>Finalna verzija</a:t>
            </a:r>
            <a:r>
              <a:rPr lang="en-GB" sz="1600" dirty="0"/>
              <a:t> </a:t>
            </a:r>
            <a:r>
              <a:rPr lang="en-GB" sz="1600" dirty="0" err="1"/>
              <a:t>usvojena</a:t>
            </a:r>
            <a:r>
              <a:rPr lang="en-GB" sz="1600" dirty="0"/>
              <a:t> u </a:t>
            </a:r>
            <a:r>
              <a:rPr lang="hr-HR" sz="1600" dirty="0"/>
              <a:t>3/</a:t>
            </a:r>
            <a:r>
              <a:rPr lang="en-GB" sz="1600" dirty="0"/>
              <a:t>2018. </a:t>
            </a:r>
            <a:r>
              <a:rPr lang="en-GB" sz="1600" dirty="0" err="1"/>
              <a:t>godine</a:t>
            </a:r>
            <a:r>
              <a:rPr lang="en-GB" sz="1600" dirty="0"/>
              <a:t>, </a:t>
            </a:r>
            <a:r>
              <a:rPr lang="en-GB" sz="1600" dirty="0" err="1"/>
              <a:t>te</a:t>
            </a:r>
            <a:r>
              <a:rPr lang="en-GB" sz="1600" dirty="0"/>
              <a:t> </a:t>
            </a:r>
            <a:r>
              <a:rPr lang="en-GB" sz="1600" dirty="0" err="1"/>
              <a:t>su</a:t>
            </a:r>
            <a:r>
              <a:rPr lang="en-GB" sz="1600" dirty="0"/>
              <a:t> </a:t>
            </a:r>
            <a:r>
              <a:rPr lang="en-GB" sz="1600" dirty="0" err="1"/>
              <a:t>identificirane</a:t>
            </a:r>
            <a:r>
              <a:rPr lang="en-GB" sz="1600" dirty="0"/>
              <a:t> </a:t>
            </a:r>
            <a:r>
              <a:rPr lang="en-GB" sz="1600" dirty="0" err="1"/>
              <a:t>poteškoće</a:t>
            </a:r>
            <a:r>
              <a:rPr lang="en-GB" sz="1600" dirty="0"/>
              <a:t> s </a:t>
            </a:r>
            <a:r>
              <a:rPr lang="en-GB" sz="1600" dirty="0" err="1"/>
              <a:t>kojima</a:t>
            </a:r>
            <a:r>
              <a:rPr lang="en-GB" sz="1600" dirty="0"/>
              <a:t> se </a:t>
            </a:r>
            <a:r>
              <a:rPr lang="en-GB" sz="1600" dirty="0" err="1"/>
              <a:t>susreću</a:t>
            </a:r>
            <a:r>
              <a:rPr lang="hr-HR" sz="1600" dirty="0"/>
              <a:t> </a:t>
            </a:r>
            <a:r>
              <a:rPr lang="en-GB" sz="1600" dirty="0"/>
              <a:t>MSP-</a:t>
            </a:r>
            <a:r>
              <a:rPr lang="en-GB" sz="1600" dirty="0" err="1"/>
              <a:t>ovi</a:t>
            </a:r>
            <a:r>
              <a:rPr lang="en-GB" sz="1600" dirty="0"/>
              <a:t> u </a:t>
            </a:r>
            <a:r>
              <a:rPr lang="en-GB" sz="1600" dirty="0" err="1"/>
              <a:t>sektoru</a:t>
            </a:r>
            <a:r>
              <a:rPr lang="en-GB" sz="1600" dirty="0"/>
              <a:t> </a:t>
            </a:r>
            <a:r>
              <a:rPr lang="en-GB" sz="1600" dirty="0" err="1"/>
              <a:t>poljoprivrede</a:t>
            </a:r>
            <a:r>
              <a:rPr lang="en-GB" sz="1600" dirty="0"/>
              <a:t>, </a:t>
            </a:r>
            <a:r>
              <a:rPr lang="en-GB" sz="1600" dirty="0" err="1"/>
              <a:t>prerade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šumarstva</a:t>
            </a:r>
            <a:r>
              <a:rPr lang="en-GB" sz="1600" dirty="0"/>
              <a:t> u </a:t>
            </a:r>
            <a:r>
              <a:rPr lang="en-GB" sz="1600" dirty="0" err="1"/>
              <a:t>potra</a:t>
            </a:r>
            <a:r>
              <a:rPr lang="hr-HR" sz="1600" dirty="0" err="1"/>
              <a:t>zi</a:t>
            </a:r>
            <a:r>
              <a:rPr lang="en-GB" sz="1600" dirty="0"/>
              <a:t> za </a:t>
            </a:r>
            <a:r>
              <a:rPr lang="hr-HR" sz="1600" dirty="0"/>
              <a:t>financiranjem</a:t>
            </a:r>
            <a:endParaRPr lang="en-GB" sz="1600" dirty="0"/>
          </a:p>
          <a:p>
            <a:pPr lvl="1" algn="just"/>
            <a:r>
              <a:rPr lang="hr-HR" sz="1600" dirty="0"/>
              <a:t>0</a:t>
            </a:r>
            <a:r>
              <a:rPr lang="en-GB" sz="1600" dirty="0"/>
              <a:t>4.04.2018.g. </a:t>
            </a:r>
            <a:r>
              <a:rPr lang="hr-HR" sz="1600" dirty="0"/>
              <a:t>Ministarstvo poljoprivrede </a:t>
            </a:r>
            <a:r>
              <a:rPr lang="en-GB" sz="1600" dirty="0"/>
              <a:t>don</a:t>
            </a:r>
            <a:r>
              <a:rPr lang="hr-HR" sz="1600" dirty="0" err="1"/>
              <a:t>ijelo</a:t>
            </a:r>
            <a:r>
              <a:rPr lang="en-GB" sz="1600" dirty="0"/>
              <a:t> </a:t>
            </a:r>
            <a:r>
              <a:rPr lang="en-GB" sz="1600" dirty="0" err="1"/>
              <a:t>Odluk</a:t>
            </a:r>
            <a:r>
              <a:rPr lang="hr-HR" sz="1600" dirty="0"/>
              <a:t>u</a:t>
            </a:r>
            <a:r>
              <a:rPr lang="en-GB" sz="1600" dirty="0"/>
              <a:t> o </a:t>
            </a:r>
            <a:r>
              <a:rPr lang="en-GB" sz="1600" dirty="0" err="1"/>
              <a:t>povjeravanju</a:t>
            </a:r>
            <a:r>
              <a:rPr lang="en-GB" sz="1600" dirty="0"/>
              <a:t> </a:t>
            </a:r>
            <a:r>
              <a:rPr lang="en-GB" sz="1600" dirty="0" err="1"/>
              <a:t>zadataka</a:t>
            </a:r>
            <a:r>
              <a:rPr lang="en-GB" sz="1600" dirty="0"/>
              <a:t> </a:t>
            </a:r>
            <a:r>
              <a:rPr lang="en-GB" sz="1600" dirty="0" err="1"/>
              <a:t>provedbe</a:t>
            </a:r>
            <a:r>
              <a:rPr lang="en-GB" sz="1600" dirty="0"/>
              <a:t> </a:t>
            </a:r>
            <a:r>
              <a:rPr lang="en-GB" sz="1600" dirty="0" err="1"/>
              <a:t>financijskih</a:t>
            </a:r>
            <a:r>
              <a:rPr lang="en-GB" sz="1600" dirty="0"/>
              <a:t> </a:t>
            </a:r>
            <a:r>
              <a:rPr lang="en-GB" sz="1600" dirty="0" err="1"/>
              <a:t>instrumenata</a:t>
            </a:r>
            <a:r>
              <a:rPr lang="en-GB" sz="1600" dirty="0"/>
              <a:t> </a:t>
            </a:r>
            <a:r>
              <a:rPr lang="en-GB" sz="1600" dirty="0" err="1"/>
              <a:t>Hrvatskoj</a:t>
            </a:r>
            <a:r>
              <a:rPr lang="en-GB" sz="1600" dirty="0"/>
              <a:t> </a:t>
            </a:r>
            <a:r>
              <a:rPr lang="en-GB" sz="1600" dirty="0" err="1"/>
              <a:t>agenciji</a:t>
            </a:r>
            <a:r>
              <a:rPr lang="en-GB" sz="1600" dirty="0"/>
              <a:t> za </a:t>
            </a:r>
            <a:r>
              <a:rPr lang="en-GB" sz="1600" dirty="0" err="1"/>
              <a:t>malo</a:t>
            </a:r>
            <a:r>
              <a:rPr lang="en-GB" sz="1600" dirty="0"/>
              <a:t> </a:t>
            </a:r>
            <a:r>
              <a:rPr lang="en-GB" sz="1600" dirty="0" err="1"/>
              <a:t>gospodarstvo</a:t>
            </a:r>
            <a:r>
              <a:rPr lang="en-GB" sz="1600" dirty="0"/>
              <a:t>, </a:t>
            </a:r>
            <a:r>
              <a:rPr lang="en-GB" sz="1600" dirty="0" err="1"/>
              <a:t>inovacije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investicije</a:t>
            </a:r>
            <a:r>
              <a:rPr lang="hr-HR" sz="1600" dirty="0"/>
              <a:t> (HAMAG-BICRO-u)</a:t>
            </a:r>
          </a:p>
          <a:p>
            <a:pPr marL="0" lvl="0" indent="0" algn="just">
              <a:buNone/>
            </a:pPr>
            <a:endParaRPr lang="en-GB" sz="1600" dirty="0"/>
          </a:p>
          <a:p>
            <a:endParaRPr lang="en-GB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320323-0511-4E8A-BA12-CCF2ECAE3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001493"/>
            <a:ext cx="4291956" cy="3840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6A74F7-127B-495D-AAC6-6C695B3E9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6744" y="5762750"/>
            <a:ext cx="3456384" cy="64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48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CC93AEC-BA7E-4546-80AB-AAC7E9A13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5798125"/>
            <a:ext cx="3456384" cy="6474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A17B4B-7D66-4374-A946-548172252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45" y="6021288"/>
            <a:ext cx="4291956" cy="38408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FE26562-B987-417D-9781-84D011E83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724" y="1035751"/>
            <a:ext cx="5688632" cy="1143000"/>
          </a:xfrm>
        </p:spPr>
        <p:txBody>
          <a:bodyPr>
            <a:noAutofit/>
          </a:bodyPr>
          <a:lstStyle/>
          <a:p>
            <a:r>
              <a:rPr lang="pl-PL" sz="2800" dirty="0"/>
              <a:t>Osnovne značajke Pojedinačnih jamstava za ruralni razvoj</a:t>
            </a:r>
            <a:endParaRPr lang="en-GB" sz="3200" dirty="0"/>
          </a:p>
        </p:txBody>
      </p:sp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F7CC8F2B-66E7-46B4-8837-3D7AA56646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337628"/>
              </p:ext>
            </p:extLst>
          </p:nvPr>
        </p:nvGraphicFramePr>
        <p:xfrm>
          <a:off x="774684" y="2348880"/>
          <a:ext cx="7632848" cy="29054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35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7791">
                  <a:extLst>
                    <a:ext uri="{9D8B030D-6E8A-4147-A177-3AD203B41FA5}">
                      <a16:colId xmlns:a16="http://schemas.microsoft.com/office/drawing/2014/main" val="59740597"/>
                    </a:ext>
                  </a:extLst>
                </a:gridCol>
              </a:tblGrid>
              <a:tr h="34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Značajka / Instrument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Pojedinačno jamstvo za ruralni razvoj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Maksimalni iznos jamstva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1.300.000 EUR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Maksimalna stopa jamstva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70% (</a:t>
                      </a:r>
                      <a:r>
                        <a:rPr lang="pl-PL" sz="1400" dirty="0">
                          <a:effectLst/>
                        </a:rPr>
                        <a:t>do 80% za mlade poljoprivrednike i mljekarski sektor)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Minimalno trajanje jamstva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12 mjeseci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Maksimalno trajanje jamstva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15 godina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Namjena kredita za koje se izdaje jamstvo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Osnovna i obrtna sredstva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Udio obrtnih sredstava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D</a:t>
                      </a:r>
                      <a:r>
                        <a:rPr lang="en-GB" sz="1400">
                          <a:effectLst/>
                        </a:rPr>
                        <a:t>o 200.000 EUR, odnosno do 30% ukupnog iznosa prihvatljivih troškova, ovisno o tome koji je iznos viši.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Premija rizika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Do 0,25% odobrenog iznosa jamstva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Obuhvat jamstva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Glavnica kredita</a:t>
                      </a:r>
                      <a:endParaRPr lang="hr-H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75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0A050-8385-4695-9F9D-DE276B302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EC201E-1642-4E2E-8857-37DA5C580C56}"/>
              </a:ext>
            </a:extLst>
          </p:cNvPr>
          <p:cNvSpPr/>
          <p:nvPr/>
        </p:nvSpPr>
        <p:spPr>
          <a:xfrm>
            <a:off x="1547664" y="2564904"/>
            <a:ext cx="64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Hvala na pažnji!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zajmovi.ruralni@hamagbicro.hr</a:t>
            </a:r>
          </a:p>
          <a:p>
            <a:pPr algn="ctr"/>
            <a:r>
              <a:rPr lang="pl-PL" sz="2800" dirty="0"/>
              <a:t>www.hamagbicro.hr</a:t>
            </a:r>
          </a:p>
        </p:txBody>
      </p:sp>
    </p:spTree>
    <p:extLst>
      <p:ext uri="{BB962C8B-B14F-4D97-AF65-F5344CB8AC3E}">
        <p14:creationId xmlns:p14="http://schemas.microsoft.com/office/powerpoint/2010/main" val="334185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4580" y="1038369"/>
            <a:ext cx="5626968" cy="1008112"/>
          </a:xfrm>
        </p:spPr>
        <p:txBody>
          <a:bodyPr>
            <a:noAutofit/>
          </a:bodyPr>
          <a:lstStyle/>
          <a:p>
            <a:r>
              <a:rPr lang="en-GB" sz="2800" dirty="0" err="1"/>
              <a:t>Rezultati</a:t>
            </a:r>
            <a:r>
              <a:rPr lang="en-GB" sz="2800" dirty="0"/>
              <a:t> ex-ante </a:t>
            </a:r>
            <a:r>
              <a:rPr lang="en-GB" sz="2800" dirty="0" err="1"/>
              <a:t>analize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97484"/>
            <a:ext cx="8229600" cy="403244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r-HR" dirty="0"/>
          </a:p>
          <a:p>
            <a:pPr algn="just"/>
            <a:r>
              <a:rPr lang="hr-HR" sz="6400" dirty="0"/>
              <a:t>Z</a:t>
            </a:r>
            <a:r>
              <a:rPr lang="en-GB" sz="6400" dirty="0" err="1"/>
              <a:t>načajna</a:t>
            </a:r>
            <a:r>
              <a:rPr lang="en-GB" sz="6400" dirty="0"/>
              <a:t> </a:t>
            </a:r>
            <a:r>
              <a:rPr lang="en-GB" sz="6400" dirty="0" err="1"/>
              <a:t>skupina</a:t>
            </a:r>
            <a:r>
              <a:rPr lang="en-GB" sz="6400" dirty="0"/>
              <a:t> MSP </a:t>
            </a:r>
            <a:r>
              <a:rPr lang="hr-HR" sz="6400" dirty="0"/>
              <a:t>u sektorima poljoprivrede, proizvodnje i šumarstva </a:t>
            </a:r>
            <a:r>
              <a:rPr lang="en-GB" sz="6400" dirty="0" err="1"/>
              <a:t>ima</a:t>
            </a:r>
            <a:r>
              <a:rPr lang="en-GB" sz="6400" dirty="0"/>
              <a:t> </a:t>
            </a:r>
            <a:r>
              <a:rPr lang="en-GB" sz="6400" dirty="0" err="1"/>
              <a:t>otežan</a:t>
            </a:r>
            <a:r>
              <a:rPr lang="en-GB" sz="6400" dirty="0"/>
              <a:t> </a:t>
            </a:r>
            <a:r>
              <a:rPr lang="en-GB" sz="6400" dirty="0" err="1"/>
              <a:t>pristup</a:t>
            </a:r>
            <a:r>
              <a:rPr lang="en-GB" sz="6400" dirty="0"/>
              <a:t> </a:t>
            </a:r>
            <a:r>
              <a:rPr lang="hr-HR" sz="6400" dirty="0" err="1"/>
              <a:t>fnanciranju</a:t>
            </a:r>
            <a:endParaRPr lang="hr-HR" sz="6400" dirty="0"/>
          </a:p>
          <a:p>
            <a:pPr marL="0" indent="0" algn="just">
              <a:buNone/>
            </a:pPr>
            <a:endParaRPr lang="en-GB" sz="6400" dirty="0"/>
          </a:p>
          <a:p>
            <a:pPr algn="just"/>
            <a:r>
              <a:rPr lang="en-GB" sz="6400" dirty="0" err="1"/>
              <a:t>Identificirani</a:t>
            </a:r>
            <a:r>
              <a:rPr lang="en-GB" sz="6400" dirty="0"/>
              <a:t> </a:t>
            </a:r>
            <a:r>
              <a:rPr lang="en-GB" sz="6400" dirty="0" err="1"/>
              <a:t>razlozi</a:t>
            </a:r>
            <a:r>
              <a:rPr lang="en-GB" sz="6400" dirty="0"/>
              <a:t>:</a:t>
            </a:r>
          </a:p>
          <a:p>
            <a:pPr lvl="1" algn="just"/>
            <a:r>
              <a:rPr lang="en-GB" sz="6400" dirty="0" err="1"/>
              <a:t>Nedostatni</a:t>
            </a:r>
            <a:r>
              <a:rPr lang="en-GB" sz="6400" dirty="0"/>
              <a:t> </a:t>
            </a:r>
            <a:r>
              <a:rPr lang="en-GB" sz="6400" dirty="0" err="1"/>
              <a:t>instrumenti</a:t>
            </a:r>
            <a:r>
              <a:rPr lang="en-GB" sz="6400" dirty="0"/>
              <a:t> </a:t>
            </a:r>
            <a:r>
              <a:rPr lang="en-GB" sz="6400" dirty="0" err="1"/>
              <a:t>osiguranja</a:t>
            </a:r>
            <a:r>
              <a:rPr lang="en-GB" sz="6400" dirty="0"/>
              <a:t> (problem </a:t>
            </a:r>
            <a:r>
              <a:rPr lang="en-GB" sz="6400" dirty="0" err="1"/>
              <a:t>dokazivanja</a:t>
            </a:r>
            <a:r>
              <a:rPr lang="en-GB" sz="6400" dirty="0"/>
              <a:t> </a:t>
            </a:r>
            <a:r>
              <a:rPr lang="en-GB" sz="6400" dirty="0" err="1"/>
              <a:t>vlasništva</a:t>
            </a:r>
            <a:r>
              <a:rPr lang="en-GB" sz="6400" dirty="0"/>
              <a:t> </a:t>
            </a:r>
            <a:r>
              <a:rPr lang="en-GB" sz="6400" dirty="0" err="1"/>
              <a:t>nad</a:t>
            </a:r>
            <a:r>
              <a:rPr lang="en-GB" sz="6400" dirty="0"/>
              <a:t> </a:t>
            </a:r>
            <a:r>
              <a:rPr lang="en-GB" sz="6400" dirty="0" err="1"/>
              <a:t>imovinom</a:t>
            </a:r>
            <a:r>
              <a:rPr lang="en-GB" sz="6400" dirty="0"/>
              <a:t> </a:t>
            </a:r>
            <a:r>
              <a:rPr lang="en-GB" sz="6400" dirty="0" err="1"/>
              <a:t>ili</a:t>
            </a:r>
            <a:r>
              <a:rPr lang="en-GB" sz="6400" dirty="0"/>
              <a:t> </a:t>
            </a:r>
            <a:r>
              <a:rPr lang="en-GB" sz="6400" dirty="0" err="1"/>
              <a:t>već</a:t>
            </a:r>
            <a:r>
              <a:rPr lang="en-GB" sz="6400" dirty="0"/>
              <a:t> </a:t>
            </a:r>
            <a:r>
              <a:rPr lang="en-GB" sz="6400" dirty="0" err="1"/>
              <a:t>založena</a:t>
            </a:r>
            <a:r>
              <a:rPr lang="en-GB" sz="6400" dirty="0"/>
              <a:t> </a:t>
            </a:r>
            <a:r>
              <a:rPr lang="en-GB" sz="6400" dirty="0" err="1"/>
              <a:t>imovina</a:t>
            </a:r>
            <a:r>
              <a:rPr lang="en-GB" sz="6400" dirty="0"/>
              <a:t>; problem </a:t>
            </a:r>
            <a:r>
              <a:rPr lang="en-GB" sz="6400" dirty="0" err="1"/>
              <a:t>usitnjenosti</a:t>
            </a:r>
            <a:r>
              <a:rPr lang="en-GB" sz="6400" dirty="0"/>
              <a:t> </a:t>
            </a:r>
            <a:r>
              <a:rPr lang="en-GB" sz="6400" dirty="0" err="1"/>
              <a:t>šumoposjeda</a:t>
            </a:r>
            <a:r>
              <a:rPr lang="en-GB" sz="6400" dirty="0"/>
              <a:t> </a:t>
            </a:r>
            <a:r>
              <a:rPr lang="en-GB" sz="6400" dirty="0" err="1"/>
              <a:t>i</a:t>
            </a:r>
            <a:r>
              <a:rPr lang="en-GB" sz="6400" dirty="0"/>
              <a:t> </a:t>
            </a:r>
            <a:r>
              <a:rPr lang="en-GB" sz="6400" dirty="0" err="1"/>
              <a:t>neraščišćenog</a:t>
            </a:r>
            <a:r>
              <a:rPr lang="en-GB" sz="6400" dirty="0"/>
              <a:t> </a:t>
            </a:r>
            <a:r>
              <a:rPr lang="en-GB" sz="6400" dirty="0" err="1"/>
              <a:t>vlasništva</a:t>
            </a:r>
            <a:r>
              <a:rPr lang="hr-HR" sz="6400" dirty="0"/>
              <a:t>;</a:t>
            </a:r>
            <a:r>
              <a:rPr lang="en-GB" sz="6400" dirty="0"/>
              <a:t> </a:t>
            </a:r>
            <a:r>
              <a:rPr lang="en-GB" sz="6400" dirty="0" err="1"/>
              <a:t>nema</a:t>
            </a:r>
            <a:r>
              <a:rPr lang="en-GB" sz="6400" dirty="0"/>
              <a:t> </a:t>
            </a:r>
            <a:r>
              <a:rPr lang="en-GB" sz="6400" dirty="0" err="1"/>
              <a:t>procijenjene</a:t>
            </a:r>
            <a:r>
              <a:rPr lang="en-GB" sz="6400" dirty="0"/>
              <a:t> </a:t>
            </a:r>
            <a:r>
              <a:rPr lang="en-GB" sz="6400" dirty="0" err="1"/>
              <a:t>vrijednosti</a:t>
            </a:r>
            <a:r>
              <a:rPr lang="en-GB" sz="6400" dirty="0"/>
              <a:t> </a:t>
            </a:r>
            <a:r>
              <a:rPr lang="en-GB" sz="6400" dirty="0" err="1"/>
              <a:t>šuma</a:t>
            </a:r>
            <a:r>
              <a:rPr lang="hr-HR" sz="6400" dirty="0"/>
              <a:t> i sl.</a:t>
            </a:r>
            <a:r>
              <a:rPr lang="en-GB" sz="6400" dirty="0"/>
              <a:t>)</a:t>
            </a:r>
          </a:p>
          <a:p>
            <a:pPr lvl="1" algn="just"/>
            <a:r>
              <a:rPr lang="en-GB" sz="6400" dirty="0" err="1"/>
              <a:t>Selektivan</a:t>
            </a:r>
            <a:r>
              <a:rPr lang="en-GB" sz="6400" dirty="0"/>
              <a:t> </a:t>
            </a:r>
            <a:r>
              <a:rPr lang="en-GB" sz="6400" dirty="0" err="1"/>
              <a:t>pristup</a:t>
            </a:r>
            <a:r>
              <a:rPr lang="en-GB" sz="6400" dirty="0"/>
              <a:t> </a:t>
            </a:r>
            <a:r>
              <a:rPr lang="en-GB" sz="6400" dirty="0" err="1"/>
              <a:t>financiranju</a:t>
            </a:r>
            <a:r>
              <a:rPr lang="en-GB" sz="6400" dirty="0"/>
              <a:t> od </a:t>
            </a:r>
            <a:r>
              <a:rPr lang="en-GB" sz="6400" dirty="0" err="1"/>
              <a:t>strane</a:t>
            </a:r>
            <a:r>
              <a:rPr lang="en-GB" sz="6400" dirty="0"/>
              <a:t> </a:t>
            </a:r>
            <a:r>
              <a:rPr lang="en-GB" sz="6400" dirty="0" err="1"/>
              <a:t>banaka</a:t>
            </a:r>
            <a:r>
              <a:rPr lang="en-GB" sz="6400" dirty="0"/>
              <a:t> (</a:t>
            </a:r>
            <a:r>
              <a:rPr lang="en-GB" sz="6400" dirty="0" err="1"/>
              <a:t>prethodna</a:t>
            </a:r>
            <a:r>
              <a:rPr lang="en-GB" sz="6400" dirty="0"/>
              <a:t> </a:t>
            </a:r>
            <a:r>
              <a:rPr lang="en-GB" sz="6400" dirty="0" err="1"/>
              <a:t>loša</a:t>
            </a:r>
            <a:r>
              <a:rPr lang="en-GB" sz="6400" dirty="0"/>
              <a:t> </a:t>
            </a:r>
            <a:r>
              <a:rPr lang="en-GB" sz="6400" dirty="0" err="1"/>
              <a:t>iskustva</a:t>
            </a:r>
            <a:r>
              <a:rPr lang="en-GB" sz="6400" dirty="0"/>
              <a:t> u </a:t>
            </a:r>
            <a:r>
              <a:rPr lang="en-GB" sz="6400" dirty="0" err="1"/>
              <a:t>financiranju</a:t>
            </a:r>
            <a:r>
              <a:rPr lang="en-GB" sz="6400" dirty="0"/>
              <a:t> </a:t>
            </a:r>
            <a:r>
              <a:rPr lang="en-GB" sz="6400" dirty="0" err="1"/>
              <a:t>poljoprivrednika</a:t>
            </a:r>
            <a:r>
              <a:rPr lang="en-GB" sz="6400" dirty="0"/>
              <a:t>)</a:t>
            </a:r>
          </a:p>
          <a:p>
            <a:pPr lvl="1" algn="just"/>
            <a:r>
              <a:rPr lang="en-GB" sz="6400" dirty="0" err="1"/>
              <a:t>Visoke</a:t>
            </a:r>
            <a:r>
              <a:rPr lang="en-GB" sz="6400" dirty="0"/>
              <a:t> </a:t>
            </a:r>
            <a:r>
              <a:rPr lang="en-GB" sz="6400" dirty="0" err="1"/>
              <a:t>kamatne</a:t>
            </a:r>
            <a:r>
              <a:rPr lang="en-GB" sz="6400" dirty="0"/>
              <a:t> stope (7-8%) </a:t>
            </a:r>
            <a:r>
              <a:rPr lang="en-GB" sz="6400" dirty="0" err="1"/>
              <a:t>i</a:t>
            </a:r>
            <a:r>
              <a:rPr lang="en-GB" sz="6400" dirty="0"/>
              <a:t> </a:t>
            </a:r>
            <a:r>
              <a:rPr lang="en-GB" sz="6400" dirty="0" err="1"/>
              <a:t>naknade</a:t>
            </a:r>
            <a:r>
              <a:rPr lang="en-GB" sz="6400" dirty="0"/>
              <a:t> za </a:t>
            </a:r>
            <a:r>
              <a:rPr lang="en-GB" sz="6400" dirty="0" err="1"/>
              <a:t>obradu</a:t>
            </a:r>
            <a:r>
              <a:rPr lang="en-GB" sz="6400" dirty="0"/>
              <a:t> </a:t>
            </a:r>
            <a:r>
              <a:rPr lang="en-GB" sz="6400" dirty="0" err="1"/>
              <a:t>kredita</a:t>
            </a:r>
            <a:r>
              <a:rPr lang="en-GB" sz="6400" dirty="0"/>
              <a:t>; </a:t>
            </a:r>
            <a:r>
              <a:rPr lang="en-GB" sz="6400" dirty="0" err="1"/>
              <a:t>troškovi</a:t>
            </a:r>
            <a:r>
              <a:rPr lang="en-GB" sz="6400" dirty="0"/>
              <a:t> </a:t>
            </a:r>
            <a:r>
              <a:rPr lang="en-GB" sz="6400" dirty="0" err="1"/>
              <a:t>polica</a:t>
            </a:r>
            <a:r>
              <a:rPr lang="en-GB" sz="6400" dirty="0"/>
              <a:t> </a:t>
            </a:r>
            <a:r>
              <a:rPr lang="en-GB" sz="6400" dirty="0" err="1"/>
              <a:t>osiguranja</a:t>
            </a:r>
            <a:endParaRPr lang="en-GB" sz="6400" dirty="0"/>
          </a:p>
          <a:p>
            <a:pPr lvl="1" algn="just"/>
            <a:r>
              <a:rPr lang="en-GB" sz="6400" dirty="0" err="1"/>
              <a:t>Nedostatak</a:t>
            </a:r>
            <a:r>
              <a:rPr lang="en-GB" sz="6400" dirty="0"/>
              <a:t> </a:t>
            </a:r>
            <a:r>
              <a:rPr lang="en-GB" sz="6400" dirty="0" err="1"/>
              <a:t>vlastitog</a:t>
            </a:r>
            <a:r>
              <a:rPr lang="en-GB" sz="6400" dirty="0"/>
              <a:t> </a:t>
            </a:r>
            <a:r>
              <a:rPr lang="en-GB" sz="6400" dirty="0" err="1"/>
              <a:t>učešća</a:t>
            </a:r>
            <a:r>
              <a:rPr lang="en-GB" sz="6400" dirty="0"/>
              <a:t> u </a:t>
            </a:r>
            <a:r>
              <a:rPr lang="en-GB" sz="6400" dirty="0" err="1"/>
              <a:t>investicijama</a:t>
            </a:r>
            <a:endParaRPr lang="en-GB" sz="6400" dirty="0"/>
          </a:p>
          <a:p>
            <a:pPr lvl="1" algn="just"/>
            <a:r>
              <a:rPr lang="en-GB" sz="6400" dirty="0"/>
              <a:t>Pad </a:t>
            </a:r>
            <a:r>
              <a:rPr lang="en-GB" sz="6400" dirty="0" err="1"/>
              <a:t>prihoda</a:t>
            </a:r>
            <a:r>
              <a:rPr lang="en-GB" sz="6400" dirty="0"/>
              <a:t> </a:t>
            </a:r>
            <a:r>
              <a:rPr lang="en-GB" sz="6400" dirty="0" err="1"/>
              <a:t>obzirom</a:t>
            </a:r>
            <a:r>
              <a:rPr lang="en-GB" sz="6400" dirty="0"/>
              <a:t> </a:t>
            </a:r>
            <a:r>
              <a:rPr lang="en-GB" sz="6400" dirty="0" err="1"/>
              <a:t>na</a:t>
            </a:r>
            <a:r>
              <a:rPr lang="en-GB" sz="6400" dirty="0"/>
              <a:t> </a:t>
            </a:r>
            <a:r>
              <a:rPr lang="en-GB" sz="6400" dirty="0" err="1"/>
              <a:t>oscilacije</a:t>
            </a:r>
            <a:r>
              <a:rPr lang="en-GB" sz="6400" dirty="0"/>
              <a:t> u </a:t>
            </a:r>
            <a:r>
              <a:rPr lang="en-GB" sz="6400" dirty="0" err="1"/>
              <a:t>cijenama</a:t>
            </a:r>
            <a:endParaRPr lang="en-GB" sz="6400" dirty="0"/>
          </a:p>
          <a:p>
            <a:pPr lvl="1" algn="just"/>
            <a:r>
              <a:rPr lang="en-GB" sz="6400" dirty="0" err="1"/>
              <a:t>Nedovoljan</a:t>
            </a:r>
            <a:r>
              <a:rPr lang="en-GB" sz="6400" dirty="0"/>
              <a:t> </a:t>
            </a:r>
            <a:r>
              <a:rPr lang="en-GB" sz="6400" dirty="0" err="1"/>
              <a:t>pristup</a:t>
            </a:r>
            <a:r>
              <a:rPr lang="en-GB" sz="6400" dirty="0"/>
              <a:t> </a:t>
            </a:r>
            <a:r>
              <a:rPr lang="en-GB" sz="6400" dirty="0" err="1"/>
              <a:t>mikro</a:t>
            </a:r>
            <a:r>
              <a:rPr lang="en-GB" sz="6400" dirty="0"/>
              <a:t> </a:t>
            </a:r>
            <a:r>
              <a:rPr lang="en-GB" sz="6400" dirty="0" err="1"/>
              <a:t>kreditima</a:t>
            </a:r>
            <a:r>
              <a:rPr lang="en-GB" sz="6400" dirty="0"/>
              <a:t> (do 25 tis EUR), </a:t>
            </a:r>
            <a:r>
              <a:rPr lang="en-GB" sz="6400" dirty="0" err="1"/>
              <a:t>srednjoročnim</a:t>
            </a:r>
            <a:r>
              <a:rPr lang="en-GB" sz="6400" dirty="0"/>
              <a:t> </a:t>
            </a:r>
            <a:r>
              <a:rPr lang="en-GB" sz="6400" dirty="0" err="1"/>
              <a:t>i</a:t>
            </a:r>
            <a:r>
              <a:rPr lang="en-GB" sz="6400" dirty="0"/>
              <a:t> </a:t>
            </a:r>
            <a:r>
              <a:rPr lang="en-GB" sz="6400" dirty="0" err="1"/>
              <a:t>dugoročnim</a:t>
            </a:r>
            <a:r>
              <a:rPr lang="en-GB" sz="6400" dirty="0"/>
              <a:t> </a:t>
            </a:r>
            <a:r>
              <a:rPr lang="en-GB" sz="6400" dirty="0" err="1"/>
              <a:t>kreditima</a:t>
            </a:r>
            <a:endParaRPr lang="en-GB" sz="6400" dirty="0"/>
          </a:p>
          <a:p>
            <a:pPr lvl="1" algn="just"/>
            <a:r>
              <a:rPr lang="en-GB" sz="6400" dirty="0" err="1"/>
              <a:t>Nema</a:t>
            </a:r>
            <a:r>
              <a:rPr lang="en-GB" sz="6400" dirty="0"/>
              <a:t> </a:t>
            </a:r>
            <a:r>
              <a:rPr lang="en-GB" sz="6400" dirty="0" err="1"/>
              <a:t>ponude</a:t>
            </a:r>
            <a:r>
              <a:rPr lang="en-GB" sz="6400" dirty="0"/>
              <a:t> </a:t>
            </a:r>
            <a:r>
              <a:rPr lang="en-GB" sz="6400" dirty="0" err="1"/>
              <a:t>komercijalnih</a:t>
            </a:r>
            <a:r>
              <a:rPr lang="en-GB" sz="6400" dirty="0"/>
              <a:t> </a:t>
            </a:r>
            <a:r>
              <a:rPr lang="en-GB" sz="6400" dirty="0" err="1"/>
              <a:t>kredita</a:t>
            </a:r>
            <a:r>
              <a:rPr lang="en-GB" sz="6400" dirty="0"/>
              <a:t> za </a:t>
            </a:r>
            <a:r>
              <a:rPr lang="en-GB" sz="6400" dirty="0" err="1"/>
              <a:t>šumarski</a:t>
            </a:r>
            <a:r>
              <a:rPr lang="en-GB" sz="6400" dirty="0"/>
              <a:t> </a:t>
            </a:r>
            <a:r>
              <a:rPr lang="en-GB" sz="6400" dirty="0" err="1"/>
              <a:t>sektor</a:t>
            </a:r>
            <a:r>
              <a:rPr lang="en-GB" sz="6400" dirty="0"/>
              <a:t> (</a:t>
            </a:r>
            <a:r>
              <a:rPr lang="en-GB" sz="6400" dirty="0" err="1"/>
              <a:t>eventualno</a:t>
            </a:r>
            <a:r>
              <a:rPr lang="en-GB" sz="6400" dirty="0"/>
              <a:t> </a:t>
            </a:r>
            <a:r>
              <a:rPr lang="en-GB" sz="6400" dirty="0" err="1"/>
              <a:t>financiranje</a:t>
            </a:r>
            <a:r>
              <a:rPr lang="en-GB" sz="6400" dirty="0"/>
              <a:t> </a:t>
            </a:r>
            <a:r>
              <a:rPr lang="en-GB" sz="6400" dirty="0" err="1"/>
              <a:t>nove</a:t>
            </a:r>
            <a:r>
              <a:rPr lang="en-GB" sz="6400" dirty="0"/>
              <a:t> </a:t>
            </a:r>
            <a:r>
              <a:rPr lang="en-GB" sz="6400" dirty="0" err="1"/>
              <a:t>ili</a:t>
            </a:r>
            <a:r>
              <a:rPr lang="en-GB" sz="6400" dirty="0"/>
              <a:t> </a:t>
            </a:r>
            <a:r>
              <a:rPr lang="en-GB" sz="6400" dirty="0" err="1"/>
              <a:t>rabljene</a:t>
            </a:r>
            <a:r>
              <a:rPr lang="en-GB" sz="6400" dirty="0"/>
              <a:t> </a:t>
            </a:r>
            <a:r>
              <a:rPr lang="en-GB" sz="6400" dirty="0" err="1"/>
              <a:t>opreme</a:t>
            </a:r>
            <a:r>
              <a:rPr lang="en-GB" sz="6400" dirty="0"/>
              <a:t> u </a:t>
            </a:r>
            <a:r>
              <a:rPr lang="en-GB" sz="6400" dirty="0" err="1"/>
              <a:t>svega</a:t>
            </a:r>
            <a:r>
              <a:rPr lang="en-GB" sz="6400" dirty="0"/>
              <a:t> </a:t>
            </a:r>
            <a:r>
              <a:rPr lang="en-GB" sz="6400" dirty="0" err="1"/>
              <a:t>nekoliko</a:t>
            </a:r>
            <a:r>
              <a:rPr lang="en-GB" sz="6400" dirty="0"/>
              <a:t> </a:t>
            </a:r>
            <a:r>
              <a:rPr lang="en-GB" sz="6400" dirty="0" err="1"/>
              <a:t>banaka</a:t>
            </a:r>
            <a:r>
              <a:rPr lang="en-GB" sz="6400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903010-9DA3-42C4-9D00-3EFB4A392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5973265"/>
            <a:ext cx="4291956" cy="3840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44257B-A75E-4B7E-8608-482F1934E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5829932"/>
            <a:ext cx="3456384" cy="64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6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9140" y="1297847"/>
            <a:ext cx="6063988" cy="1143000"/>
          </a:xfrm>
        </p:spPr>
        <p:txBody>
          <a:bodyPr>
            <a:noAutofit/>
          </a:bodyPr>
          <a:lstStyle/>
          <a:p>
            <a:r>
              <a:rPr lang="pl-PL" sz="2800" dirty="0"/>
              <a:t>Cilj financijskih instrumenata za ruralni razvoj</a:t>
            </a:r>
            <a:br>
              <a:rPr lang="pl-PL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7005464" cy="2980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600" dirty="0"/>
              <a:t>→ ojačati pristup financiranju MSP-ima kroz:</a:t>
            </a:r>
          </a:p>
          <a:p>
            <a:pPr marL="0" indent="0">
              <a:buNone/>
            </a:pPr>
            <a:endParaRPr lang="hr-HR" sz="1600" dirty="0"/>
          </a:p>
          <a:p>
            <a:pPr lvl="1"/>
            <a:r>
              <a:rPr lang="hr-HR" sz="1600" dirty="0"/>
              <a:t>veću dostupnost kredita i ostalih oblika financiranja</a:t>
            </a:r>
          </a:p>
          <a:p>
            <a:pPr lvl="1"/>
            <a:r>
              <a:rPr lang="hr-HR" sz="1600" dirty="0"/>
              <a:t>smanjenje kamatne stope, prvenstveno kroz umanjenje premije za rizik</a:t>
            </a:r>
          </a:p>
          <a:p>
            <a:pPr lvl="1"/>
            <a:r>
              <a:rPr lang="hr-HR" sz="1600" dirty="0"/>
              <a:t>smanjenje traženih instrumenata osiguranja (kolaterala)</a:t>
            </a:r>
          </a:p>
          <a:p>
            <a:pPr lvl="1"/>
            <a:r>
              <a:rPr lang="hr-HR" sz="1600" dirty="0"/>
              <a:t>porast zapošljavanja</a:t>
            </a:r>
          </a:p>
          <a:p>
            <a:pPr lvl="1"/>
            <a:r>
              <a:rPr lang="hr-HR" sz="1600" dirty="0"/>
              <a:t>povećanje iznosa privatnih ulaganja</a:t>
            </a:r>
          </a:p>
          <a:p>
            <a:pPr lvl="1"/>
            <a:r>
              <a:rPr lang="hr-HR" sz="1600" dirty="0"/>
              <a:t>povećanje broja subjekata malog gospodarstva koji primaju potporu </a:t>
            </a:r>
          </a:p>
          <a:p>
            <a:endParaRPr lang="hr-HR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14FD12-3C04-4CAF-AD5F-8CB504AA8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6744" y="5762750"/>
            <a:ext cx="3456384" cy="6474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0D2E31-29E6-4673-B865-C3B058B8B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006" y="5949280"/>
            <a:ext cx="4291956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017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B41FC-21C5-4577-A504-BA24927F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724" y="1005312"/>
            <a:ext cx="6264696" cy="1143000"/>
          </a:xfrm>
        </p:spPr>
        <p:txBody>
          <a:bodyPr>
            <a:noAutofit/>
          </a:bodyPr>
          <a:lstStyle/>
          <a:p>
            <a:r>
              <a:rPr lang="hr-HR" sz="2800" dirty="0"/>
              <a:t>Financijska alokacija HAMAG-BICRO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20E32B2-8E6D-4107-8D27-40FE38201D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3975186"/>
            <a:ext cx="6513977" cy="16781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1B8A00-F04C-47BD-95EE-D5FAF024F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5862307"/>
            <a:ext cx="3456384" cy="6474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86CC2F3-02F2-41B3-A461-42263B81CD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6001493"/>
            <a:ext cx="4291956" cy="38408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8850C6F-857B-4EFC-B887-44322BB12BD3}"/>
              </a:ext>
            </a:extLst>
          </p:cNvPr>
          <p:cNvSpPr/>
          <p:nvPr/>
        </p:nvSpPr>
        <p:spPr>
          <a:xfrm>
            <a:off x="326489" y="2123728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1600" dirty="0"/>
              <a:t>U okviru financijskih instrumenata HAMAG-BICRO će subjektima malog gospodarstva u poljoprivrednom, prerađivačkom i šumarskom sektoru izravno odobravati zajmove u skladu s uvjetima PRR-a i Sporazuma o financiranju potpisanog 18. travnja 2018. godine između Ministarstva poljoprivrede, Agencije za plaćanja u poljoprivredi, ribarstvu i ruralnom razvoju i HAMAG-BICRO-a,  za definirane mjere/podmjere/tipove operacija</a:t>
            </a:r>
          </a:p>
        </p:txBody>
      </p:sp>
    </p:spTree>
    <p:extLst>
      <p:ext uri="{BB962C8B-B14F-4D97-AF65-F5344CB8AC3E}">
        <p14:creationId xmlns:p14="http://schemas.microsoft.com/office/powerpoint/2010/main" val="170852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6EB11-E510-4E04-BB17-F1511BF6E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560" y="1052736"/>
            <a:ext cx="4834880" cy="850106"/>
          </a:xfrm>
        </p:spPr>
        <p:txBody>
          <a:bodyPr>
            <a:normAutofit/>
          </a:bodyPr>
          <a:lstStyle/>
          <a:p>
            <a:r>
              <a:rPr lang="hr-HR" sz="2800" dirty="0"/>
              <a:t>Osnovni uvjeti FI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D069E-2EEB-4B01-B551-90CA8CC62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hr-HR" sz="1600" dirty="0"/>
              <a:t>HAMAG-BICRO će zajmove izravno odobravati krajnjim primateljima a skladu s uvjetima PRR za definirane mjere/podmjere/tipove operacija, a koji pripadaju kategoriji mikro, malih i srednjih poduzeća</a:t>
            </a:r>
          </a:p>
          <a:p>
            <a:pPr algn="just"/>
            <a:r>
              <a:rPr lang="hr-HR" sz="1600" dirty="0"/>
              <a:t>Zajmovi moraju biti novi, isključuje se refinanciranje postojećih zajmova</a:t>
            </a:r>
          </a:p>
          <a:p>
            <a:pPr algn="just"/>
            <a:r>
              <a:rPr lang="hr-HR" sz="1600" dirty="0"/>
              <a:t>HAMAG-BICRO će jamstva provoditi u suradnji sa financijskim institucijama (bankama i leasing društvima) </a:t>
            </a:r>
          </a:p>
          <a:p>
            <a:pPr algn="just"/>
            <a:r>
              <a:rPr lang="hr-HR" sz="1600" dirty="0"/>
              <a:t>Kombinacija mikro i malih zajmova s bespovratnim sredstvima i/ili drugim financijskim instrumentima sufinanciranim iz bilo kojeg od ESI fondova je zabranjena u sklopu iste investicije</a:t>
            </a:r>
          </a:p>
          <a:p>
            <a:pPr algn="just"/>
            <a:r>
              <a:rPr lang="hr-HR" sz="1600" dirty="0"/>
              <a:t>Kombinacija Pojedinačnog jamstva s drugim financijskim instrumentima sufinanciranim iz bilo kojeg od ESI fondova je zabranjena</a:t>
            </a:r>
          </a:p>
          <a:p>
            <a:pPr algn="just"/>
            <a:r>
              <a:rPr lang="hr-HR" sz="1600" dirty="0"/>
              <a:t>Geografski obuhvat u provedbenom smislu je cijeli teritorij Republike Hrvatske, ograničen na ruralno područje (osim urbanih središta gradova Zagreb, Osijek, Rijeka i Split)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8219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07AD-49EF-450D-BC1D-80ABB5D7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001" y="980728"/>
            <a:ext cx="8229600" cy="1143000"/>
          </a:xfrm>
        </p:spPr>
        <p:txBody>
          <a:bodyPr>
            <a:normAutofit/>
          </a:bodyPr>
          <a:lstStyle/>
          <a:p>
            <a:r>
              <a:rPr lang="hr-HR" sz="2800" dirty="0"/>
              <a:t>Predmet financiranja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A7162-25EA-40FC-B760-4AE11BB8E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555" y="2277025"/>
            <a:ext cx="8229600" cy="3888432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hr-HR" sz="1600" b="1" dirty="0"/>
              <a:t>Ulaganje u primarnu proizvodnju i preradu proizvoda </a:t>
            </a:r>
            <a:r>
              <a:rPr lang="hr-HR" sz="1600" dirty="0"/>
              <a:t>(Mjera 4 - Ulaganja u fizičku imovinu, podmjera 4.1 Potpora za ulaganja u poljoprivredna gospodarstva i podmjera 4.2. Potpora za ulaganja u preradu, marketing i/ili razvoj poljoprivrednih proizvoda </a:t>
            </a:r>
          </a:p>
          <a:p>
            <a:pPr marL="0" indent="0">
              <a:buNone/>
            </a:pPr>
            <a:endParaRPr lang="hr-HR" sz="1600" dirty="0"/>
          </a:p>
          <a:p>
            <a:pPr marL="285750" indent="-285750">
              <a:buFontTx/>
              <a:buChar char="-"/>
            </a:pPr>
            <a:r>
              <a:rPr lang="hr-HR" sz="1600" b="1" dirty="0"/>
              <a:t>Ulaganje u dodatne (nepoljoprivredne) djelatnosti </a:t>
            </a:r>
            <a:r>
              <a:rPr lang="hr-HR" sz="1600" dirty="0"/>
              <a:t>(</a:t>
            </a:r>
            <a:r>
              <a:rPr lang="hr-BA" sz="1600" dirty="0"/>
              <a:t>Mjera 6 - Razvoj poljoprivrednih gospodarstava i poslovanja, podmjera 6.4. Ulaganja u razvoj nepoljoprivrednih djelatnosti u ruralnim područjima)</a:t>
            </a:r>
          </a:p>
          <a:p>
            <a:pPr marL="0" indent="0">
              <a:buNone/>
            </a:pPr>
            <a:endParaRPr lang="hr-BA" sz="1600" dirty="0"/>
          </a:p>
          <a:p>
            <a:pPr marL="285750" indent="-285750">
              <a:buFontTx/>
              <a:buChar char="-"/>
            </a:pPr>
            <a:r>
              <a:rPr lang="hr-BA" sz="1600" b="1" dirty="0"/>
              <a:t>Ulaganje u šumarstvo </a:t>
            </a:r>
            <a:r>
              <a:rPr lang="hr-BA" sz="1600" dirty="0"/>
              <a:t>(Mjera 8 - Ulaganja u razvoj šumskih područja i poboljšanje održivosti šuma, podmjera 8.6 Potpora za ulaganja u šumarske tehnologije te u preradu, mobilizaciju i marketing šumskih proizvoda)</a:t>
            </a:r>
          </a:p>
          <a:p>
            <a:pPr marL="0" indent="0">
              <a:buNone/>
            </a:pPr>
            <a:endParaRPr lang="hr-HR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2C2A60-0536-4405-8143-3560C2153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45" y="6021288"/>
            <a:ext cx="4291956" cy="3840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DA77DF-4286-4E49-A329-11BD1F12B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5821980"/>
            <a:ext cx="3456384" cy="64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404F-2C68-41E1-AC13-66BC1193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873567"/>
            <a:ext cx="5925344" cy="1143000"/>
          </a:xfrm>
        </p:spPr>
        <p:txBody>
          <a:bodyPr>
            <a:normAutofit/>
          </a:bodyPr>
          <a:lstStyle/>
          <a:p>
            <a:r>
              <a:rPr lang="hr-HR" sz="2800" dirty="0"/>
              <a:t>Mjera 4 - Ulaganja u fizičku imovinu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3CFB76F-07A9-4500-ADD5-BC3170C9EF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669" y="1916832"/>
            <a:ext cx="8061771" cy="40676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BBC749-FEA7-4C13-A7B6-1E16E41A2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6102566"/>
            <a:ext cx="4291956" cy="384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3C3777-061B-4141-9B5A-DDD4B1A585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4" y="5984433"/>
            <a:ext cx="3024336" cy="56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329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14F8-B2D8-40C0-A9CC-9EEACDE67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492" y="908720"/>
            <a:ext cx="6336704" cy="1143000"/>
          </a:xfrm>
        </p:spPr>
        <p:txBody>
          <a:bodyPr>
            <a:noAutofit/>
          </a:bodyPr>
          <a:lstStyle/>
          <a:p>
            <a:r>
              <a:rPr lang="hr-HR" sz="2800" dirty="0"/>
              <a:t>Mjera 6 - Razvoj poljoprivrednih gospodarstava i poslovanja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49F497-DE00-4E01-BDCE-0D3B6A2BA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56" y="1988840"/>
            <a:ext cx="7992888" cy="3575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BD3425-B645-416C-B200-DE5A78DFB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6093296"/>
            <a:ext cx="4291956" cy="384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74229E-FD81-4B2D-9CF8-F92B521B4F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8430" y="6093296"/>
            <a:ext cx="3600400" cy="47531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98A1C89-FD01-45CA-8D60-A980F7380C63}"/>
              </a:ext>
            </a:extLst>
          </p:cNvPr>
          <p:cNvSpPr/>
          <p:nvPr/>
        </p:nvSpPr>
        <p:spPr>
          <a:xfrm>
            <a:off x="1331640" y="5587385"/>
            <a:ext cx="62905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100" dirty="0">
                <a:solidFill>
                  <a:srgbClr val="FF0000"/>
                </a:solidFill>
              </a:rPr>
              <a:t>Planirana nepoljoprivredna djelatnost mora se odvijati na području jedinice lokalne samouprave u kojoj je sjedište poljoprivrednog gospodarstva, u naselju s najviše 5,000 stanovnika</a:t>
            </a:r>
          </a:p>
        </p:txBody>
      </p:sp>
    </p:spTree>
    <p:extLst>
      <p:ext uri="{BB962C8B-B14F-4D97-AF65-F5344CB8AC3E}">
        <p14:creationId xmlns:p14="http://schemas.microsoft.com/office/powerpoint/2010/main" val="330470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1790</Words>
  <Application>Microsoft Office PowerPoint</Application>
  <PresentationFormat>On-screen Show (4:3)</PresentationFormat>
  <Paragraphs>143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Novi financijski instrumenti HAMAG-BICRO-a za ruralni razvoj</vt:lpstr>
      <vt:lpstr>Uvođenje financijskih instrumenata za ruralni razvoj </vt:lpstr>
      <vt:lpstr>Rezultati ex-ante analize</vt:lpstr>
      <vt:lpstr>Cilj financijskih instrumenata za ruralni razvoj </vt:lpstr>
      <vt:lpstr>Financijska alokacija HAMAG-BICRO</vt:lpstr>
      <vt:lpstr>Osnovni uvjeti FI</vt:lpstr>
      <vt:lpstr>Predmet financiranja</vt:lpstr>
      <vt:lpstr>Mjera 4 - Ulaganja u fizičku imovinu</vt:lpstr>
      <vt:lpstr>Mjera 6 - Razvoj poljoprivrednih gospodarstava i poslovanja</vt:lpstr>
      <vt:lpstr>Mjera 8 - Ulaganja u razvoj šumskih područja i poboljšanje održivosti šuma</vt:lpstr>
      <vt:lpstr>Osnovne značajke zajmova za ruralni razvoj</vt:lpstr>
      <vt:lpstr>Kamatna stopa</vt:lpstr>
      <vt:lpstr>Neprihvatljive aktivnosti (1)</vt:lpstr>
      <vt:lpstr>Neprihvatljive aktivnosti (2)</vt:lpstr>
      <vt:lpstr>Krajnji primatelji (1)</vt:lpstr>
      <vt:lpstr>Krajnji primatelji (2)</vt:lpstr>
      <vt:lpstr>Krajnji primatelji (3)</vt:lpstr>
      <vt:lpstr>Krajnji primatelji (4)</vt:lpstr>
      <vt:lpstr>Potrebna dokumentacija</vt:lpstr>
      <vt:lpstr>Osnovne značajke Pojedinačnih jamstava za ruralni razvoj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Nikolina Bracko</dc:creator>
  <cp:lastModifiedBy>Josipa Kutle Stepancic</cp:lastModifiedBy>
  <cp:revision>32</cp:revision>
  <cp:lastPrinted>2018-12-11T13:01:38Z</cp:lastPrinted>
  <dcterms:created xsi:type="dcterms:W3CDTF">2018-05-29T10:27:22Z</dcterms:created>
  <dcterms:modified xsi:type="dcterms:W3CDTF">2019-02-12T11:34:57Z</dcterms:modified>
</cp:coreProperties>
</file>