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90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54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0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22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23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53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02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55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31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23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99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22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1FCC9-E127-4B3B-9E53-126AF32F37E6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68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jamstva.ruralni@hamagbicro.hr" TargetMode="External"/><Relationship Id="rId2" Type="http://schemas.openxmlformats.org/officeDocument/2006/relationships/hyperlink" Target="mailto:zajmovi.ruralni@hamagbicro.h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latin typeface="Tahoma" charset="0"/>
                <a:ea typeface="Tahoma" charset="0"/>
                <a:cs typeface="Tahoma" charset="0"/>
              </a:rPr>
              <a:t>PROGRAM RURALNOG RAZVOJA </a:t>
            </a:r>
            <a:r>
              <a:rPr lang="hr-HR" sz="2800" b="1" dirty="0">
                <a:latin typeface="Tahoma" charset="0"/>
                <a:ea typeface="Tahoma" charset="0"/>
                <a:cs typeface="Tahoma" charset="0"/>
              </a:rPr>
              <a:t/>
            </a:r>
            <a:br>
              <a:rPr lang="hr-HR" sz="2800" b="1" dirty="0">
                <a:latin typeface="Tahoma" charset="0"/>
                <a:ea typeface="Tahoma" charset="0"/>
                <a:cs typeface="Tahoma" charset="0"/>
              </a:rPr>
            </a:br>
            <a:r>
              <a:rPr lang="en-US" sz="2800" dirty="0">
                <a:latin typeface="Tahoma" charset="0"/>
                <a:ea typeface="Tahoma" charset="0"/>
                <a:cs typeface="Tahoma" charset="0"/>
              </a:rPr>
              <a:t>REPUBLIKE HRVATSKE </a:t>
            </a:r>
            <a:br>
              <a:rPr lang="en-US" sz="2800" dirty="0">
                <a:latin typeface="Tahoma" charset="0"/>
                <a:ea typeface="Tahoma" charset="0"/>
                <a:cs typeface="Tahoma" charset="0"/>
              </a:rPr>
            </a:br>
            <a:r>
              <a:rPr lang="en-US" sz="2800" dirty="0">
                <a:latin typeface="Tahoma" charset="0"/>
                <a:ea typeface="Tahoma" charset="0"/>
                <a:cs typeface="Tahoma" charset="0"/>
              </a:rPr>
              <a:t>ZA RAZDOBLJE </a:t>
            </a:r>
            <a:br>
              <a:rPr lang="en-US" sz="2800" dirty="0">
                <a:latin typeface="Tahoma" charset="0"/>
                <a:ea typeface="Tahoma" charset="0"/>
                <a:cs typeface="Tahoma" charset="0"/>
              </a:rPr>
            </a:br>
            <a:r>
              <a:rPr lang="en-US" sz="2800" dirty="0">
                <a:latin typeface="Tahoma" charset="0"/>
                <a:ea typeface="Tahoma" charset="0"/>
                <a:cs typeface="Tahoma" charset="0"/>
              </a:rPr>
              <a:t>2014. – 2020.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560840" cy="2279104"/>
          </a:xfrm>
        </p:spPr>
        <p:txBody>
          <a:bodyPr>
            <a:normAutofit fontScale="77500" lnSpcReduction="20000"/>
          </a:bodyPr>
          <a:lstStyle/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r>
              <a:rPr lang="hr-HR" sz="2800" dirty="0">
                <a:solidFill>
                  <a:prstClr val="black"/>
                </a:solidFill>
              </a:rPr>
              <a:t>FINANCIJSKI INSTRUMENTI ZARURALNI RAZVOJ</a:t>
            </a:r>
          </a:p>
          <a:p>
            <a:pPr lvl="0"/>
            <a:r>
              <a:rPr lang="hr-HR" sz="2800" dirty="0">
                <a:solidFill>
                  <a:prstClr val="black"/>
                </a:solidFill>
              </a:rPr>
              <a:t>HAMAG-BICRO</a:t>
            </a:r>
          </a:p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r>
              <a:rPr lang="hr-H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Organizacija događaja sufinancirana je sredstvima tehničke pomoći u okviru Operativnog programa „Konkurentnost i kohezija”, iz Europskog fonda za regionalni razvoj. 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692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2448272"/>
          </a:xfrm>
        </p:spPr>
        <p:txBody>
          <a:bodyPr/>
          <a:lstStyle/>
          <a:p>
            <a:r>
              <a:rPr lang="hr-HR" dirty="0"/>
              <a:t>MIKRO I MALI ZAJMOVI ZA RURALNI RAZVOJ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60791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052736"/>
            <a:ext cx="8229600" cy="1224136"/>
          </a:xfrm>
        </p:spPr>
        <p:txBody>
          <a:bodyPr>
            <a:normAutofit/>
          </a:bodyPr>
          <a:lstStyle/>
          <a:p>
            <a:r>
              <a:rPr lang="hr-HR" sz="3200" dirty="0"/>
              <a:t>	OSNOVNE ZNAČAJKE </a:t>
            </a:r>
            <a:br>
              <a:rPr lang="hr-HR" sz="3200" dirty="0"/>
            </a:br>
            <a:r>
              <a:rPr lang="hr-HR" sz="3200" dirty="0"/>
              <a:t>ZAJMOVA ZA RURALNI RAZVOJ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1559" y="2394559"/>
            <a:ext cx="7760881" cy="354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354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92088"/>
          </a:xfrm>
        </p:spPr>
        <p:txBody>
          <a:bodyPr>
            <a:normAutofit/>
          </a:bodyPr>
          <a:lstStyle/>
          <a:p>
            <a:r>
              <a:rPr lang="hr-HR" sz="3600" dirty="0"/>
              <a:t>KAMATNA STOPA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0" lvl="0" indent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hr-BA" altLang="sr-Latn-RS" sz="1400" kern="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Kamatne stope definirane su lokacijom ulaganja, odnosno jedinicom lokalne samouprave po stupnju razvijenosti sukladno članku 35. Zakona o regionalnom razvoju  (NN 147/14, 123/17).</a:t>
            </a:r>
            <a:endParaRPr lang="hr-HR" altLang="sr-Latn-RS" sz="1400" kern="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hr-HR" sz="1400" dirty="0"/>
          </a:p>
          <a:p>
            <a:endParaRPr lang="hr-HR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5C8E673-A54A-4E5E-BCB1-57B1914159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393" y="2852936"/>
            <a:ext cx="7712108" cy="11521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AAD9445-24DE-480D-B117-EF21090BE7EE}"/>
              </a:ext>
            </a:extLst>
          </p:cNvPr>
          <p:cNvSpPr/>
          <p:nvPr/>
        </p:nvSpPr>
        <p:spPr>
          <a:xfrm>
            <a:off x="457199" y="4005063"/>
            <a:ext cx="82889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hr-BA" altLang="sr-Latn-RS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Iznimno od navedenog, za mljekarski sektor (uz uvjet da se minimalno 50% investicije odnosi na ulaganje u predmetni sektor) tj. za primarne proizvođače mlijeka u području govedarstva, kozarstva i ovčarstva te prerađivače (mljekare i sirane), kamatna stopa će biti </a:t>
            </a:r>
            <a:r>
              <a:rPr lang="hr-BA" altLang="sr-Latn-RS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0,1%</a:t>
            </a:r>
            <a:r>
              <a:rPr lang="hr-BA" altLang="sr-Latn-RS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neovisno o razvijenosti jedinice lokalne samouprave ulaganja.</a:t>
            </a:r>
            <a:endParaRPr lang="hr-BA" altLang="sr-Latn-RS" sz="28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322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80120"/>
          </a:xfrm>
        </p:spPr>
        <p:txBody>
          <a:bodyPr>
            <a:normAutofit/>
          </a:bodyPr>
          <a:lstStyle/>
          <a:p>
            <a:r>
              <a:rPr lang="hr-HR" sz="3600" dirty="0"/>
              <a:t>           </a:t>
            </a:r>
            <a:r>
              <a:rPr lang="hr-HR" sz="3200" dirty="0"/>
              <a:t>POTREBNA DOKUMENTACIJA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FE39B2AD-947F-42BB-AA5E-20637CC13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47500" lnSpcReduction="20000"/>
          </a:bodyPr>
          <a:lstStyle/>
          <a:p>
            <a:pPr marL="0" indent="0">
              <a:buFont typeface="Arial" pitchFamily="34" charset="0"/>
              <a:buNone/>
            </a:pPr>
            <a:r>
              <a:rPr lang="hr-BA" u="sng" dirty="0">
                <a:latin typeface="+mn-lt"/>
              </a:rPr>
              <a:t>U IZVORNIKU:</a:t>
            </a:r>
          </a:p>
          <a:p>
            <a:r>
              <a:rPr lang="hr-BA" b="1" dirty="0">
                <a:latin typeface="+mn-lt"/>
              </a:rPr>
              <a:t>Standardizirani obrazac zahtjeva za zajam;</a:t>
            </a:r>
            <a:endParaRPr lang="hr-HR" b="1" dirty="0">
              <a:latin typeface="+mn-lt"/>
            </a:endParaRPr>
          </a:p>
          <a:p>
            <a:r>
              <a:rPr lang="hr-BA" dirty="0">
                <a:latin typeface="+mn-lt"/>
              </a:rPr>
              <a:t>Izjavu o korištenim potporama male vrijednosti i državnim potporama;</a:t>
            </a:r>
            <a:endParaRPr lang="hr-HR" dirty="0">
              <a:latin typeface="+mn-lt"/>
            </a:endParaRPr>
          </a:p>
          <a:p>
            <a:r>
              <a:rPr lang="hr-BA" dirty="0">
                <a:latin typeface="+mn-lt"/>
              </a:rPr>
              <a:t>Izjavu radi utvrđivanja statusa subjekta malog gospodarstva (Skupna izjava);</a:t>
            </a:r>
            <a:endParaRPr lang="hr-HR" dirty="0">
              <a:latin typeface="+mn-lt"/>
            </a:endParaRPr>
          </a:p>
          <a:p>
            <a:r>
              <a:rPr lang="hr-BA" dirty="0">
                <a:latin typeface="+mn-lt"/>
              </a:rPr>
              <a:t>Tablicu kreditne zaduženosti;</a:t>
            </a:r>
            <a:endParaRPr lang="hr-HR" dirty="0">
              <a:latin typeface="+mn-lt"/>
            </a:endParaRPr>
          </a:p>
          <a:p>
            <a:r>
              <a:rPr lang="hr-BA" b="1" dirty="0">
                <a:latin typeface="+mn-lt"/>
              </a:rPr>
              <a:t>Izjava krajnjeg primatelja o usklađenosti s Financijskim instrumentom</a:t>
            </a:r>
          </a:p>
          <a:p>
            <a:endParaRPr lang="hr-BA" b="1" dirty="0">
              <a:latin typeface="+mn-lt"/>
            </a:endParaRPr>
          </a:p>
          <a:p>
            <a:pPr marL="0" indent="0">
              <a:buFont typeface="Arial" pitchFamily="34" charset="0"/>
              <a:buNone/>
            </a:pPr>
            <a:r>
              <a:rPr lang="hr-BA" u="sng" dirty="0">
                <a:latin typeface="+mn-lt"/>
              </a:rPr>
              <a:t>U PRESLICI:</a:t>
            </a:r>
          </a:p>
          <a:p>
            <a:r>
              <a:rPr lang="hr-BA" dirty="0">
                <a:latin typeface="+mn-lt"/>
              </a:rPr>
              <a:t>Poslovni plan; </a:t>
            </a:r>
            <a:endParaRPr lang="hr-HR" dirty="0">
              <a:latin typeface="+mn-lt"/>
            </a:endParaRPr>
          </a:p>
          <a:p>
            <a:r>
              <a:rPr lang="hr-BA" dirty="0">
                <a:latin typeface="+mn-lt"/>
              </a:rPr>
              <a:t>Ponude/predračune/troškovnike/ugovore  o  kupoprodaji  i  sl.  sukladno  strukturi ulaganja navedenoj u zahtjevu za zajam i poslovnom planu; </a:t>
            </a:r>
            <a:endParaRPr lang="hr-HR" dirty="0">
              <a:latin typeface="+mn-lt"/>
            </a:endParaRPr>
          </a:p>
          <a:p>
            <a:r>
              <a:rPr lang="hr-BA" dirty="0">
                <a:latin typeface="+mn-lt"/>
              </a:rPr>
              <a:t>Dokumentaciju  o  legalitetu  građenja; </a:t>
            </a:r>
            <a:endParaRPr lang="hr-HR" dirty="0">
              <a:latin typeface="+mn-lt"/>
            </a:endParaRPr>
          </a:p>
          <a:p>
            <a:r>
              <a:rPr lang="hr-BA" dirty="0">
                <a:latin typeface="+mn-lt"/>
              </a:rPr>
              <a:t>Pisma   namjere,   (pred)ugovore   o   poslovnoj   suradnji,   (pred)ugovore   o   otkupu proizvoda i sl.;</a:t>
            </a:r>
            <a:endParaRPr lang="hr-HR" dirty="0">
              <a:latin typeface="+mn-lt"/>
            </a:endParaRPr>
          </a:p>
          <a:p>
            <a:r>
              <a:rPr lang="hr-BA" dirty="0">
                <a:latin typeface="+mn-lt"/>
              </a:rPr>
              <a:t>Životopis osoba u vlasničkoj i upravljačkoj strukturi prijavitelja; </a:t>
            </a:r>
            <a:endParaRPr lang="hr-HR" dirty="0">
              <a:latin typeface="+mn-lt"/>
            </a:endParaRPr>
          </a:p>
          <a:p>
            <a:r>
              <a:rPr lang="hr-BA" dirty="0">
                <a:latin typeface="+mn-lt"/>
              </a:rPr>
              <a:t>Preslike osobnih iskaznica osoba u vlasničkoj strukturi prijavitelja;</a:t>
            </a:r>
            <a:endParaRPr lang="hr-HR" dirty="0">
              <a:latin typeface="+mn-lt"/>
            </a:endParaRPr>
          </a:p>
          <a:p>
            <a:r>
              <a:rPr lang="hr-BA" b="1" dirty="0">
                <a:latin typeface="+mn-lt"/>
              </a:rPr>
              <a:t>Financijsku dokumentaciju (ovisno o pravnom obliku prijavitelja</a:t>
            </a:r>
            <a:r>
              <a:rPr lang="hr-BA" dirty="0">
                <a:latin typeface="+mn-lt"/>
              </a:rPr>
              <a:t>):</a:t>
            </a:r>
          </a:p>
          <a:p>
            <a:r>
              <a:rPr lang="hr-BA" b="1" dirty="0">
                <a:latin typeface="+mn-lt"/>
                <a:ea typeface="Calibri" panose="020F0502020204030204" pitchFamily="34" charset="0"/>
              </a:rPr>
              <a:t>Dodatna dokumentacija (ovisno o Tipu operacije)</a:t>
            </a:r>
            <a:endParaRPr lang="hr-H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3810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224136"/>
          </a:xfrm>
        </p:spPr>
        <p:txBody>
          <a:bodyPr>
            <a:normAutofit/>
          </a:bodyPr>
          <a:lstStyle/>
          <a:p>
            <a:r>
              <a:rPr lang="hr-HR" sz="3200" dirty="0"/>
              <a:t>NAJČEŠĆI RAZLOZI ZA </a:t>
            </a:r>
            <a:br>
              <a:rPr lang="hr-HR" sz="3200" dirty="0"/>
            </a:br>
            <a:r>
              <a:rPr lang="hr-HR" sz="3200" dirty="0"/>
              <a:t>ODBIJANJE ZAHTJEVA ZA ZAJAM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110066CC-5F6C-41BB-BD0E-ECF42868D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2565400"/>
            <a:ext cx="8229600" cy="3887788"/>
          </a:xfrm>
        </p:spPr>
        <p:txBody>
          <a:bodyPr/>
          <a:lstStyle/>
          <a:p>
            <a:pPr algn="just"/>
            <a:r>
              <a:rPr lang="hr-HR" sz="1800" dirty="0"/>
              <a:t>Struktura ulaganja (iznos obrtnih sredstava do max. 30% zajma – telad za tov, jednogodišnje bilje);</a:t>
            </a:r>
          </a:p>
          <a:p>
            <a:pPr algn="just"/>
            <a:r>
              <a:rPr lang="hr-HR" sz="1800" dirty="0"/>
              <a:t>Kombinacija sa bespovratnim sredstvima (nije moguće FI koristiti za zatvaranje financijske konstrukcije/ predfinaciranje projekta/finaciranje istih troškova);</a:t>
            </a:r>
          </a:p>
          <a:p>
            <a:pPr algn="just"/>
            <a:r>
              <a:rPr lang="hr-HR" sz="1800" dirty="0"/>
              <a:t>Nepodmirene obveze prema državi (povezane osobe imaju dugovanje prema državi s osnove javnih davanja);</a:t>
            </a:r>
          </a:p>
          <a:p>
            <a:pPr algn="just"/>
            <a:r>
              <a:rPr lang="hr-HR" sz="1800" dirty="0"/>
              <a:t>Neispunjavanje kriterija ekonomske veličine;</a:t>
            </a:r>
          </a:p>
          <a:p>
            <a:pPr algn="just"/>
            <a:r>
              <a:rPr lang="hr-HR" sz="1800" dirty="0"/>
              <a:t>Nemogućnost zatvaranja financijske konstrukcije (krajnji primatelj mora dostaviti dokaz da posjeduje sredstva potrebna za zatvaranje financijske konstrukcije)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7459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715200" cy="868958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15841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400" dirty="0"/>
              <a:t>POJEDINAČNA JAMSTVA ZA RURALNI RAZVOJ</a:t>
            </a:r>
          </a:p>
          <a:p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2041346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1052736"/>
            <a:ext cx="6059016" cy="1152128"/>
          </a:xfrm>
        </p:spPr>
        <p:txBody>
          <a:bodyPr>
            <a:normAutofit fontScale="90000"/>
          </a:bodyPr>
          <a:lstStyle/>
          <a:p>
            <a:r>
              <a:rPr lang="pl-PL" sz="3200" dirty="0"/>
              <a:t>OSNOVNE ZNAČAJKE POJEDINAČNIH JAMSTAVA ZA RURALNI RAZVOJ</a:t>
            </a:r>
            <a:endParaRPr lang="hr-HR" sz="32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D74C8992-6FC3-40E4-A0D4-5E64421D6D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3" y="2342585"/>
            <a:ext cx="8424936" cy="384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128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147248" cy="1080120"/>
          </a:xfrm>
        </p:spPr>
        <p:txBody>
          <a:bodyPr>
            <a:normAutofit/>
          </a:bodyPr>
          <a:lstStyle/>
          <a:p>
            <a:r>
              <a:rPr lang="hr-HR" sz="3600" dirty="0"/>
              <a:t>POSLOVNE BANKE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3FF48591-F82F-4354-B719-9B616E00DC67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l="35362" t="25151" r="19728" b="8461"/>
          <a:stretch/>
        </p:blipFill>
        <p:spPr bwMode="auto">
          <a:xfrm>
            <a:off x="2212493" y="2133600"/>
            <a:ext cx="4801563" cy="39925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62517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7A884903-EA47-4392-B144-13C53A462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3200" dirty="0"/>
              <a:t>Hvala na pažnji!</a:t>
            </a:r>
          </a:p>
          <a:p>
            <a:pPr algn="ctr"/>
            <a:endParaRPr lang="pl-PL" sz="3200" dirty="0"/>
          </a:p>
          <a:p>
            <a:pPr marL="0" indent="0" algn="ctr">
              <a:buNone/>
            </a:pPr>
            <a:r>
              <a:rPr lang="pl-PL" sz="3200" dirty="0">
                <a:hlinkClick r:id="rId2"/>
              </a:rPr>
              <a:t>zajmovi.ruralni@hamagbicro.hr</a:t>
            </a:r>
            <a:endParaRPr lang="pl-PL" sz="3200" dirty="0"/>
          </a:p>
          <a:p>
            <a:pPr marL="0" indent="0" algn="ctr">
              <a:buNone/>
            </a:pPr>
            <a:r>
              <a:rPr lang="pl-PL" sz="3200" dirty="0">
                <a:hlinkClick r:id="rId3"/>
              </a:rPr>
              <a:t>jamstva.ruralni@hamagbicro.hr</a:t>
            </a:r>
            <a:r>
              <a:rPr lang="pl-PL" sz="3200" dirty="0"/>
              <a:t> </a:t>
            </a:r>
          </a:p>
          <a:p>
            <a:pPr marL="0" indent="0" algn="ctr">
              <a:buNone/>
            </a:pPr>
            <a:r>
              <a:rPr lang="pl-PL" sz="3200" dirty="0"/>
              <a:t>www.hamagbicro.hr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2505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115120"/>
            <a:ext cx="8229600" cy="1008112"/>
          </a:xfrm>
        </p:spPr>
        <p:txBody>
          <a:bodyPr/>
          <a:lstStyle/>
          <a:p>
            <a:r>
              <a:rPr lang="hr-HR" dirty="0"/>
              <a:t>	</a:t>
            </a:r>
            <a:r>
              <a:rPr lang="hr-HR" sz="3600" dirty="0"/>
              <a:t>OSNOVNE INFORMACIJE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16900" cy="3705275"/>
          </a:xfrm>
        </p:spPr>
        <p:txBody>
          <a:bodyPr/>
          <a:lstStyle/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charset="2"/>
              <a:buChar char="§"/>
            </a:pPr>
            <a:r>
              <a:rPr lang="hr-HR" sz="1500" dirty="0">
                <a:solidFill>
                  <a:prstClr val="black"/>
                </a:solidFill>
              </a:rPr>
              <a:t>namijenjeni su  subjektima malog gospodarstva u poljoprivrednom, prerađivačkom i šumarskom sektoru, a sufinancirani su iz sredstava Europskog poljoprivrednog fonda za ruralni razvoj;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charset="2"/>
              <a:buChar char="§"/>
            </a:pPr>
            <a:r>
              <a:rPr lang="hr-HR" sz="1500" dirty="0">
                <a:solidFill>
                  <a:prstClr val="black"/>
                </a:solidFill>
              </a:rPr>
              <a:t>HAMAG BICRO izravno odobrava zajmove krajnjim primateljima, dok se jamstva plasiraju putem poslovnih banaka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7" y="4005064"/>
            <a:ext cx="7075018" cy="212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748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052736"/>
            <a:ext cx="8229600" cy="1143000"/>
          </a:xfrm>
        </p:spPr>
        <p:txBody>
          <a:bodyPr>
            <a:normAutofit/>
          </a:bodyPr>
          <a:lstStyle/>
          <a:p>
            <a:r>
              <a:rPr lang="hr-HR" sz="4000" dirty="0"/>
              <a:t>      </a:t>
            </a:r>
            <a:r>
              <a:rPr lang="hr-HR" sz="3200" dirty="0"/>
              <a:t>PRIHVATLJIVE AKTIVNOSTI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hr-HR" sz="1500" dirty="0"/>
              <a:t>Ulaganje u materijalnu i nematerijalnu imovinu;</a:t>
            </a:r>
          </a:p>
          <a:p>
            <a:pPr algn="just">
              <a:lnSpc>
                <a:spcPct val="150000"/>
              </a:lnSpc>
            </a:pPr>
            <a:r>
              <a:rPr lang="hr-HR" sz="1500" dirty="0"/>
              <a:t>Ulaganje u obrtni kapital, najviše do 30 % od ukupnog iznosa zajma, povezan s aktivnostima razvoja ili proširenja koje su slične (i povezane s) aktivnostima iz prethodne točke (čija se povezanost dokazuje, među ostalim, poslovnim planom MSP-a i iznosom financiranja)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hr-HR" sz="1500" dirty="0"/>
          </a:p>
          <a:p>
            <a:pPr algn="just">
              <a:lnSpc>
                <a:spcPct val="150000"/>
              </a:lnSpc>
            </a:pPr>
            <a:r>
              <a:rPr lang="hr-HR" sz="1500" dirty="0"/>
              <a:t>Moguće je financiranje troškova koji nisu prihvatljivi za financiranje bespovratnim sredstvima u sklopu Mjera Programa ruralnog razvoja Republike Hrvatske za razdoblje 2014-2020:</a:t>
            </a:r>
          </a:p>
          <a:p>
            <a:pPr lvl="1" algn="just">
              <a:lnSpc>
                <a:spcPct val="150000"/>
              </a:lnSpc>
            </a:pPr>
            <a:r>
              <a:rPr lang="hr-HR" sz="1500" dirty="0"/>
              <a:t>Rabljena oprema,</a:t>
            </a:r>
          </a:p>
          <a:p>
            <a:pPr lvl="1" algn="just">
              <a:lnSpc>
                <a:spcPct val="150000"/>
              </a:lnSpc>
            </a:pPr>
            <a:r>
              <a:rPr lang="hr-HR" sz="1500" dirty="0"/>
              <a:t>Životinje,</a:t>
            </a:r>
          </a:p>
          <a:p>
            <a:pPr lvl="1" algn="just">
              <a:lnSpc>
                <a:spcPct val="150000"/>
              </a:lnSpc>
            </a:pPr>
            <a:r>
              <a:rPr lang="hr-HR" sz="1500" dirty="0"/>
              <a:t>Jednogodišnje bilje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067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8340" y="980728"/>
            <a:ext cx="8229600" cy="1512168"/>
          </a:xfrm>
        </p:spPr>
        <p:txBody>
          <a:bodyPr>
            <a:noAutofit/>
          </a:bodyPr>
          <a:lstStyle/>
          <a:p>
            <a:r>
              <a:rPr lang="hr-HR" sz="2800" dirty="0"/>
              <a:t>PODMJERA 4.1.</a:t>
            </a:r>
            <a:r>
              <a:rPr lang="pl-PL" sz="2800" dirty="0"/>
              <a:t> </a:t>
            </a:r>
            <a:br>
              <a:rPr lang="pl-PL" sz="2800" dirty="0"/>
            </a:br>
            <a:r>
              <a:rPr lang="pl-PL" sz="2800" dirty="0"/>
              <a:t>            POTPORA ZA ULAGANJA U POLJOPRIVREDNA GOSPODARSTVA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3244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sz="5600" b="1" dirty="0">
                <a:latin typeface="+mj-lt"/>
              </a:rPr>
              <a:t>Prihvatljiva su ulaganje u sljedeće tipove operacija: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5600" dirty="0">
                <a:latin typeface="+mj-lt"/>
              </a:rPr>
              <a:t>4.1.1. Restrukturiranje, modernizacija i povećanje konkurentnosti poljoprivrednih gospodarstava,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5600" dirty="0">
                <a:latin typeface="+mj-lt"/>
              </a:rPr>
              <a:t>4.1.2. Zbrinjavanje, rukovanje i korištenje stajskog gnojiva u cilju smanjenja štetnog utjecaja na okoliš,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5600" dirty="0">
                <a:latin typeface="+mj-lt"/>
              </a:rPr>
              <a:t>4.1.3. Korištenje obnovljivih izvora energije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hr-HR" sz="5600" b="1" dirty="0">
                <a:latin typeface="+mj-lt"/>
                <a:cs typeface="Arial" panose="020B0604020202020204" pitchFamily="34" charset="0"/>
              </a:rPr>
              <a:t>Specifični uvjeti prihvatljivosti krajnjih primatelja:</a:t>
            </a:r>
          </a:p>
          <a:p>
            <a:pPr>
              <a:lnSpc>
                <a:spcPct val="170000"/>
              </a:lnSpc>
            </a:pPr>
            <a:r>
              <a:rPr lang="hr-HR" sz="5600" dirty="0">
                <a:latin typeface="+mj-lt"/>
                <a:cs typeface="Arial" panose="020B0604020202020204" pitchFamily="34" charset="0"/>
              </a:rPr>
              <a:t>krajnji primatelj mora biti upisan u </a:t>
            </a:r>
            <a:r>
              <a:rPr lang="hr-HR" sz="5600" b="1" dirty="0">
                <a:latin typeface="+mj-lt"/>
                <a:cs typeface="Arial" panose="020B0604020202020204" pitchFamily="34" charset="0"/>
              </a:rPr>
              <a:t>odgovarajući registar </a:t>
            </a:r>
            <a:r>
              <a:rPr lang="hr-HR" sz="5600" dirty="0">
                <a:latin typeface="+mj-lt"/>
                <a:cs typeface="Arial" panose="020B0604020202020204" pitchFamily="34" charset="0"/>
              </a:rPr>
              <a:t>(Upisnik poljoprivrednika i/ili Registar farmi i/ili registrirani za preradu poljoprivrednih proizvoda);</a:t>
            </a:r>
          </a:p>
          <a:p>
            <a:pPr>
              <a:lnSpc>
                <a:spcPct val="170000"/>
              </a:lnSpc>
            </a:pPr>
            <a:r>
              <a:rPr lang="hr-HR" sz="5600" dirty="0">
                <a:latin typeface="+mj-lt"/>
                <a:cs typeface="Arial" panose="020B0604020202020204" pitchFamily="34" charset="0"/>
              </a:rPr>
              <a:t>Krajnji primatelj mora ispunjavati </a:t>
            </a:r>
            <a:r>
              <a:rPr lang="hr-HR" sz="5600" b="1" dirty="0">
                <a:latin typeface="+mj-lt"/>
                <a:cs typeface="Arial" panose="020B0604020202020204" pitchFamily="34" charset="0"/>
              </a:rPr>
              <a:t>kriterij ekonomske veličine</a:t>
            </a:r>
            <a:r>
              <a:rPr lang="hr-HR" sz="5600" dirty="0">
                <a:latin typeface="+mj-lt"/>
                <a:cs typeface="Arial" panose="020B0604020202020204" pitchFamily="34" charset="0"/>
              </a:rPr>
              <a:t>:</a:t>
            </a:r>
          </a:p>
          <a:p>
            <a:pPr lvl="1">
              <a:lnSpc>
                <a:spcPct val="170000"/>
              </a:lnSpc>
            </a:pPr>
            <a:r>
              <a:rPr lang="hr-HR" sz="5600" dirty="0">
                <a:latin typeface="+mj-lt"/>
                <a:cs typeface="Arial" panose="020B0604020202020204" pitchFamily="34" charset="0"/>
              </a:rPr>
              <a:t>Minimalno 6.000 EUR u sektoru voća, povrća i cvijeća;</a:t>
            </a:r>
          </a:p>
          <a:p>
            <a:pPr lvl="1">
              <a:lnSpc>
                <a:spcPct val="170000"/>
              </a:lnSpc>
            </a:pPr>
            <a:r>
              <a:rPr lang="hr-HR" sz="5600" dirty="0">
                <a:latin typeface="+mj-lt"/>
                <a:cs typeface="Arial" panose="020B0604020202020204" pitchFamily="34" charset="0"/>
              </a:rPr>
              <a:t>Minimalno 8.000 EUR u ostalim sektorima (uvjet se ne odnosi na poljoprivredne zadruge i proizvođačke organizacije);</a:t>
            </a:r>
          </a:p>
          <a:p>
            <a:endParaRPr lang="hr-HR" sz="3400" dirty="0"/>
          </a:p>
          <a:p>
            <a:endParaRPr lang="hr-HR" sz="3400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 marL="0" indent="0" algn="ctr">
              <a:buNone/>
            </a:pPr>
            <a:r>
              <a:rPr lang="hr-H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Organizacija događaja sufinancirana je sredstvima tehničke pomoći u okviru Operativnog </a:t>
            </a:r>
          </a:p>
          <a:p>
            <a:pPr marL="0" indent="0" algn="ctr">
              <a:buNone/>
            </a:pPr>
            <a:r>
              <a:rPr lang="hr-H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programa „Konkurentnost i kohezija”, iz Europskog fonda za regionalni razvoj. 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017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1052736"/>
            <a:ext cx="6624736" cy="1440160"/>
          </a:xfrm>
        </p:spPr>
        <p:txBody>
          <a:bodyPr>
            <a:noAutofit/>
          </a:bodyPr>
          <a:lstStyle/>
          <a:p>
            <a:r>
              <a:rPr lang="hr-HR" sz="2800" dirty="0"/>
              <a:t>PODMJERA 4.2. </a:t>
            </a:r>
            <a:br>
              <a:rPr lang="hr-HR" sz="2800" dirty="0"/>
            </a:br>
            <a:r>
              <a:rPr lang="hr-HR" sz="2800" dirty="0"/>
              <a:t>POTPORA ZA ULAGANJA U PRERADU, MARKETING I/ILI RAZVOJ POLJOPRIVREDNIH PROIZVODA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136904" cy="417646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hr-HR" sz="1400" b="1" dirty="0">
                <a:solidFill>
                  <a:schemeClr val="tx1"/>
                </a:solidFill>
              </a:rPr>
              <a:t>Prihvatljiva su ulaganje u sljedeće tipove operacija: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400" dirty="0">
                <a:solidFill>
                  <a:schemeClr val="tx1"/>
                </a:solidFill>
              </a:rPr>
              <a:t>4.2.1. Povećanje dodane vrijednosti poljoprivrednim proizvodima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400" dirty="0">
                <a:solidFill>
                  <a:schemeClr val="tx1"/>
                </a:solidFill>
              </a:rPr>
              <a:t> 4.2.2.  Korištenje obnovljivih izvora energije</a:t>
            </a:r>
            <a:endParaRPr lang="hr-HR" sz="1400" b="1" dirty="0">
              <a:solidFill>
                <a:schemeClr val="tx1"/>
              </a:solidFill>
            </a:endParaRPr>
          </a:p>
          <a:p>
            <a:pPr algn="just">
              <a:lnSpc>
                <a:spcPct val="170000"/>
              </a:lnSpc>
            </a:pPr>
            <a:r>
              <a:rPr lang="hr-HR" sz="1400" b="1" dirty="0">
                <a:solidFill>
                  <a:schemeClr val="tx1"/>
                </a:solidFill>
                <a:cs typeface="Arial" panose="020B0604020202020204" pitchFamily="34" charset="0"/>
              </a:rPr>
              <a:t>Specifični uvjeti prihvatljivosti krajnjih primatelja:</a:t>
            </a:r>
          </a:p>
          <a:p>
            <a:pPr marL="285750" indent="-285750"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hr-HR" sz="1400" dirty="0">
                <a:solidFill>
                  <a:schemeClr val="tx1"/>
                </a:solidFill>
                <a:cs typeface="Arial" panose="020B0604020202020204" pitchFamily="34" charset="0"/>
              </a:rPr>
              <a:t>krajnji primatelj mora </a:t>
            </a:r>
            <a:r>
              <a:rPr lang="hr-HR" sz="1400" b="1" dirty="0">
                <a:solidFill>
                  <a:schemeClr val="tx1"/>
                </a:solidFill>
                <a:cs typeface="Arial" panose="020B0604020202020204" pitchFamily="34" charset="0"/>
              </a:rPr>
              <a:t>biti upisan u odgovarajući registar </a:t>
            </a:r>
            <a:r>
              <a:rPr lang="hr-HR" sz="1400" dirty="0">
                <a:solidFill>
                  <a:schemeClr val="tx1"/>
                </a:solidFill>
                <a:cs typeface="Arial" panose="020B0604020202020204" pitchFamily="34" charset="0"/>
              </a:rPr>
              <a:t>(Upisnik poljoprivrednika i/ili Registar farmi i/ili registrirani za preradu poljoprivrednih proizvoda);</a:t>
            </a:r>
          </a:p>
          <a:p>
            <a:pPr marL="285750" indent="-285750"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hr-HR" sz="1400" dirty="0">
                <a:solidFill>
                  <a:schemeClr val="tx1"/>
                </a:solidFill>
              </a:rPr>
              <a:t>krajnji primatelj mora biti </a:t>
            </a:r>
            <a:r>
              <a:rPr lang="hr-HR" sz="1400" b="1" dirty="0">
                <a:solidFill>
                  <a:schemeClr val="tx1"/>
                </a:solidFill>
              </a:rPr>
              <a:t>registriran za preradu poljoprivrednih proizvoda </a:t>
            </a:r>
            <a:r>
              <a:rPr lang="hr-HR" sz="1400" dirty="0">
                <a:solidFill>
                  <a:schemeClr val="tx1"/>
                </a:solidFill>
              </a:rPr>
              <a:t>(U slučaju pokretanja nove djelatnosti prerade poljoprivrednih proizvoda Rješenje o registraciji objekta/pogona za preradu treba ishoditi u pravilu u roku od 12 mjeseci od isteka roka za korištenje zajma);</a:t>
            </a:r>
          </a:p>
          <a:p>
            <a:pPr marL="285750" indent="-285750"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hr-HR" sz="1400" dirty="0">
                <a:solidFill>
                  <a:schemeClr val="tx1"/>
                </a:solidFill>
              </a:rPr>
              <a:t>krajnji primatelji koji su prerađivači moraju kao ulaz i/ili izlaz imati bilo koji od anex 1 ili non-anex 1 Poljoprivrednih proizvoda iz Odsjeka I – Odsjeka IV Carinske tarife</a:t>
            </a:r>
          </a:p>
          <a:p>
            <a:pPr>
              <a:lnSpc>
                <a:spcPct val="150000"/>
              </a:lnSpc>
            </a:pPr>
            <a:endParaRPr lang="hr-HR" sz="1400" b="1" dirty="0"/>
          </a:p>
          <a:p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693629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512168"/>
          </a:xfrm>
        </p:spPr>
        <p:txBody>
          <a:bodyPr>
            <a:noAutofit/>
          </a:bodyPr>
          <a:lstStyle/>
          <a:p>
            <a:r>
              <a:rPr lang="hr-HR" sz="2800" dirty="0"/>
              <a:t>PODMJERA 6.4. </a:t>
            </a:r>
            <a:br>
              <a:rPr lang="hr-HR" sz="2800" dirty="0"/>
            </a:br>
            <a:r>
              <a:rPr lang="hr-HR" sz="2800" dirty="0"/>
              <a:t>                ULAGANJA U RAZVOJ NEPOLJOPRIVREDNIH    DJELATNOSTI U RURALNIM PODRUČJIMA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8208"/>
            <a:ext cx="8229600" cy="388843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sz="1400" b="1" dirty="0"/>
              <a:t>Prihvatljiva su ulaganje u sljedeće tipove operacija: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400" dirty="0"/>
              <a:t>6.4.1. Razvoj nepoljoprivrednih djelatnosti u ruralnim područjima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hr-HR" sz="1400" b="1" dirty="0">
                <a:cs typeface="Arial" panose="020B0604020202020204" pitchFamily="34" charset="0"/>
              </a:rPr>
              <a:t>Specifični uvjeti prihvatljivosti krajnjih primatelja:</a:t>
            </a:r>
          </a:p>
          <a:p>
            <a:pPr algn="just">
              <a:lnSpc>
                <a:spcPct val="170000"/>
              </a:lnSpc>
            </a:pPr>
            <a:r>
              <a:rPr lang="hr-HR" sz="1400" dirty="0">
                <a:cs typeface="Arial" panose="020B0604020202020204" pitchFamily="34" charset="0"/>
              </a:rPr>
              <a:t>krajnji primatelj mora biti upisan u Upisnik poljoprivrednika najmanje </a:t>
            </a:r>
            <a:r>
              <a:rPr lang="hr-HR" sz="1400" b="1" dirty="0">
                <a:cs typeface="Arial" panose="020B0604020202020204" pitchFamily="34" charset="0"/>
              </a:rPr>
              <a:t>12 mjeseci </a:t>
            </a:r>
            <a:r>
              <a:rPr lang="hr-HR" sz="1400" dirty="0">
                <a:cs typeface="Arial" panose="020B0604020202020204" pitchFamily="34" charset="0"/>
              </a:rPr>
              <a:t>prije podnošenja zahtjeva za zajam;</a:t>
            </a:r>
          </a:p>
          <a:p>
            <a:pPr algn="just">
              <a:lnSpc>
                <a:spcPct val="170000"/>
              </a:lnSpc>
            </a:pPr>
            <a:r>
              <a:rPr lang="hr-HR" sz="1400" dirty="0">
                <a:cs typeface="Arial" panose="020B0604020202020204" pitchFamily="34" charset="0"/>
              </a:rPr>
              <a:t>krajnji primatelj mora biti registriran za dodatnu nepoljoprivrednu djelatnost;</a:t>
            </a:r>
          </a:p>
          <a:p>
            <a:pPr algn="just">
              <a:lnSpc>
                <a:spcPct val="170000"/>
              </a:lnSpc>
            </a:pPr>
            <a:r>
              <a:rPr lang="hr-HR" sz="1400" dirty="0">
                <a:cs typeface="Arial" panose="020B0604020202020204" pitchFamily="34" charset="0"/>
              </a:rPr>
              <a:t>krajnji primatelj mora obavljati poslovnu djelatnost u okviru registrirane nepoljoprivredne djelatnosti;</a:t>
            </a:r>
          </a:p>
          <a:p>
            <a:pPr algn="just">
              <a:lnSpc>
                <a:spcPct val="170000"/>
              </a:lnSpc>
            </a:pPr>
            <a:r>
              <a:rPr lang="hr-HR" sz="1400" dirty="0"/>
              <a:t>krajnji primatelj mora ispunjavati kriterij ekonomske veličine (Minimalno 2.000 EUR);</a:t>
            </a:r>
          </a:p>
          <a:p>
            <a:pPr algn="just">
              <a:lnSpc>
                <a:spcPct val="170000"/>
              </a:lnSpc>
            </a:pPr>
            <a:r>
              <a:rPr lang="hr-HR" sz="1400" dirty="0"/>
              <a:t>planirana nepoljoprivredna djelatnost mora se odvijati na području jedinice lokalne samouprave u kojoj je sjedište poljoprivrednog gospodarstva, u naselju s najviše 5.000 stanovnika</a:t>
            </a:r>
          </a:p>
        </p:txBody>
      </p:sp>
    </p:spTree>
    <p:extLst>
      <p:ext uri="{BB962C8B-B14F-4D97-AF65-F5344CB8AC3E}">
        <p14:creationId xmlns:p14="http://schemas.microsoft.com/office/powerpoint/2010/main" val="1376579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124744"/>
            <a:ext cx="8229600" cy="1512168"/>
          </a:xfrm>
        </p:spPr>
        <p:txBody>
          <a:bodyPr>
            <a:noAutofit/>
          </a:bodyPr>
          <a:lstStyle/>
          <a:p>
            <a:r>
              <a:rPr lang="hr-HR" sz="2800" dirty="0"/>
              <a:t>PODMJERA 8.6 </a:t>
            </a:r>
            <a:br>
              <a:rPr lang="hr-HR" sz="2800" dirty="0"/>
            </a:br>
            <a:r>
              <a:rPr lang="hr-HR" sz="2800" dirty="0"/>
              <a:t>POTPORA ZA ULAGANJA U ŠUMARSKE </a:t>
            </a:r>
            <a:br>
              <a:rPr lang="hr-HR" sz="2800" dirty="0"/>
            </a:br>
            <a:r>
              <a:rPr lang="hr-HR" sz="2800" dirty="0"/>
              <a:t>TEHNOLOGIJE  TE U PRERADU, MOBILIZACIJU I MARKETING ŠUMSKIH PROIZVODA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924944"/>
            <a:ext cx="8435280" cy="312921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sz="1400" b="1" dirty="0"/>
              <a:t>Prihvatljiva su ulaganje u sljedeće tipove operacija: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400" dirty="0"/>
              <a:t>8.6.1. Modernizacija tehnologija, strojeva, alata i opreme u pridobivanju drva i </a:t>
            </a:r>
            <a:r>
              <a:rPr lang="hr-HR" sz="1400" dirty="0" err="1"/>
              <a:t>šumouzgojnim</a:t>
            </a:r>
            <a:r>
              <a:rPr lang="hr-HR" sz="1400" dirty="0"/>
              <a:t> radovima,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400" dirty="0"/>
              <a:t>8.6.2. Modernizacija tehnologija, strojeva, alata i opreme u predindustrijskoj preradi drva</a:t>
            </a:r>
          </a:p>
          <a:p>
            <a:pPr marL="0" indent="0">
              <a:buNone/>
            </a:pPr>
            <a:r>
              <a:rPr lang="hr-HR" sz="1400" b="1" dirty="0"/>
              <a:t>Specifični uvjeti prihvatljivosti krajnjih primatelja:</a:t>
            </a:r>
            <a:endParaRPr lang="hr-HR" sz="1400" dirty="0"/>
          </a:p>
          <a:p>
            <a:pPr marL="285750" indent="-285750" algn="just">
              <a:lnSpc>
                <a:spcPct val="150000"/>
              </a:lnSpc>
            </a:pPr>
            <a:r>
              <a:rPr lang="hr-HR" sz="1400" dirty="0"/>
              <a:t>za ulaganja u pridobivanje drva i </a:t>
            </a:r>
            <a:r>
              <a:rPr lang="hr-HR" sz="1400" dirty="0" err="1"/>
              <a:t>šumouzgojne</a:t>
            </a:r>
            <a:r>
              <a:rPr lang="hr-HR" sz="1400" dirty="0"/>
              <a:t> radove krajnji primatelj mora biti upisan u upisnik </a:t>
            </a:r>
            <a:r>
              <a:rPr lang="hr-HR" sz="1400" dirty="0" err="1"/>
              <a:t>šumoposjednika</a:t>
            </a:r>
            <a:r>
              <a:rPr lang="hr-HR" sz="1400" dirty="0"/>
              <a:t>, udruga </a:t>
            </a:r>
            <a:r>
              <a:rPr lang="hr-HR" sz="1400" dirty="0" err="1"/>
              <a:t>šumoposjednika</a:t>
            </a:r>
            <a:r>
              <a:rPr lang="hr-HR" sz="1400" dirty="0"/>
              <a:t> i/ili izvoditelj šumarskih radova koji je fizička ili pravna osoba koja je registrirana za izvođenje šumarskih radova te je u postupku licenciranja potvrđena kao kvalificirana i poslovno sposobna za njihovo izvođenje;</a:t>
            </a:r>
          </a:p>
          <a:p>
            <a:pPr marL="285750" indent="-285750" algn="just">
              <a:lnSpc>
                <a:spcPct val="150000"/>
              </a:lnSpc>
            </a:pPr>
            <a:r>
              <a:rPr lang="hr-HR" sz="1400" dirty="0"/>
              <a:t>Za ulaganje u predindustrijskoj obradi drva krajnji primatelji moraju biti registrirani za djelatnosti prerade</a:t>
            </a:r>
          </a:p>
        </p:txBody>
      </p:sp>
    </p:spTree>
    <p:extLst>
      <p:ext uri="{BB962C8B-B14F-4D97-AF65-F5344CB8AC3E}">
        <p14:creationId xmlns:p14="http://schemas.microsoft.com/office/powerpoint/2010/main" val="4269729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908720"/>
            <a:ext cx="7211144" cy="936104"/>
          </a:xfrm>
        </p:spPr>
        <p:txBody>
          <a:bodyPr>
            <a:normAutofit fontScale="90000"/>
          </a:bodyPr>
          <a:lstStyle/>
          <a:p>
            <a:r>
              <a:rPr lang="hr-HR" dirty="0"/>
              <a:t>         </a:t>
            </a:r>
            <a:r>
              <a:rPr lang="hr-HR" sz="3100" dirty="0"/>
              <a:t>KRAJNJI PRIMATELJI FINANCIJSKIH INSTRUMENATA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06E95427-6C09-48C2-9135-BB8548ABE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023225" cy="4680520"/>
          </a:xfrm>
        </p:spPr>
        <p:txBody>
          <a:bodyPr>
            <a:normAutofit fontScale="25000" lnSpcReduction="20000"/>
          </a:bodyPr>
          <a:lstStyle/>
          <a:p>
            <a:pPr marL="171450" lvl="0" indent="-171450" algn="just" defTabSz="685800">
              <a:lnSpc>
                <a:spcPct val="120000"/>
              </a:lnSpc>
              <a:spcBef>
                <a:spcPts val="750"/>
              </a:spcBef>
              <a:buClrTx/>
              <a:buFont typeface="Arial" panose="020B0604020202020204" pitchFamily="34" charset="0"/>
              <a:buChar char="•"/>
            </a:pPr>
            <a:r>
              <a:rPr lang="hr-BA" sz="4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Registrirani su, u skladu s nacionalnim zakonodavstvom, za specifičnu djelatnost koja je vezana uz planirano prihvatljivo ulaganje najkasnije do trenutka podnošenja zahtjeva za kredit;</a:t>
            </a:r>
            <a:endParaRPr lang="hr-HR" sz="4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 algn="just" defTabSz="685800">
              <a:lnSpc>
                <a:spcPct val="120000"/>
              </a:lnSpc>
              <a:spcBef>
                <a:spcPts val="750"/>
              </a:spcBef>
              <a:buClrTx/>
              <a:buFont typeface="Arial" panose="020B0604020202020204" pitchFamily="34" charset="0"/>
              <a:buChar char="•"/>
            </a:pPr>
            <a:r>
              <a:rPr lang="hr-BA" sz="4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Imaju više od 50% privatnog vlasništva / kapitala / glasačkih prava;  </a:t>
            </a:r>
            <a:endParaRPr lang="hr-HR" sz="4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 algn="just" defTabSz="685800">
              <a:lnSpc>
                <a:spcPct val="120000"/>
              </a:lnSpc>
              <a:spcBef>
                <a:spcPts val="750"/>
              </a:spcBef>
              <a:buClrTx/>
              <a:buFont typeface="Arial" panose="020B0604020202020204" pitchFamily="34" charset="0"/>
              <a:buChar char="•"/>
            </a:pPr>
            <a:r>
              <a:rPr lang="hr-BA" sz="4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Pravne osobe moraju imati najmanje jednog zaposlenog ili će zapošljavanje biti realizirano u roku od 6 mjeseci od iskorištenja sredstava zajma. Najmanje jedna zaposlena osoba na godišnoj razini uvjet je koji korisnik mora ispunjavati za vrijeme trajanja otplate zajma.</a:t>
            </a:r>
          </a:p>
          <a:p>
            <a:pPr marL="171450" lvl="0" indent="-171450" algn="just" defTabSz="685800">
              <a:lnSpc>
                <a:spcPct val="120000"/>
              </a:lnSpc>
              <a:spcBef>
                <a:spcPts val="750"/>
              </a:spcBef>
              <a:buClrTx/>
              <a:buFont typeface="Arial" panose="020B0604020202020204" pitchFamily="34" charset="0"/>
              <a:buChar char="•"/>
            </a:pPr>
            <a:r>
              <a:rPr lang="hr-BA" sz="4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Kod fizičkih osoba (obrt, OPG) nositelj poljoprivrednog gospodarstva/vlasnik obrta mora biti upisan u Registar poreznih obveznika prije odobrenja zahtjeva za zajam te mora plaćati doprinose za zdravstveno i mirovinsko osiguranje (izuzev umirovljenika koji ne moraju plaćati doprinose). Doprinosi za zdravstveno i mirovinsko osiguranje mogu biti plaćeni po bilo kojoj osnovi. Korisnik mora ostati upisan u Registar poreznih obveznika po osnovi poljoprivrede te plaćati doprinose za zdravstveno i mirovinsko osiguranje za vrijeme trajanja otplate zajma.</a:t>
            </a:r>
          </a:p>
          <a:p>
            <a:pPr marL="171450" lvl="0" indent="-171450" algn="just" defTabSz="685800">
              <a:lnSpc>
                <a:spcPct val="120000"/>
              </a:lnSpc>
              <a:spcBef>
                <a:spcPts val="750"/>
              </a:spcBef>
              <a:buClrTx/>
              <a:buFont typeface="Arial" panose="020B0604020202020204" pitchFamily="34" charset="0"/>
              <a:buChar char="•"/>
            </a:pPr>
            <a:r>
              <a:rPr lang="hr-BA" sz="4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Nemaju žiro-račun neprekidno blokiran dulje od 30 dana u posljednjih 6 mjeseci; </a:t>
            </a:r>
            <a:endParaRPr lang="hr-HR" sz="4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 algn="just" defTabSz="685800">
              <a:lnSpc>
                <a:spcPct val="12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</a:pPr>
            <a:r>
              <a:rPr lang="pt-BR" sz="4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Nemaju nepodmirenih obveza prema državi ili su s državom dogovorili  reprogramiranje obveza sukladno važećim propisima;</a:t>
            </a:r>
            <a:endParaRPr lang="hr-HR" sz="4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 algn="just" defTabSz="685800">
              <a:lnSpc>
                <a:spcPct val="12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</a:pPr>
            <a:r>
              <a:rPr lang="hr-BA" sz="4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 trenutku ulaganja i tijekom povrata zajma krajnji primatelji moraju imati registrirano mjesto poslovanja u Republici Hrvatskoj, a gospodarska djelatnost za koju je zajam isplaćen mora se nalaziti u Republici Hrvatskoj;</a:t>
            </a:r>
          </a:p>
          <a:p>
            <a:pPr marL="171450" lvl="0" indent="-171450" algn="just" defTabSz="685800">
              <a:lnSpc>
                <a:spcPct val="12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</a:pPr>
            <a:r>
              <a:rPr lang="hr-BA" sz="4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Geografski obuhvat lokacije ulaganja u provedbenom smislu je cijeli teritorij Republike Hrvatske osim urbanih središta gradova Zagreb, Osijek, Rijeka i Split;</a:t>
            </a:r>
            <a:endParaRPr lang="hr-HR" sz="4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 algn="just" defTabSz="685800">
              <a:lnSpc>
                <a:spcPct val="12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</a:pPr>
            <a:r>
              <a:rPr lang="hr-BA" sz="4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Nisu društvo u poteškoćama kako je definirano pravilom o državnoj potpori;</a:t>
            </a:r>
            <a:endParaRPr lang="hr-HR" sz="4800" dirty="0">
              <a:solidFill>
                <a:prstClr val="black"/>
              </a:solidFill>
            </a:endParaRPr>
          </a:p>
          <a:p>
            <a:pPr marL="171450" lvl="0" indent="-171450" defTabSz="685800">
              <a:lnSpc>
                <a:spcPct val="107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</a:pPr>
            <a:endParaRPr lang="hr-BA" sz="4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 algn="just" defTabSz="685800">
              <a:lnSpc>
                <a:spcPct val="107000"/>
              </a:lnSpc>
              <a:spcBef>
                <a:spcPts val="750"/>
              </a:spcBef>
              <a:buClrTx/>
              <a:buFont typeface="Arial" panose="020B0604020202020204" pitchFamily="34" charset="0"/>
              <a:buChar char="•"/>
            </a:pPr>
            <a:endParaRPr lang="hr-HR" sz="1800" dirty="0">
              <a:solidFill>
                <a:prstClr val="black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48166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19675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hr-HR" dirty="0"/>
              <a:t>    </a:t>
            </a:r>
            <a:r>
              <a:rPr lang="hr-HR" sz="4000" dirty="0"/>
              <a:t>NEPRIHVATLJIVE AKTIVNOSTI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85000" lnSpcReduction="20000"/>
          </a:bodyPr>
          <a:lstStyle/>
          <a:p>
            <a:pPr algn="just" defTabSz="685800">
              <a:lnSpc>
                <a:spcPct val="107000"/>
              </a:lnSpc>
              <a:spcBef>
                <a:spcPts val="750"/>
              </a:spcBef>
            </a:pPr>
            <a:r>
              <a:rPr lang="hr-BA" sz="2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Financiranje aktivnosti za koje su zatražena/ odobrena bespovratna sredstva sufinancirana iz bilo kojeg od ESI fondova i/ili drugim financijskim instrumentima sufinanciranim iz bilo kojeg od ESI fondova;</a:t>
            </a:r>
          </a:p>
          <a:p>
            <a:pPr algn="just" defTabSz="685800">
              <a:lnSpc>
                <a:spcPct val="107000"/>
              </a:lnSpc>
              <a:spcBef>
                <a:spcPts val="750"/>
              </a:spcBef>
            </a:pPr>
            <a:r>
              <a:rPr lang="hr-BA" sz="2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Aktivnosti koje se ne financiraju u sklopu Programa ruralnog razvoja (Nacionalni program pomoći sektoru vina, Nacionalni pčelarski program);</a:t>
            </a:r>
          </a:p>
          <a:p>
            <a:pPr algn="just" defTabSz="685800">
              <a:lnSpc>
                <a:spcPct val="107000"/>
              </a:lnSpc>
              <a:spcBef>
                <a:spcPts val="750"/>
              </a:spcBef>
            </a:pPr>
            <a:r>
              <a:rPr lang="hr-BA" sz="2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Izgradnja objekata za proizvodnju energije iz obnovljivih izvora kapaciteta većeg od potreba poljoprivrednog gospodarstva;</a:t>
            </a:r>
          </a:p>
          <a:p>
            <a:pPr algn="just" defTabSz="685800">
              <a:lnSpc>
                <a:spcPct val="107000"/>
              </a:lnSpc>
              <a:spcBef>
                <a:spcPts val="750"/>
              </a:spcBef>
            </a:pPr>
            <a:r>
              <a:rPr lang="hr-BA" sz="2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Postrojenja za proizvodnju električne energije za vlastite potrebe iz biomase ako ne koriste minimalno 50% toplinske energije;</a:t>
            </a:r>
          </a:p>
          <a:p>
            <a:pPr algn="just" defTabSz="685800">
              <a:lnSpc>
                <a:spcPct val="107000"/>
              </a:lnSpc>
              <a:spcBef>
                <a:spcPts val="750"/>
              </a:spcBef>
            </a:pPr>
            <a:r>
              <a:rPr lang="hr-BA" sz="2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Trošak kupnje zemljišta veći od 10% iznosa zajma;</a:t>
            </a:r>
          </a:p>
          <a:p>
            <a:pPr algn="just" defTabSz="685800">
              <a:lnSpc>
                <a:spcPct val="107000"/>
              </a:lnSpc>
              <a:spcBef>
                <a:spcPts val="750"/>
              </a:spcBef>
            </a:pPr>
            <a:r>
              <a:rPr lang="hr-BA" sz="2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Financiranje PDV-a (ako je povrativ);</a:t>
            </a:r>
            <a:endParaRPr lang="hr-HR" sz="2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685800">
              <a:lnSpc>
                <a:spcPct val="107000"/>
              </a:lnSpc>
              <a:spcBef>
                <a:spcPts val="750"/>
              </a:spcBef>
            </a:pPr>
            <a:r>
              <a:rPr lang="hr-BA" sz="2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Refinanciranje postojećih obveza;</a:t>
            </a:r>
            <a:endParaRPr lang="hr-HR" sz="2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685800">
              <a:lnSpc>
                <a:spcPct val="107000"/>
              </a:lnSpc>
              <a:spcBef>
                <a:spcPts val="750"/>
              </a:spcBef>
            </a:pPr>
            <a:r>
              <a:rPr lang="hr-BA" sz="2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Podmirenje obveza nastalih prije zaprimanja zahtjeva za zajam u HAMAG-BICRO;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53626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1331</Words>
  <Application>Microsoft Office PowerPoint</Application>
  <PresentationFormat>On-screen Show (4:3)</PresentationFormat>
  <Paragraphs>122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Tahoma</vt:lpstr>
      <vt:lpstr>Times New Roman</vt:lpstr>
      <vt:lpstr>Wingdings</vt:lpstr>
      <vt:lpstr>Office Theme</vt:lpstr>
      <vt:lpstr>PROGRAM RURALNOG RAZVOJA  REPUBLIKE HRVATSKE  ZA RAZDOBLJE  2014. – 2020.</vt:lpstr>
      <vt:lpstr> OSNOVNE INFORMACIJE</vt:lpstr>
      <vt:lpstr>      PRIHVATLJIVE AKTIVNOSTI</vt:lpstr>
      <vt:lpstr>PODMJERA 4.1.              POTPORA ZA ULAGANJA U POLJOPRIVREDNA GOSPODARSTVA</vt:lpstr>
      <vt:lpstr>PODMJERA 4.2.  POTPORA ZA ULAGANJA U PRERADU, MARKETING I/ILI RAZVOJ POLJOPRIVREDNIH PROIZVODA</vt:lpstr>
      <vt:lpstr>PODMJERA 6.4.                  ULAGANJA U RAZVOJ NEPOLJOPRIVREDNIH    DJELATNOSTI U RURALNIM PODRUČJIMA</vt:lpstr>
      <vt:lpstr>PODMJERA 8.6  POTPORA ZA ULAGANJA U ŠUMARSKE  TEHNOLOGIJE  TE U PRERADU, MOBILIZACIJU I MARKETING ŠUMSKIH PROIZVODA</vt:lpstr>
      <vt:lpstr>         KRAJNJI PRIMATELJI FINANCIJSKIH INSTRUMENATA </vt:lpstr>
      <vt:lpstr>    NEPRIHVATLJIVE AKTIVNOSTI</vt:lpstr>
      <vt:lpstr>MIKRO I MALI ZAJMOVI ZA RURALNI RAZVOJ</vt:lpstr>
      <vt:lpstr> OSNOVNE ZNAČAJKE  ZAJMOVA ZA RURALNI RAZVOJ</vt:lpstr>
      <vt:lpstr>KAMATNA STOPA</vt:lpstr>
      <vt:lpstr>           POTREBNA DOKUMENTACIJA</vt:lpstr>
      <vt:lpstr>NAJČEŠĆI RAZLOZI ZA  ODBIJANJE ZAHTJEVA ZA ZAJAM</vt:lpstr>
      <vt:lpstr>PowerPoint Presentation</vt:lpstr>
      <vt:lpstr>OSNOVNE ZNAČAJKE POJEDINAČNIH JAMSTAVA ZA RURALNI RAZVOJ</vt:lpstr>
      <vt:lpstr>POSLOVNE BANKE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Nikolina Bracko</dc:creator>
  <cp:lastModifiedBy>Sanja Malec</cp:lastModifiedBy>
  <cp:revision>15</cp:revision>
  <dcterms:created xsi:type="dcterms:W3CDTF">2018-05-29T10:27:22Z</dcterms:created>
  <dcterms:modified xsi:type="dcterms:W3CDTF">2019-02-25T12:19:10Z</dcterms:modified>
</cp:coreProperties>
</file>