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75" r:id="rId6"/>
    <p:sldId id="263" r:id="rId7"/>
    <p:sldId id="276" r:id="rId8"/>
    <p:sldId id="277" r:id="rId9"/>
    <p:sldId id="264" r:id="rId10"/>
    <p:sldId id="278" r:id="rId11"/>
    <p:sldId id="279" r:id="rId12"/>
    <p:sldId id="280" r:id="rId13"/>
    <p:sldId id="286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460" autoAdjust="0"/>
  </p:normalViewPr>
  <p:slideViewPr>
    <p:cSldViewPr>
      <p:cViewPr varScale="1">
        <p:scale>
          <a:sx n="89" d="100"/>
          <a:sy n="89" d="100"/>
        </p:scale>
        <p:origin x="3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E39D0-1C6D-4E54-8F94-FE013128ADCE}" type="doc">
      <dgm:prSet loTypeId="urn:microsoft.com/office/officeart/2005/8/layout/hList7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DE25343-D977-4989-AAF4-C7D479DE06D6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Poboljšanje inovativnosti MSP</a:t>
          </a:r>
        </a:p>
      </dgm:t>
    </dgm:pt>
    <dgm:pt modelId="{C0B84309-32D8-431D-BD38-925681194B46}" type="parTrans" cxnId="{54FA3DB3-B688-4152-A4E7-2F0CB57A7197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1CF35031-953D-4730-AF96-F4A7579DD022}" type="sibTrans" cxnId="{54FA3DB3-B688-4152-A4E7-2F0CB57A7197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EDE861EB-329C-4E99-91EF-B21AD8208E5E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Povećanje učinkovitosti i rasta MSP</a:t>
          </a:r>
        </a:p>
      </dgm:t>
    </dgm:pt>
    <dgm:pt modelId="{DDEB1FF9-D617-4397-8B25-2122CCD079D8}" type="parTrans" cxnId="{6DE12E06-3D0F-471B-8E21-43F22219372D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7EFF90B2-35D5-4F87-B355-65E1AC9D37A5}" type="sibTrans" cxnId="{6DE12E06-3D0F-471B-8E21-43F22219372D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D41F3665-9408-4B98-8D1C-C25F67673D65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Bolji pristup izvorima financiranja za male i srednje poduzetnike</a:t>
          </a:r>
        </a:p>
      </dgm:t>
    </dgm:pt>
    <dgm:pt modelId="{1A16C32B-89E5-4599-962B-41FD8110E659}" type="parTrans" cxnId="{700FA499-2198-4A71-B06D-9F44E3FB6D52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82CB96A9-AFB5-46E8-A5C0-A42D01855DEA}" type="sibTrans" cxnId="{700FA499-2198-4A71-B06D-9F44E3FB6D52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F2386F5B-6DA6-4873-B904-57A388B228BD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Stvaranje povoljnog okruženja za razvoj poduzetništva </a:t>
          </a:r>
        </a:p>
      </dgm:t>
    </dgm:pt>
    <dgm:pt modelId="{473AD7EC-F51D-418F-82B7-403D9A0017B6}" type="parTrans" cxnId="{7044D5F8-1862-4608-A295-FA6B2D5E8F7A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50F60139-4EEE-4E7D-AF3A-A2D385A5615F}" type="sibTrans" cxnId="{7044D5F8-1862-4608-A295-FA6B2D5E8F7A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9E685BE0-D1E7-41FF-8F87-99F04AB8D200}" type="pres">
      <dgm:prSet presAssocID="{A1DE39D0-1C6D-4E54-8F94-FE013128AD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FE6092B-1A90-46C9-A678-5CCA587DD6C5}" type="pres">
      <dgm:prSet presAssocID="{A1DE39D0-1C6D-4E54-8F94-FE013128ADCE}" presName="fgShape" presStyleLbl="fgShp" presStyleIdx="0" presStyleCn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AC1AB41D-5DF9-45F0-92E4-8488F8017026}" type="pres">
      <dgm:prSet presAssocID="{A1DE39D0-1C6D-4E54-8F94-FE013128ADCE}" presName="linComp" presStyleCnt="0"/>
      <dgm:spPr/>
    </dgm:pt>
    <dgm:pt modelId="{4E04E347-D0EF-4FB9-8C4B-43A1064517B0}" type="pres">
      <dgm:prSet presAssocID="{DDE25343-D977-4989-AAF4-C7D479DE06D6}" presName="compNode" presStyleCnt="0"/>
      <dgm:spPr/>
    </dgm:pt>
    <dgm:pt modelId="{87AEA3A3-D629-412C-8F52-19BA193CE102}" type="pres">
      <dgm:prSet presAssocID="{DDE25343-D977-4989-AAF4-C7D479DE06D6}" presName="bkgdShape" presStyleLbl="node1" presStyleIdx="0" presStyleCnt="4"/>
      <dgm:spPr/>
      <dgm:t>
        <a:bodyPr/>
        <a:lstStyle/>
        <a:p>
          <a:endParaRPr lang="hr-HR"/>
        </a:p>
      </dgm:t>
    </dgm:pt>
    <dgm:pt modelId="{FA2A7729-3AC5-4DD4-9FBA-4155DF831B20}" type="pres">
      <dgm:prSet presAssocID="{DDE25343-D977-4989-AAF4-C7D479DE06D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48EFF7-A38B-4B4C-A7E8-C6962C90C780}" type="pres">
      <dgm:prSet presAssocID="{DDE25343-D977-4989-AAF4-C7D479DE06D6}" presName="invisiNode" presStyleLbl="node1" presStyleIdx="0" presStyleCnt="4"/>
      <dgm:spPr/>
    </dgm:pt>
    <dgm:pt modelId="{9CB89B45-06B5-4B21-B34A-3A1E8C7BBBD1}" type="pres">
      <dgm:prSet presAssocID="{DDE25343-D977-4989-AAF4-C7D479DE06D6}" presName="imagNode" presStyleLbl="fgImgPlace1" presStyleIdx="0" presStyleCnt="4" custLinFactNeighborX="5532" custLinFactNeighborY="184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5513BA6-B5CE-4D6B-9722-314E63990057}" type="pres">
      <dgm:prSet presAssocID="{1CF35031-953D-4730-AF96-F4A7579DD022}" presName="sibTrans" presStyleLbl="sibTrans2D1" presStyleIdx="0" presStyleCnt="0"/>
      <dgm:spPr/>
      <dgm:t>
        <a:bodyPr/>
        <a:lstStyle/>
        <a:p>
          <a:endParaRPr lang="hr-HR"/>
        </a:p>
      </dgm:t>
    </dgm:pt>
    <dgm:pt modelId="{AAA92F8A-E36D-424C-A370-DEBBBCA64BAD}" type="pres">
      <dgm:prSet presAssocID="{EDE861EB-329C-4E99-91EF-B21AD8208E5E}" presName="compNode" presStyleCnt="0"/>
      <dgm:spPr/>
    </dgm:pt>
    <dgm:pt modelId="{341A8E3E-1E04-4C54-AA03-F9429253B356}" type="pres">
      <dgm:prSet presAssocID="{EDE861EB-329C-4E99-91EF-B21AD8208E5E}" presName="bkgdShape" presStyleLbl="node1" presStyleIdx="1" presStyleCnt="4"/>
      <dgm:spPr/>
      <dgm:t>
        <a:bodyPr/>
        <a:lstStyle/>
        <a:p>
          <a:endParaRPr lang="hr-HR"/>
        </a:p>
      </dgm:t>
    </dgm:pt>
    <dgm:pt modelId="{5C52ACEC-3FC6-4C19-93EC-78B7E4A77222}" type="pres">
      <dgm:prSet presAssocID="{EDE861EB-329C-4E99-91EF-B21AD8208E5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213D13-A14C-480D-BCEC-41A6C278CE5A}" type="pres">
      <dgm:prSet presAssocID="{EDE861EB-329C-4E99-91EF-B21AD8208E5E}" presName="invisiNode" presStyleLbl="node1" presStyleIdx="1" presStyleCnt="4"/>
      <dgm:spPr/>
    </dgm:pt>
    <dgm:pt modelId="{F7721208-3DE9-4879-85BE-A45CD58D2427}" type="pres">
      <dgm:prSet presAssocID="{EDE861EB-329C-4E99-91EF-B21AD8208E5E}" presName="imagNode" presStyleLbl="fgImgPlace1" presStyleIdx="1" presStyleCnt="4" custLinFactNeighborX="5532" custLinFactNeighborY="184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D7CE583-ECFF-4B0E-8F9D-E1C45A950EEB}" type="pres">
      <dgm:prSet presAssocID="{7EFF90B2-35D5-4F87-B355-65E1AC9D37A5}" presName="sibTrans" presStyleLbl="sibTrans2D1" presStyleIdx="0" presStyleCnt="0"/>
      <dgm:spPr/>
      <dgm:t>
        <a:bodyPr/>
        <a:lstStyle/>
        <a:p>
          <a:endParaRPr lang="hr-HR"/>
        </a:p>
      </dgm:t>
    </dgm:pt>
    <dgm:pt modelId="{FEE9EE6F-94CD-49FF-99F0-15D50CD51190}" type="pres">
      <dgm:prSet presAssocID="{D41F3665-9408-4B98-8D1C-C25F67673D65}" presName="compNode" presStyleCnt="0"/>
      <dgm:spPr/>
    </dgm:pt>
    <dgm:pt modelId="{F9A7C14B-9035-4004-8F85-8C08CF2F11B1}" type="pres">
      <dgm:prSet presAssocID="{D41F3665-9408-4B98-8D1C-C25F67673D65}" presName="bkgdShape" presStyleLbl="node1" presStyleIdx="2" presStyleCnt="4"/>
      <dgm:spPr/>
      <dgm:t>
        <a:bodyPr/>
        <a:lstStyle/>
        <a:p>
          <a:endParaRPr lang="hr-HR"/>
        </a:p>
      </dgm:t>
    </dgm:pt>
    <dgm:pt modelId="{CFAEBA67-7201-473B-89C2-01EDF4AD3A98}" type="pres">
      <dgm:prSet presAssocID="{D41F3665-9408-4B98-8D1C-C25F67673D65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AF9193-85FD-4343-98C2-6A0F11EE5F4E}" type="pres">
      <dgm:prSet presAssocID="{D41F3665-9408-4B98-8D1C-C25F67673D65}" presName="invisiNode" presStyleLbl="node1" presStyleIdx="2" presStyleCnt="4"/>
      <dgm:spPr/>
    </dgm:pt>
    <dgm:pt modelId="{F88FEFB0-5DD2-4619-8DB4-E1D13208896B}" type="pres">
      <dgm:prSet presAssocID="{D41F3665-9408-4B98-8D1C-C25F67673D65}" presName="imagNode" presStyleLbl="fgImgPlace1" presStyleIdx="2" presStyleCnt="4" custLinFactNeighborX="5532" custLinFactNeighborY="184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</dgm:pt>
    <dgm:pt modelId="{25E63CA9-314C-49D9-B9B4-C3D464DE2C0B}" type="pres">
      <dgm:prSet presAssocID="{82CB96A9-AFB5-46E8-A5C0-A42D01855DEA}" presName="sibTrans" presStyleLbl="sibTrans2D1" presStyleIdx="0" presStyleCnt="0"/>
      <dgm:spPr/>
      <dgm:t>
        <a:bodyPr/>
        <a:lstStyle/>
        <a:p>
          <a:endParaRPr lang="hr-HR"/>
        </a:p>
      </dgm:t>
    </dgm:pt>
    <dgm:pt modelId="{2AD8D256-7618-42AF-A8D5-E63E4B9BAE1C}" type="pres">
      <dgm:prSet presAssocID="{F2386F5B-6DA6-4873-B904-57A388B228BD}" presName="compNode" presStyleCnt="0"/>
      <dgm:spPr/>
    </dgm:pt>
    <dgm:pt modelId="{8EF75C7C-F48C-4419-9FEA-AB08AC98DA05}" type="pres">
      <dgm:prSet presAssocID="{F2386F5B-6DA6-4873-B904-57A388B228BD}" presName="bkgdShape" presStyleLbl="node1" presStyleIdx="3" presStyleCnt="4"/>
      <dgm:spPr/>
      <dgm:t>
        <a:bodyPr/>
        <a:lstStyle/>
        <a:p>
          <a:endParaRPr lang="hr-HR"/>
        </a:p>
      </dgm:t>
    </dgm:pt>
    <dgm:pt modelId="{DF6ABE71-AC19-4F71-80CD-0D588FBB10DA}" type="pres">
      <dgm:prSet presAssocID="{F2386F5B-6DA6-4873-B904-57A388B228BD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EA190D-71AB-4281-8C1C-2C37E27FB393}" type="pres">
      <dgm:prSet presAssocID="{F2386F5B-6DA6-4873-B904-57A388B228BD}" presName="invisiNode" presStyleLbl="node1" presStyleIdx="3" presStyleCnt="4"/>
      <dgm:spPr/>
    </dgm:pt>
    <dgm:pt modelId="{2008CF73-5353-4706-9989-E5F94FFF63B3}" type="pres">
      <dgm:prSet presAssocID="{F2386F5B-6DA6-4873-B904-57A388B228BD}" presName="imagNode" presStyleLbl="fgImgPlace1" presStyleIdx="3" presStyleCnt="4" custLinFactNeighborX="5532" custLinFactNeighborY="184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A52925E4-64A0-4EB5-B0AA-FF48CFA6F75A}" type="presOf" srcId="{F2386F5B-6DA6-4873-B904-57A388B228BD}" destId="{DF6ABE71-AC19-4F71-80CD-0D588FBB10DA}" srcOrd="1" destOrd="0" presId="urn:microsoft.com/office/officeart/2005/8/layout/hList7#1"/>
    <dgm:cxn modelId="{76340075-170D-42CB-804E-90AEEBDAF292}" type="presOf" srcId="{F2386F5B-6DA6-4873-B904-57A388B228BD}" destId="{8EF75C7C-F48C-4419-9FEA-AB08AC98DA05}" srcOrd="0" destOrd="0" presId="urn:microsoft.com/office/officeart/2005/8/layout/hList7#1"/>
    <dgm:cxn modelId="{BB0578B8-0D1A-4837-9CEC-867EFE71D13D}" type="presOf" srcId="{EDE861EB-329C-4E99-91EF-B21AD8208E5E}" destId="{341A8E3E-1E04-4C54-AA03-F9429253B356}" srcOrd="0" destOrd="0" presId="urn:microsoft.com/office/officeart/2005/8/layout/hList7#1"/>
    <dgm:cxn modelId="{17795E26-D26A-4B24-9547-F24AB04D242F}" type="presOf" srcId="{D41F3665-9408-4B98-8D1C-C25F67673D65}" destId="{CFAEBA67-7201-473B-89C2-01EDF4AD3A98}" srcOrd="1" destOrd="0" presId="urn:microsoft.com/office/officeart/2005/8/layout/hList7#1"/>
    <dgm:cxn modelId="{966E9ACF-8E9A-45F1-A9BB-757E93FE426B}" type="presOf" srcId="{7EFF90B2-35D5-4F87-B355-65E1AC9D37A5}" destId="{3D7CE583-ECFF-4B0E-8F9D-E1C45A950EEB}" srcOrd="0" destOrd="0" presId="urn:microsoft.com/office/officeart/2005/8/layout/hList7#1"/>
    <dgm:cxn modelId="{8CA99036-7787-47D4-B8D8-2C55F5B2361B}" type="presOf" srcId="{EDE861EB-329C-4E99-91EF-B21AD8208E5E}" destId="{5C52ACEC-3FC6-4C19-93EC-78B7E4A77222}" srcOrd="1" destOrd="0" presId="urn:microsoft.com/office/officeart/2005/8/layout/hList7#1"/>
    <dgm:cxn modelId="{6DE12E06-3D0F-471B-8E21-43F22219372D}" srcId="{A1DE39D0-1C6D-4E54-8F94-FE013128ADCE}" destId="{EDE861EB-329C-4E99-91EF-B21AD8208E5E}" srcOrd="1" destOrd="0" parTransId="{DDEB1FF9-D617-4397-8B25-2122CCD079D8}" sibTransId="{7EFF90B2-35D5-4F87-B355-65E1AC9D37A5}"/>
    <dgm:cxn modelId="{700FA499-2198-4A71-B06D-9F44E3FB6D52}" srcId="{A1DE39D0-1C6D-4E54-8F94-FE013128ADCE}" destId="{D41F3665-9408-4B98-8D1C-C25F67673D65}" srcOrd="2" destOrd="0" parTransId="{1A16C32B-89E5-4599-962B-41FD8110E659}" sibTransId="{82CB96A9-AFB5-46E8-A5C0-A42D01855DEA}"/>
    <dgm:cxn modelId="{54FA3DB3-B688-4152-A4E7-2F0CB57A7197}" srcId="{A1DE39D0-1C6D-4E54-8F94-FE013128ADCE}" destId="{DDE25343-D977-4989-AAF4-C7D479DE06D6}" srcOrd="0" destOrd="0" parTransId="{C0B84309-32D8-431D-BD38-925681194B46}" sibTransId="{1CF35031-953D-4730-AF96-F4A7579DD022}"/>
    <dgm:cxn modelId="{9E869347-472B-4D3A-AABA-B7214C6FE0D5}" type="presOf" srcId="{DDE25343-D977-4989-AAF4-C7D479DE06D6}" destId="{FA2A7729-3AC5-4DD4-9FBA-4155DF831B20}" srcOrd="1" destOrd="0" presId="urn:microsoft.com/office/officeart/2005/8/layout/hList7#1"/>
    <dgm:cxn modelId="{8BBFE686-8AEE-45CD-9CA7-97E8A1164782}" type="presOf" srcId="{DDE25343-D977-4989-AAF4-C7D479DE06D6}" destId="{87AEA3A3-D629-412C-8F52-19BA193CE102}" srcOrd="0" destOrd="0" presId="urn:microsoft.com/office/officeart/2005/8/layout/hList7#1"/>
    <dgm:cxn modelId="{02991B1B-8341-410A-B093-75DF421B5298}" type="presOf" srcId="{1CF35031-953D-4730-AF96-F4A7579DD022}" destId="{65513BA6-B5CE-4D6B-9722-314E63990057}" srcOrd="0" destOrd="0" presId="urn:microsoft.com/office/officeart/2005/8/layout/hList7#1"/>
    <dgm:cxn modelId="{7044D5F8-1862-4608-A295-FA6B2D5E8F7A}" srcId="{A1DE39D0-1C6D-4E54-8F94-FE013128ADCE}" destId="{F2386F5B-6DA6-4873-B904-57A388B228BD}" srcOrd="3" destOrd="0" parTransId="{473AD7EC-F51D-418F-82B7-403D9A0017B6}" sibTransId="{50F60139-4EEE-4E7D-AF3A-A2D385A5615F}"/>
    <dgm:cxn modelId="{7794B276-25BE-4C4F-AAE7-48D7F43964B4}" type="presOf" srcId="{82CB96A9-AFB5-46E8-A5C0-A42D01855DEA}" destId="{25E63CA9-314C-49D9-B9B4-C3D464DE2C0B}" srcOrd="0" destOrd="0" presId="urn:microsoft.com/office/officeart/2005/8/layout/hList7#1"/>
    <dgm:cxn modelId="{E7421F31-7392-462D-A57E-591D99A62015}" type="presOf" srcId="{D41F3665-9408-4B98-8D1C-C25F67673D65}" destId="{F9A7C14B-9035-4004-8F85-8C08CF2F11B1}" srcOrd="0" destOrd="0" presId="urn:microsoft.com/office/officeart/2005/8/layout/hList7#1"/>
    <dgm:cxn modelId="{E73E049F-8706-4395-983B-442D97112C82}" type="presOf" srcId="{A1DE39D0-1C6D-4E54-8F94-FE013128ADCE}" destId="{9E685BE0-D1E7-41FF-8F87-99F04AB8D200}" srcOrd="0" destOrd="0" presId="urn:microsoft.com/office/officeart/2005/8/layout/hList7#1"/>
    <dgm:cxn modelId="{00CCA07C-D039-4C10-B703-B93485D83587}" type="presParOf" srcId="{9E685BE0-D1E7-41FF-8F87-99F04AB8D200}" destId="{8FE6092B-1A90-46C9-A678-5CCA587DD6C5}" srcOrd="0" destOrd="0" presId="urn:microsoft.com/office/officeart/2005/8/layout/hList7#1"/>
    <dgm:cxn modelId="{0C529EE1-43AA-4882-BDC0-A606304ED476}" type="presParOf" srcId="{9E685BE0-D1E7-41FF-8F87-99F04AB8D200}" destId="{AC1AB41D-5DF9-45F0-92E4-8488F8017026}" srcOrd="1" destOrd="0" presId="urn:microsoft.com/office/officeart/2005/8/layout/hList7#1"/>
    <dgm:cxn modelId="{9220E03A-B485-4C63-B44A-E6C2197C316B}" type="presParOf" srcId="{AC1AB41D-5DF9-45F0-92E4-8488F8017026}" destId="{4E04E347-D0EF-4FB9-8C4B-43A1064517B0}" srcOrd="0" destOrd="0" presId="urn:microsoft.com/office/officeart/2005/8/layout/hList7#1"/>
    <dgm:cxn modelId="{393FABA4-CB87-4E3A-B744-B741C991B82A}" type="presParOf" srcId="{4E04E347-D0EF-4FB9-8C4B-43A1064517B0}" destId="{87AEA3A3-D629-412C-8F52-19BA193CE102}" srcOrd="0" destOrd="0" presId="urn:microsoft.com/office/officeart/2005/8/layout/hList7#1"/>
    <dgm:cxn modelId="{042D54BA-D39B-4F18-A9A1-441F73CC1040}" type="presParOf" srcId="{4E04E347-D0EF-4FB9-8C4B-43A1064517B0}" destId="{FA2A7729-3AC5-4DD4-9FBA-4155DF831B20}" srcOrd="1" destOrd="0" presId="urn:microsoft.com/office/officeart/2005/8/layout/hList7#1"/>
    <dgm:cxn modelId="{007AC208-65BA-446F-BF2B-B74AD7DA91D5}" type="presParOf" srcId="{4E04E347-D0EF-4FB9-8C4B-43A1064517B0}" destId="{B048EFF7-A38B-4B4C-A7E8-C6962C90C780}" srcOrd="2" destOrd="0" presId="urn:microsoft.com/office/officeart/2005/8/layout/hList7#1"/>
    <dgm:cxn modelId="{0D8124BF-FAD9-480A-BFF5-EA7491EB2F59}" type="presParOf" srcId="{4E04E347-D0EF-4FB9-8C4B-43A1064517B0}" destId="{9CB89B45-06B5-4B21-B34A-3A1E8C7BBBD1}" srcOrd="3" destOrd="0" presId="urn:microsoft.com/office/officeart/2005/8/layout/hList7#1"/>
    <dgm:cxn modelId="{4DAA287F-72A2-4716-97C3-FD6110E31018}" type="presParOf" srcId="{AC1AB41D-5DF9-45F0-92E4-8488F8017026}" destId="{65513BA6-B5CE-4D6B-9722-314E63990057}" srcOrd="1" destOrd="0" presId="urn:microsoft.com/office/officeart/2005/8/layout/hList7#1"/>
    <dgm:cxn modelId="{77AFCBDF-B304-41AA-979E-B555DB48FDEB}" type="presParOf" srcId="{AC1AB41D-5DF9-45F0-92E4-8488F8017026}" destId="{AAA92F8A-E36D-424C-A370-DEBBBCA64BAD}" srcOrd="2" destOrd="0" presId="urn:microsoft.com/office/officeart/2005/8/layout/hList7#1"/>
    <dgm:cxn modelId="{DCDA7141-1336-4204-8D28-B3965A8836CF}" type="presParOf" srcId="{AAA92F8A-E36D-424C-A370-DEBBBCA64BAD}" destId="{341A8E3E-1E04-4C54-AA03-F9429253B356}" srcOrd="0" destOrd="0" presId="urn:microsoft.com/office/officeart/2005/8/layout/hList7#1"/>
    <dgm:cxn modelId="{A1AA2A29-9CF6-451C-9BA3-0CD8719FB3B0}" type="presParOf" srcId="{AAA92F8A-E36D-424C-A370-DEBBBCA64BAD}" destId="{5C52ACEC-3FC6-4C19-93EC-78B7E4A77222}" srcOrd="1" destOrd="0" presId="urn:microsoft.com/office/officeart/2005/8/layout/hList7#1"/>
    <dgm:cxn modelId="{51082672-D40D-4134-92E8-D677B00F060B}" type="presParOf" srcId="{AAA92F8A-E36D-424C-A370-DEBBBCA64BAD}" destId="{E5213D13-A14C-480D-BCEC-41A6C278CE5A}" srcOrd="2" destOrd="0" presId="urn:microsoft.com/office/officeart/2005/8/layout/hList7#1"/>
    <dgm:cxn modelId="{532609B6-D663-44AF-B58B-058AAF8708AA}" type="presParOf" srcId="{AAA92F8A-E36D-424C-A370-DEBBBCA64BAD}" destId="{F7721208-3DE9-4879-85BE-A45CD58D2427}" srcOrd="3" destOrd="0" presId="urn:microsoft.com/office/officeart/2005/8/layout/hList7#1"/>
    <dgm:cxn modelId="{13F629E9-D42C-4D19-8C68-03799BC2F5C9}" type="presParOf" srcId="{AC1AB41D-5DF9-45F0-92E4-8488F8017026}" destId="{3D7CE583-ECFF-4B0E-8F9D-E1C45A950EEB}" srcOrd="3" destOrd="0" presId="urn:microsoft.com/office/officeart/2005/8/layout/hList7#1"/>
    <dgm:cxn modelId="{02326FE2-D10F-466F-97CF-9754BF3707E5}" type="presParOf" srcId="{AC1AB41D-5DF9-45F0-92E4-8488F8017026}" destId="{FEE9EE6F-94CD-49FF-99F0-15D50CD51190}" srcOrd="4" destOrd="0" presId="urn:microsoft.com/office/officeart/2005/8/layout/hList7#1"/>
    <dgm:cxn modelId="{941FEDF8-F2DA-4D61-BFCC-470A191D6AF6}" type="presParOf" srcId="{FEE9EE6F-94CD-49FF-99F0-15D50CD51190}" destId="{F9A7C14B-9035-4004-8F85-8C08CF2F11B1}" srcOrd="0" destOrd="0" presId="urn:microsoft.com/office/officeart/2005/8/layout/hList7#1"/>
    <dgm:cxn modelId="{ACF6759D-FE36-4465-8629-D0EEDBF3C524}" type="presParOf" srcId="{FEE9EE6F-94CD-49FF-99F0-15D50CD51190}" destId="{CFAEBA67-7201-473B-89C2-01EDF4AD3A98}" srcOrd="1" destOrd="0" presId="urn:microsoft.com/office/officeart/2005/8/layout/hList7#1"/>
    <dgm:cxn modelId="{741DD0DF-20C9-43DB-A656-AD55BB648C13}" type="presParOf" srcId="{FEE9EE6F-94CD-49FF-99F0-15D50CD51190}" destId="{1DAF9193-85FD-4343-98C2-6A0F11EE5F4E}" srcOrd="2" destOrd="0" presId="urn:microsoft.com/office/officeart/2005/8/layout/hList7#1"/>
    <dgm:cxn modelId="{BFB81A0A-6EA2-4483-B57B-2C73605014E9}" type="presParOf" srcId="{FEE9EE6F-94CD-49FF-99F0-15D50CD51190}" destId="{F88FEFB0-5DD2-4619-8DB4-E1D13208896B}" srcOrd="3" destOrd="0" presId="urn:microsoft.com/office/officeart/2005/8/layout/hList7#1"/>
    <dgm:cxn modelId="{C7DA750C-D23A-4272-B5E6-9300314D8BB9}" type="presParOf" srcId="{AC1AB41D-5DF9-45F0-92E4-8488F8017026}" destId="{25E63CA9-314C-49D9-B9B4-C3D464DE2C0B}" srcOrd="5" destOrd="0" presId="urn:microsoft.com/office/officeart/2005/8/layout/hList7#1"/>
    <dgm:cxn modelId="{10F40B1D-3D8A-449D-9168-771CA327EFC0}" type="presParOf" srcId="{AC1AB41D-5DF9-45F0-92E4-8488F8017026}" destId="{2AD8D256-7618-42AF-A8D5-E63E4B9BAE1C}" srcOrd="6" destOrd="0" presId="urn:microsoft.com/office/officeart/2005/8/layout/hList7#1"/>
    <dgm:cxn modelId="{27975F6E-E166-4F62-913F-D4975321D6F2}" type="presParOf" srcId="{2AD8D256-7618-42AF-A8D5-E63E4B9BAE1C}" destId="{8EF75C7C-F48C-4419-9FEA-AB08AC98DA05}" srcOrd="0" destOrd="0" presId="urn:microsoft.com/office/officeart/2005/8/layout/hList7#1"/>
    <dgm:cxn modelId="{32DF9D23-F9DC-4C2D-96C8-ABF4FF9C7D9A}" type="presParOf" srcId="{2AD8D256-7618-42AF-A8D5-E63E4B9BAE1C}" destId="{DF6ABE71-AC19-4F71-80CD-0D588FBB10DA}" srcOrd="1" destOrd="0" presId="urn:microsoft.com/office/officeart/2005/8/layout/hList7#1"/>
    <dgm:cxn modelId="{A79C76E6-5E21-4A1D-A507-AFC047723F92}" type="presParOf" srcId="{2AD8D256-7618-42AF-A8D5-E63E4B9BAE1C}" destId="{C1EA190D-71AB-4281-8C1C-2C37E27FB393}" srcOrd="2" destOrd="0" presId="urn:microsoft.com/office/officeart/2005/8/layout/hList7#1"/>
    <dgm:cxn modelId="{453CE6A3-5B5F-4D36-B066-65B183A87BD4}" type="presParOf" srcId="{2AD8D256-7618-42AF-A8D5-E63E4B9BAE1C}" destId="{2008CF73-5353-4706-9989-E5F94FFF63B3}" srcOrd="3" destOrd="0" presId="urn:microsoft.com/office/officeart/2005/8/layout/hList7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EA3A3-D629-412C-8F52-19BA193CE102}">
      <dsp:nvSpPr>
        <dsp:cNvPr id="0" name=""/>
        <dsp:cNvSpPr/>
      </dsp:nvSpPr>
      <dsp:spPr>
        <a:xfrm>
          <a:off x="1519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Poboljšanje inovativnosti MSP</a:t>
          </a:r>
        </a:p>
      </dsp:txBody>
      <dsp:txXfrm>
        <a:off x="1519" y="828120"/>
        <a:ext cx="1592967" cy="828120"/>
      </dsp:txXfrm>
    </dsp:sp>
    <dsp:sp modelId="{9CB89B45-06B5-4B21-B34A-3A1E8C7BBBD1}">
      <dsp:nvSpPr>
        <dsp:cNvPr id="0" name=""/>
        <dsp:cNvSpPr/>
      </dsp:nvSpPr>
      <dsp:spPr>
        <a:xfrm>
          <a:off x="491436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41A8E3E-1E04-4C54-AA03-F9429253B356}">
      <dsp:nvSpPr>
        <dsp:cNvPr id="0" name=""/>
        <dsp:cNvSpPr/>
      </dsp:nvSpPr>
      <dsp:spPr>
        <a:xfrm>
          <a:off x="1642276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Povećanje učinkovitosti i rasta MSP</a:t>
          </a:r>
        </a:p>
      </dsp:txBody>
      <dsp:txXfrm>
        <a:off x="1642276" y="828120"/>
        <a:ext cx="1592967" cy="828120"/>
      </dsp:txXfrm>
    </dsp:sp>
    <dsp:sp modelId="{F7721208-3DE9-4879-85BE-A45CD58D2427}">
      <dsp:nvSpPr>
        <dsp:cNvPr id="0" name=""/>
        <dsp:cNvSpPr/>
      </dsp:nvSpPr>
      <dsp:spPr>
        <a:xfrm>
          <a:off x="2132193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9A7C14B-9035-4004-8F85-8C08CF2F11B1}">
      <dsp:nvSpPr>
        <dsp:cNvPr id="0" name=""/>
        <dsp:cNvSpPr/>
      </dsp:nvSpPr>
      <dsp:spPr>
        <a:xfrm>
          <a:off x="3283033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Bolji pristup izvorima financiranja za male i srednje poduzetnike</a:t>
          </a:r>
        </a:p>
      </dsp:txBody>
      <dsp:txXfrm>
        <a:off x="3283033" y="828120"/>
        <a:ext cx="1592967" cy="828120"/>
      </dsp:txXfrm>
    </dsp:sp>
    <dsp:sp modelId="{F88FEFB0-5DD2-4619-8DB4-E1D13208896B}">
      <dsp:nvSpPr>
        <dsp:cNvPr id="0" name=""/>
        <dsp:cNvSpPr/>
      </dsp:nvSpPr>
      <dsp:spPr>
        <a:xfrm>
          <a:off x="3772950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EF75C7C-F48C-4419-9FEA-AB08AC98DA05}">
      <dsp:nvSpPr>
        <dsp:cNvPr id="0" name=""/>
        <dsp:cNvSpPr/>
      </dsp:nvSpPr>
      <dsp:spPr>
        <a:xfrm>
          <a:off x="4923790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Stvaranje povoljnog okruženja za razvoj poduzetništva </a:t>
          </a:r>
        </a:p>
      </dsp:txBody>
      <dsp:txXfrm>
        <a:off x="4923790" y="828120"/>
        <a:ext cx="1592967" cy="828120"/>
      </dsp:txXfrm>
    </dsp:sp>
    <dsp:sp modelId="{2008CF73-5353-4706-9989-E5F94FFF63B3}">
      <dsp:nvSpPr>
        <dsp:cNvPr id="0" name=""/>
        <dsp:cNvSpPr/>
      </dsp:nvSpPr>
      <dsp:spPr>
        <a:xfrm>
          <a:off x="5413707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FE6092B-1A90-46C9-A678-5CCA587DD6C5}">
      <dsp:nvSpPr>
        <dsp:cNvPr id="0" name=""/>
        <dsp:cNvSpPr/>
      </dsp:nvSpPr>
      <dsp:spPr>
        <a:xfrm>
          <a:off x="260731" y="1656240"/>
          <a:ext cx="5996815" cy="310545"/>
        </a:xfrm>
        <a:prstGeom prst="leftRightArrow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D2E07-475C-4E0C-9DDD-6E9EAAD5521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50A07-B425-4CCF-A476-AF2DB86D1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1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50A07-B425-4CCF-A476-AF2DB86D13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03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8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2986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9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03991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10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72654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11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580008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12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73565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13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7356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712879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912768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776864" cy="3651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712879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984776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pPr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6840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go.h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Objavljeni i planirani pozivi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MGPO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/>
          <a:lstStyle/>
          <a:p>
            <a:r>
              <a:rPr lang="hr-BA" dirty="0" smtClean="0"/>
              <a:t>Krapina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hr-BA" dirty="0" smtClean="0"/>
              <a:t>15</a:t>
            </a:r>
            <a:r>
              <a:rPr lang="en-GB" dirty="0" smtClean="0"/>
              <a:t>. </a:t>
            </a:r>
            <a:r>
              <a:rPr lang="hr-BA" smtClean="0"/>
              <a:t>ožujka</a:t>
            </a:r>
            <a:r>
              <a:rPr lang="en-GB" smtClean="0"/>
              <a:t> </a:t>
            </a:r>
            <a:r>
              <a:rPr lang="en-GB" dirty="0" smtClean="0"/>
              <a:t>2019.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Organizacija događaja sufinancirana je sredstvima tehničke pomoći u okviru Operativnog </a:t>
            </a:r>
          </a:p>
          <a:p>
            <a:r>
              <a:rPr lang="vi-VN" smtClean="0"/>
              <a:t>programa „Konkurentnost i kohezija”, iz Europskog fonda za regionalni razvoj. </a:t>
            </a:r>
          </a:p>
          <a:p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6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5554" y="1416257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50 </a:t>
            </a:r>
            <a:r>
              <a:rPr lang="hr-HR" sz="1600" b="1" dirty="0">
                <a:solidFill>
                  <a:schemeClr val="bg1"/>
                </a:solidFill>
              </a:rPr>
              <a:t>milijuna </a:t>
            </a:r>
            <a:r>
              <a:rPr lang="hr-HR" sz="1600" b="1" dirty="0" smtClean="0">
                <a:solidFill>
                  <a:schemeClr val="bg1"/>
                </a:solidFill>
              </a:rPr>
              <a:t>HRK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121343"/>
            <a:ext cx="712879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 defTabSz="668079" eaLnBrk="0" hangingPunct="0"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hr-HR" dirty="0"/>
              <a:t>Maksimalni intenzitet potpore koji se može dodijeliti - JP(R )S = </a:t>
            </a:r>
            <a:r>
              <a:rPr lang="hr-HR" dirty="0">
                <a:solidFill>
                  <a:srgbClr val="FF0000"/>
                </a:solidFill>
              </a:rPr>
              <a:t>ŽUPANIJE!</a:t>
            </a:r>
            <a:r>
              <a:rPr lang="hr-HR" dirty="0"/>
              <a:t> </a:t>
            </a:r>
          </a:p>
          <a:p>
            <a:r>
              <a:rPr lang="hr-HR" b="0" dirty="0"/>
              <a:t>Definiran na temelju Odluke o razvrstavanju jedinica lokalne i područne (regionalne) samouprave prema stupnju razvijenosti (NN 132/17):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48951" y="1793323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10.000,00 HRK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75.000,00 HRK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29" y="3623690"/>
            <a:ext cx="8424936" cy="9507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endParaRPr lang="hr-HR" sz="1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endParaRPr lang="hr-HR" sz="1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0070C0"/>
                </a:solidFill>
                <a:cs typeface="Arial" panose="020B0604020202020204" pitchFamily="34" charset="0"/>
              </a:rPr>
              <a:t>Cilj Poziva: Pružanje stručne podrške od strane znanstveno-istraživačkih organizacija (ZIO) u vidu ugovornog pružanja usluga MSP-ovima za troškove testiranja, ispitivanja, demonstracijskih aktivnosti, kao i korištenja stručnih tehničkih znanja za potrebe inovativnih procesa i komercijalizacije inovacija.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endParaRPr lang="hr-HR" sz="14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endParaRPr lang="hr-HR" sz="14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29" y="4868709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0070C0"/>
                </a:solidFill>
                <a:cs typeface="Arial" panose="020B0604020202020204" pitchFamily="34" charset="0"/>
              </a:rPr>
              <a:t>Aktivnosti namijenjene inovacijama koje rezultiraju novim proizvodima, uslugama ili procesima koje su novost u ponudi poduzeća i/ili novost na tržištu: testiranje proizvoda, usluga ili procesa; ispitivanje proizvoda, usluga ili procesa; demonstracijske aktivnosti; stručna i tehnička znanja u svrhu razvoja proizvoda, usluga ili procesa.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21987" y="4608525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5" y="5841489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400" b="1" kern="0" dirty="0" smtClean="0">
                <a:solidFill>
                  <a:srgbClr val="0070C0"/>
                </a:solidFill>
              </a:rPr>
              <a:t>Podnošenje projektnih prijedloga: od 2. srpnja 2018. do 29. lipnja 2020., </a:t>
            </a:r>
          </a:p>
          <a:p>
            <a:pPr algn="ctr" defTabSz="668079">
              <a:defRPr/>
            </a:pPr>
            <a:r>
              <a:rPr lang="hr-HR" sz="1400" kern="0" dirty="0" smtClean="0">
                <a:solidFill>
                  <a:srgbClr val="0070C0"/>
                </a:solidFill>
              </a:rPr>
              <a:t>odnosno do iskorištenja sredstava - putem sustava </a:t>
            </a:r>
            <a:r>
              <a:rPr lang="hr-HR" sz="1400" kern="0" dirty="0" err="1" smtClean="0">
                <a:solidFill>
                  <a:srgbClr val="0070C0"/>
                </a:solidFill>
              </a:rPr>
              <a:t>eFondovi</a:t>
            </a:r>
            <a:r>
              <a:rPr lang="hr-HR" sz="1400" kern="0" dirty="0" smtClean="0">
                <a:solidFill>
                  <a:srgbClr val="0070C0"/>
                </a:solidFill>
              </a:rPr>
              <a:t> </a:t>
            </a:r>
            <a:endParaRPr lang="hr-HR" sz="1400" kern="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3808" y="976835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3. INOVACIJSKI VAUČERI ZA MSP-OVE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611888" y="3003169"/>
            <a:ext cx="201622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FF0000"/>
                </a:solidFill>
                <a:cs typeface="Arial" panose="020B0604020202020204" pitchFamily="34" charset="0"/>
              </a:rPr>
              <a:t>IV. skupina JP(R)S: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0070C0"/>
                </a:solidFill>
                <a:cs typeface="Arial" panose="020B0604020202020204" pitchFamily="34" charset="0"/>
              </a:rPr>
              <a:t>do 70% prihvatljivih troškova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9868" y="2993168"/>
            <a:ext cx="2083770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FF0000"/>
                </a:solidFill>
                <a:cs typeface="Arial" panose="020B0604020202020204" pitchFamily="34" charset="0"/>
              </a:rPr>
              <a:t>III. skupina JP(R)S: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0070C0"/>
                </a:solidFill>
                <a:cs typeface="Arial" panose="020B0604020202020204" pitchFamily="34" charset="0"/>
              </a:rPr>
              <a:t>do 75% prihvatljivih troškova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05784" y="2995800"/>
            <a:ext cx="2009959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FF0000"/>
                </a:solidFill>
                <a:cs typeface="Arial" panose="020B0604020202020204" pitchFamily="34" charset="0"/>
              </a:rPr>
              <a:t>II. skupina JP(R)S: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0070C0"/>
                </a:solidFill>
                <a:cs typeface="Arial" panose="020B0604020202020204" pitchFamily="34" charset="0"/>
              </a:rPr>
              <a:t>do 80% prihvatljivih troškova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6856" y="3012497"/>
            <a:ext cx="2078928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FF0000"/>
                </a:solidFill>
                <a:cs typeface="Arial" panose="020B0604020202020204" pitchFamily="34" charset="0"/>
              </a:rPr>
              <a:t>I. skupina JP(R)S: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</a:pPr>
            <a:r>
              <a:rPr lang="hr-HR" sz="1400" dirty="0">
                <a:solidFill>
                  <a:srgbClr val="0070C0"/>
                </a:solidFill>
                <a:cs typeface="Arial" panose="020B0604020202020204" pitchFamily="34" charset="0"/>
              </a:rPr>
              <a:t>do 85% prihvatljivih troškova</a:t>
            </a:r>
          </a:p>
        </p:txBody>
      </p:sp>
    </p:spTree>
    <p:extLst>
      <p:ext uri="{BB962C8B-B14F-4D97-AF65-F5344CB8AC3E}">
        <p14:creationId xmlns:p14="http://schemas.microsoft.com/office/powerpoint/2010/main" val="6492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27782" y="1758383"/>
            <a:ext cx="3888432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7,5 </a:t>
            </a:r>
            <a:r>
              <a:rPr lang="hr-HR" sz="1600" b="1" dirty="0">
                <a:solidFill>
                  <a:schemeClr val="bg1"/>
                </a:solidFill>
              </a:rPr>
              <a:t>milijuna </a:t>
            </a:r>
            <a:r>
              <a:rPr lang="hr-HR" sz="1600" b="1" dirty="0" smtClean="0">
                <a:solidFill>
                  <a:schemeClr val="bg1"/>
                </a:solidFill>
              </a:rPr>
              <a:t>HRK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 smtClean="0">
                <a:solidFill>
                  <a:srgbClr val="0070C0"/>
                </a:solidFill>
              </a:rPr>
              <a:t>Maksimalni </a:t>
            </a:r>
            <a:r>
              <a:rPr lang="hr-HR" sz="1600" b="1" dirty="0">
                <a:solidFill>
                  <a:srgbClr val="0070C0"/>
                </a:solidFill>
              </a:rPr>
              <a:t>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 do 75.000,00 HRK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440353"/>
            <a:ext cx="8424936" cy="10100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Cilj Poziva: Povećanje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prepoznatljivosti kvalitete usluga i proizvoda MSP-ova, čime će se osigurati preduvjeti za povećanje prihoda od prodaje, izvoza i ukupne konkurentnosti i posljedično, doprinijeti stvaranju hrvatskog identiteta na zajedničkom i svjetskom tržištu.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1307" y="4863678"/>
            <a:ext cx="8416386" cy="10917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Ostvarivanje prava korištenja znakova kvalitete kod ovlaštenog pružatelja usluge:</a:t>
            </a:r>
          </a:p>
          <a:p>
            <a:pPr marL="285750" indent="-285750"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Hrvatska kvaliteta, Izvorno hrvatsko (HGK)</a:t>
            </a:r>
          </a:p>
          <a:p>
            <a:pPr marL="285750" indent="-285750"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Tradicijski obrt, Umjetnički obrt (HOK)</a:t>
            </a:r>
            <a:endParaRPr lang="vi-VN" sz="1600" dirty="0" err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1988" y="4520927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4309" y="6006701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400" b="1" kern="0" dirty="0" smtClean="0">
                <a:solidFill>
                  <a:srgbClr val="0070C0"/>
                </a:solidFill>
              </a:rPr>
              <a:t>Podnošenje projektnih prijedloga: od 10. rujna 2018. do 29. lipnja 2020., </a:t>
            </a:r>
          </a:p>
          <a:p>
            <a:pPr algn="ctr" defTabSz="668079">
              <a:defRPr/>
            </a:pPr>
            <a:r>
              <a:rPr lang="hr-HR" sz="1400" kern="0" dirty="0" smtClean="0">
                <a:solidFill>
                  <a:srgbClr val="0070C0"/>
                </a:solidFill>
              </a:rPr>
              <a:t>odnosno do iskorištenja sredstava - putem sustava </a:t>
            </a:r>
            <a:r>
              <a:rPr lang="hr-HR" sz="1400" kern="0" dirty="0" err="1" smtClean="0">
                <a:solidFill>
                  <a:srgbClr val="0070C0"/>
                </a:solidFill>
              </a:rPr>
              <a:t>eFondovi</a:t>
            </a:r>
            <a:r>
              <a:rPr lang="hr-HR" sz="1400" kern="0" dirty="0" smtClean="0">
                <a:solidFill>
                  <a:srgbClr val="0070C0"/>
                </a:solidFill>
              </a:rPr>
              <a:t> </a:t>
            </a:r>
            <a:endParaRPr lang="hr-HR" sz="1400" kern="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3808" y="976835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4. ZNAKOVI KVALITETE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1734987" y="2993603"/>
            <a:ext cx="5603353" cy="342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100% prihvatljivih troškova</a:t>
            </a:r>
            <a:endParaRPr lang="hr-HR" sz="1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9634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134 milijuna HRK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 smtClean="0">
                <a:solidFill>
                  <a:srgbClr val="0070C0"/>
                </a:solidFill>
              </a:rPr>
              <a:t>Maksimalni </a:t>
            </a:r>
            <a:r>
              <a:rPr lang="hr-HR" sz="1600" b="1" dirty="0">
                <a:solidFill>
                  <a:srgbClr val="0070C0"/>
                </a:solidFill>
              </a:rPr>
              <a:t>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4353" y="2154342"/>
            <a:ext cx="452730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100.000,00 HRK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1.000.000,00 HRK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o 85% prihvatljivih troškova</a:t>
            </a:r>
            <a:endParaRPr lang="hr-HR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o 65% prihvatljivih troškova</a:t>
            </a:r>
            <a:endParaRPr lang="hr-HR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Cilj Poziva: pridonijeti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povećanju udjela MSP-ova u ukupnom izvozu roba i usluga poboljšanjem uvjeta za njihov rad u međunarodnom okruženju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Nastupi na inozemnim međunarodnim sajmovima i b2b susretima u inozemstvu, istraživanje inozemnog tržišta za plasman proizvoda na novo tržište izvan RH te aktivnosti ispunjavanja zahtjeva informiranja i vidljivosti.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93335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400" b="1" kern="0" dirty="0" smtClean="0">
                <a:solidFill>
                  <a:srgbClr val="0070C0"/>
                </a:solidFill>
              </a:rPr>
              <a:t>Podnošenje projektnih prijedloga: od 30. listopada 2018. do 29. lipnja 2020., </a:t>
            </a:r>
          </a:p>
          <a:p>
            <a:pPr algn="ctr" defTabSz="668079">
              <a:defRPr/>
            </a:pPr>
            <a:r>
              <a:rPr lang="hr-HR" sz="1400" kern="0" dirty="0" smtClean="0">
                <a:solidFill>
                  <a:srgbClr val="0070C0"/>
                </a:solidFill>
              </a:rPr>
              <a:t>odnosno do iskorištenja sredstava - putem sustava </a:t>
            </a:r>
            <a:r>
              <a:rPr lang="hr-HR" sz="1400" kern="0" dirty="0" err="1" smtClean="0">
                <a:solidFill>
                  <a:srgbClr val="0070C0"/>
                </a:solidFill>
              </a:rPr>
              <a:t>eFondovi</a:t>
            </a:r>
            <a:r>
              <a:rPr lang="hr-HR" sz="1400" kern="0" dirty="0" smtClean="0">
                <a:solidFill>
                  <a:srgbClr val="0070C0"/>
                </a:solidFill>
              </a:rPr>
              <a:t> </a:t>
            </a:r>
            <a:endParaRPr lang="hr-HR" sz="1400" kern="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15816" y="961180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es-ES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5. INTERNACIONALIZACIJA POSLOVANJA MSP FAZA 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96344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150 </a:t>
            </a:r>
            <a:r>
              <a:rPr lang="hr-HR" sz="1600" b="1" dirty="0">
                <a:solidFill>
                  <a:schemeClr val="bg1"/>
                </a:solidFill>
              </a:rPr>
              <a:t>milijuna </a:t>
            </a:r>
            <a:r>
              <a:rPr lang="hr-HR" sz="1600" b="1" dirty="0" smtClean="0">
                <a:solidFill>
                  <a:schemeClr val="bg1"/>
                </a:solidFill>
              </a:rPr>
              <a:t>HRK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 smtClean="0">
                <a:solidFill>
                  <a:srgbClr val="0070C0"/>
                </a:solidFill>
              </a:rPr>
              <a:t>Maksimalni </a:t>
            </a:r>
            <a:r>
              <a:rPr lang="hr-HR" sz="1600" b="1" dirty="0">
                <a:solidFill>
                  <a:srgbClr val="0070C0"/>
                </a:solidFill>
              </a:rPr>
              <a:t>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2125005"/>
            <a:ext cx="452730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150.000,00 HRK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1.400.000,00 HRK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52108" y="2999444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Mikro, mala i srednja </a:t>
            </a: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o 85% prihvatljivih troškova</a:t>
            </a:r>
            <a:endParaRPr lang="hr-HR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Cilj Poziva: 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potica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nje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inovativnost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novoosnovanih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MSP-ova za uvođenje inovacija koje rezultiraju proizvodom/uslugom koja je novost na tržištu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Prilagodba razvijenog proizvoda/usluge zahtjevima 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tržišta i 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priprema </a:t>
            </a:r>
            <a:r>
              <a:rPr lang="hr-H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lansiranja proizvoda/usluge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 smtClean="0">
                <a:solidFill>
                  <a:srgbClr val="0070C0"/>
                </a:solidFill>
              </a:rPr>
              <a:t>Podnošenje</a:t>
            </a:r>
            <a:r>
              <a:rPr lang="en-US" sz="1400" b="1" kern="0" dirty="0" smtClean="0">
                <a:solidFill>
                  <a:srgbClr val="0070C0"/>
                </a:solidFill>
              </a:rPr>
              <a:t> </a:t>
            </a:r>
            <a:r>
              <a:rPr lang="en-US" sz="1400" b="1" kern="0" dirty="0" err="1" smtClean="0">
                <a:solidFill>
                  <a:srgbClr val="0070C0"/>
                </a:solidFill>
              </a:rPr>
              <a:t>projektnih</a:t>
            </a:r>
            <a:r>
              <a:rPr lang="en-US" sz="1400" b="1" kern="0" dirty="0" smtClean="0">
                <a:solidFill>
                  <a:srgbClr val="0070C0"/>
                </a:solidFill>
              </a:rPr>
              <a:t> </a:t>
            </a:r>
            <a:r>
              <a:rPr lang="en-US" sz="1400" b="1" kern="0" dirty="0" err="1" smtClean="0">
                <a:solidFill>
                  <a:srgbClr val="0070C0"/>
                </a:solidFill>
              </a:rPr>
              <a:t>prijedloga</a:t>
            </a:r>
            <a:r>
              <a:rPr lang="en-US" sz="1400" b="1" kern="0" dirty="0" smtClean="0">
                <a:solidFill>
                  <a:srgbClr val="0070C0"/>
                </a:solidFill>
              </a:rPr>
              <a:t>: od 15. </a:t>
            </a:r>
            <a:r>
              <a:rPr lang="en-US" sz="1400" b="1" kern="0" dirty="0" err="1" smtClean="0">
                <a:solidFill>
                  <a:srgbClr val="0070C0"/>
                </a:solidFill>
              </a:rPr>
              <a:t>veljače</a:t>
            </a:r>
            <a:r>
              <a:rPr lang="en-US" sz="1400" b="1" kern="0" dirty="0" smtClean="0">
                <a:solidFill>
                  <a:srgbClr val="0070C0"/>
                </a:solidFill>
              </a:rPr>
              <a:t> 2019. do 29. </a:t>
            </a:r>
            <a:r>
              <a:rPr lang="en-US" sz="1400" b="1" kern="0" dirty="0" err="1" smtClean="0">
                <a:solidFill>
                  <a:srgbClr val="0070C0"/>
                </a:solidFill>
              </a:rPr>
              <a:t>lipnja</a:t>
            </a:r>
            <a:r>
              <a:rPr lang="en-US" sz="1400" b="1" kern="0" dirty="0" smtClean="0">
                <a:solidFill>
                  <a:srgbClr val="0070C0"/>
                </a:solidFill>
              </a:rPr>
              <a:t> 2020., </a:t>
            </a:r>
            <a:r>
              <a:rPr lang="en-US" sz="1400" b="1" kern="0" dirty="0" err="1" smtClean="0">
                <a:solidFill>
                  <a:srgbClr val="0070C0"/>
                </a:solidFill>
              </a:rPr>
              <a:t>odnosno</a:t>
            </a:r>
            <a:r>
              <a:rPr lang="en-US" sz="1400" b="1" kern="0" dirty="0" smtClean="0">
                <a:solidFill>
                  <a:srgbClr val="0070C0"/>
                </a:solidFill>
              </a:rPr>
              <a:t> do </a:t>
            </a:r>
            <a:r>
              <a:rPr lang="en-US" sz="1400" b="1" kern="0" dirty="0" err="1" smtClean="0">
                <a:solidFill>
                  <a:srgbClr val="0070C0"/>
                </a:solidFill>
              </a:rPr>
              <a:t>iskorištenja</a:t>
            </a:r>
            <a:r>
              <a:rPr lang="en-US" sz="1400" b="1" kern="0" dirty="0" smtClean="0">
                <a:solidFill>
                  <a:srgbClr val="0070C0"/>
                </a:solidFill>
              </a:rPr>
              <a:t> </a:t>
            </a:r>
            <a:r>
              <a:rPr lang="en-US" sz="1400" b="1" kern="0" dirty="0" err="1" smtClean="0">
                <a:solidFill>
                  <a:srgbClr val="0070C0"/>
                </a:solidFill>
              </a:rPr>
              <a:t>sredstava</a:t>
            </a:r>
            <a:endParaRPr lang="en-US" sz="1400" kern="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15816" y="961180"/>
            <a:ext cx="6048672" cy="46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es-ES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6</a:t>
            </a:r>
            <a:r>
              <a:rPr lang="es-ES" sz="2101" b="1" dirty="0" smtClean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. INOVACIJE </a:t>
            </a:r>
            <a:r>
              <a:rPr lang="es-ES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NOVOOSNOVANIH MSP-OVA </a:t>
            </a:r>
            <a:r>
              <a:rPr lang="es-ES" sz="2101" b="1" dirty="0" smtClean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II FAZA </a:t>
            </a:r>
            <a:endParaRPr lang="hr-HR" sz="2101" b="1" dirty="0">
              <a:solidFill>
                <a:srgbClr val="00206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5616624" cy="864096"/>
          </a:xfrm>
        </p:spPr>
        <p:txBody>
          <a:bodyPr>
            <a:noAutofit/>
          </a:bodyPr>
          <a:lstStyle/>
          <a:p>
            <a:pPr algn="r"/>
            <a:r>
              <a:rPr lang="hr-BA" sz="2101" b="1" u="sng" dirty="0">
                <a:solidFill>
                  <a:srgbClr val="002060"/>
                </a:solidFill>
                <a:latin typeface="+mn-lt"/>
              </a:rPr>
              <a:t>PLANIRANI POZIVI ZA PODUZETNIKE 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101" b="1" u="sng" dirty="0" smtClean="0">
                <a:solidFill>
                  <a:srgbClr val="002060"/>
                </a:solidFill>
                <a:latin typeface="+mn-lt"/>
              </a:rPr>
            </a:br>
            <a:r>
              <a:rPr lang="hr-BA" sz="2101" b="1" u="sng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en-US" sz="2101" b="1" u="sng" dirty="0" err="1" smtClean="0">
                <a:solidFill>
                  <a:srgbClr val="002060"/>
                </a:solidFill>
                <a:latin typeface="+mn-lt"/>
              </a:rPr>
              <a:t>zaključno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101" b="1" u="sng" dirty="0" err="1" smtClean="0">
                <a:solidFill>
                  <a:srgbClr val="002060"/>
                </a:solidFill>
                <a:latin typeface="+mn-lt"/>
              </a:rPr>
              <a:t>sa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101" b="1" u="sng" dirty="0" err="1" smtClean="0">
                <a:solidFill>
                  <a:srgbClr val="002060"/>
                </a:solidFill>
                <a:latin typeface="+mn-lt"/>
              </a:rPr>
              <a:t>svibnjem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2019.)</a:t>
            </a:r>
            <a:endParaRPr lang="hr-HR" sz="2101" u="sng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42449"/>
              </p:ext>
            </p:extLst>
          </p:nvPr>
        </p:nvGraphicFramePr>
        <p:xfrm>
          <a:off x="683568" y="2636912"/>
          <a:ext cx="7832910" cy="3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423">
                <a:tc>
                  <a:txBody>
                    <a:bodyPr/>
                    <a:lstStyle/>
                    <a:p>
                      <a:pPr algn="l"/>
                      <a:r>
                        <a:rPr lang="hr-HR" sz="1400" dirty="0"/>
                        <a:t>Naziv Poziva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/>
                        <a:t>Indikativna</a:t>
                      </a:r>
                      <a:r>
                        <a:rPr lang="hr-HR" sz="1400" baseline="0" dirty="0"/>
                        <a:t> alokacija </a:t>
                      </a:r>
                    </a:p>
                    <a:p>
                      <a:pPr algn="r"/>
                      <a:r>
                        <a:rPr lang="hr-HR" sz="1400" baseline="0" dirty="0" smtClean="0"/>
                        <a:t>(HRK)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/>
                        <a:t>Indikativni datum objave 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23">
                <a:tc>
                  <a:txBody>
                    <a:bodyPr/>
                    <a:lstStyle/>
                    <a:p>
                      <a:pPr algn="just"/>
                      <a:r>
                        <a:rPr lang="hr-HR" sz="1400" kern="1200" dirty="0" smtClean="0"/>
                        <a:t>Integrator 201</a:t>
                      </a:r>
                      <a:r>
                        <a:rPr lang="en-US" sz="1400" kern="1200" dirty="0" smtClean="0"/>
                        <a:t>9</a:t>
                      </a:r>
                      <a:r>
                        <a:rPr lang="hr-HR" sz="1400" kern="1200" dirty="0" smtClean="0"/>
                        <a:t> </a:t>
                      </a:r>
                      <a:r>
                        <a:rPr lang="hr-HR" sz="1400" kern="1200" dirty="0"/>
                        <a:t>(transfer tehnologija, stvaranje  novih inovativnih proizvoda MSP-ova) </a:t>
                      </a:r>
                      <a:endParaRPr lang="hr-HR" sz="1400" b="1" kern="12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/>
                        <a:t>150.000.000,00 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aseline="0" noProof="0" dirty="0" smtClean="0"/>
                        <a:t> </a:t>
                      </a:r>
                      <a:r>
                        <a:rPr lang="en-US" sz="1400" baseline="0" noProof="0" dirty="0" smtClean="0"/>
                        <a:t>I</a:t>
                      </a:r>
                      <a:r>
                        <a:rPr lang="hr-HR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kvartal </a:t>
                      </a:r>
                      <a:r>
                        <a:rPr lang="en-US" sz="1400" noProof="0" dirty="0" smtClean="0"/>
                        <a:t> </a:t>
                      </a:r>
                      <a:r>
                        <a:rPr lang="hr-HR" sz="1400" noProof="0" dirty="0" smtClean="0"/>
                        <a:t>201</a:t>
                      </a:r>
                      <a:r>
                        <a:rPr lang="en-US" sz="1400" noProof="0" dirty="0" smtClean="0"/>
                        <a:t>9</a:t>
                      </a:r>
                      <a:r>
                        <a:rPr lang="hr-HR" sz="1400" noProof="0" dirty="0" smtClean="0"/>
                        <a:t>.</a:t>
                      </a:r>
                      <a:endParaRPr lang="hr-HR" sz="1400" noProof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026">
                <a:tc>
                  <a:txBody>
                    <a:bodyPr/>
                    <a:lstStyle/>
                    <a:p>
                      <a:r>
                        <a:rPr lang="hr-HR" sz="1400" kern="1200" dirty="0"/>
                        <a:t>Inovacije u područjima S3</a:t>
                      </a:r>
                      <a:endParaRPr lang="hr-HR" sz="1400" b="1" kern="12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 smtClean="0"/>
                        <a:t>63</a:t>
                      </a:r>
                      <a:r>
                        <a:rPr lang="en-US" sz="1400" dirty="0" smtClean="0"/>
                        <a:t>4</a:t>
                      </a:r>
                      <a:r>
                        <a:rPr lang="hr-HR" sz="1400" dirty="0" smtClean="0"/>
                        <a:t>.</a:t>
                      </a:r>
                      <a:r>
                        <a:rPr lang="en-US" sz="1400" dirty="0" smtClean="0"/>
                        <a:t>0</a:t>
                      </a:r>
                      <a:r>
                        <a:rPr lang="hr-HR" sz="1400" dirty="0" smtClean="0"/>
                        <a:t>00.000,00 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aseline="0" noProof="0" dirty="0" smtClean="0"/>
                        <a:t> </a:t>
                      </a:r>
                      <a:r>
                        <a:rPr lang="hr-HR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kvartal </a:t>
                      </a:r>
                      <a:r>
                        <a:rPr lang="hr-HR" sz="1400" noProof="0" dirty="0" smtClean="0"/>
                        <a:t> 201</a:t>
                      </a:r>
                      <a:r>
                        <a:rPr lang="en-US" sz="1400" noProof="0" dirty="0" smtClean="0"/>
                        <a:t>9</a:t>
                      </a:r>
                      <a:r>
                        <a:rPr lang="hr-HR" sz="1400" noProof="0" dirty="0" smtClean="0"/>
                        <a:t>.</a:t>
                      </a:r>
                      <a:endParaRPr lang="hr-HR" sz="1400" noProof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423">
                <a:tc>
                  <a:txBody>
                    <a:bodyPr/>
                    <a:lstStyle/>
                    <a:p>
                      <a:pPr algn="just"/>
                      <a:r>
                        <a:rPr lang="hr-HR" sz="1400" kern="1200" dirty="0"/>
                        <a:t>Povećanje razvoja novih proizvoda i usluga koji proizlaze iz aktivnosti istraživanja i razvoja - faza II </a:t>
                      </a:r>
                      <a:r>
                        <a:rPr lang="hr-HR" sz="1400" kern="1200" dirty="0" smtClean="0"/>
                        <a:t>– IRI</a:t>
                      </a:r>
                      <a:endParaRPr lang="hr-HR" sz="1400" b="1" kern="12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/>
                        <a:t>548.000.000,00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aseline="0" noProof="0" dirty="0" smtClean="0"/>
                        <a:t> </a:t>
                      </a:r>
                      <a:r>
                        <a:rPr lang="en-US" sz="1400" baseline="0" noProof="0" dirty="0" smtClean="0"/>
                        <a:t>I</a:t>
                      </a:r>
                      <a:r>
                        <a:rPr lang="hr-HR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kvartal </a:t>
                      </a:r>
                      <a:r>
                        <a:rPr lang="hr-HR" sz="1400" noProof="0" dirty="0" smtClean="0"/>
                        <a:t>2019.</a:t>
                      </a:r>
                      <a:endParaRPr lang="hr-HR" sz="1400" noProof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423">
                <a:tc>
                  <a:txBody>
                    <a:bodyPr/>
                    <a:lstStyle/>
                    <a:p>
                      <a:pPr algn="just"/>
                      <a:r>
                        <a:rPr lang="hr-HR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Pružanje visokokvalitetnih usluga za MSP putem poduzetničkih potpornih institucija (PPI) - Faza 2</a:t>
                      </a:r>
                      <a:endParaRPr lang="hr-HR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34.200.000,00</a:t>
                      </a:r>
                      <a:endParaRPr lang="hr-HR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aseline="0" noProof="0" dirty="0" smtClean="0"/>
                        <a:t> </a:t>
                      </a:r>
                      <a:r>
                        <a:rPr lang="hr-HR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kvartal </a:t>
                      </a:r>
                      <a:r>
                        <a:rPr lang="hr-HR" sz="1400" noProof="0" dirty="0" smtClean="0"/>
                        <a:t>2019.</a:t>
                      </a:r>
                      <a:endParaRPr lang="hr-HR" sz="1400" noProof="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noProof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23">
                <a:tc>
                  <a:txBody>
                    <a:bodyPr/>
                    <a:lstStyle/>
                    <a:p>
                      <a:pPr algn="just"/>
                      <a:r>
                        <a:rPr lang="vi-VN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Jačanje međusobne povezanosti MSP (Klasteri)</a:t>
                      </a:r>
                      <a:endParaRPr lang="hr-HR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15.000.000,00</a:t>
                      </a:r>
                      <a:endParaRPr lang="hr-HR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aseline="0" noProof="0" dirty="0" smtClean="0"/>
                        <a:t> </a:t>
                      </a:r>
                      <a:r>
                        <a:rPr lang="en-US" sz="1400" baseline="0" noProof="0" dirty="0" smtClean="0"/>
                        <a:t>I</a:t>
                      </a:r>
                      <a:r>
                        <a:rPr lang="hr-HR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 kvartal </a:t>
                      </a:r>
                      <a:r>
                        <a:rPr lang="hr-HR" sz="1400" noProof="0" dirty="0" smtClean="0"/>
                        <a:t>2019.</a:t>
                      </a:r>
                      <a:endParaRPr lang="hr-HR" sz="1400" noProof="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noProof="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299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r-HR" sz="1400" b="1" kern="1200" dirty="0"/>
                        <a:t>UKUPNO</a:t>
                      </a:r>
                      <a:endParaRPr lang="hr-HR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r>
                        <a:rPr lang="hr-HR" sz="1400" b="1" kern="1200" dirty="0"/>
                        <a:t> </a:t>
                      </a:r>
                      <a:r>
                        <a:rPr lang="hr-HR" sz="1400" b="1" kern="1200" dirty="0" smtClean="0"/>
                        <a:t>1.</a:t>
                      </a:r>
                      <a:r>
                        <a:rPr lang="en-US" sz="1400" b="1" kern="1200" dirty="0" smtClean="0"/>
                        <a:t>381</a:t>
                      </a:r>
                      <a:r>
                        <a:rPr lang="hr-HR" sz="1400" b="1" kern="1200" dirty="0" smtClean="0"/>
                        <a:t>.</a:t>
                      </a:r>
                      <a:r>
                        <a:rPr lang="en-US" sz="1400" b="1" kern="1200" dirty="0" smtClean="0"/>
                        <a:t>2</a:t>
                      </a:r>
                      <a:r>
                        <a:rPr lang="hr-HR" sz="1400" b="1" kern="1200" dirty="0" smtClean="0"/>
                        <a:t>00.000,00 </a:t>
                      </a:r>
                      <a:endParaRPr lang="hr-HR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/>
                        <a:t>5</a:t>
                      </a:r>
                      <a:r>
                        <a:rPr lang="hr-HR" sz="1400" b="1" kern="1200" dirty="0" smtClean="0"/>
                        <a:t> planiran</a:t>
                      </a:r>
                      <a:r>
                        <a:rPr lang="en-US" sz="1400" b="1" kern="1200" dirty="0" err="1" smtClean="0"/>
                        <a:t>ih</a:t>
                      </a:r>
                      <a:r>
                        <a:rPr lang="hr-HR" sz="1400" b="1" kern="1200" dirty="0" smtClean="0"/>
                        <a:t> </a:t>
                      </a:r>
                      <a:r>
                        <a:rPr lang="hr-HR" sz="1400" b="1" kern="1200" dirty="0"/>
                        <a:t>p</a:t>
                      </a:r>
                      <a:r>
                        <a:rPr lang="hr-HR" sz="1400" b="1" kern="1200" dirty="0" smtClean="0"/>
                        <a:t>oziva</a:t>
                      </a:r>
                      <a:endParaRPr lang="hr-HR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8">
            <a:extLst>
              <a:ext uri="{FF2B5EF4-FFF2-40B4-BE49-F238E27FC236}">
                <a16:creationId xmlns:a16="http://schemas.microsoft.com/office/drawing/2014/main" id="{099F6679-2ECF-475C-8AB2-8F2E1E85ACF2}"/>
              </a:ext>
            </a:extLst>
          </p:cNvPr>
          <p:cNvSpPr/>
          <p:nvPr/>
        </p:nvSpPr>
        <p:spPr>
          <a:xfrm>
            <a:off x="1966932" y="1772816"/>
            <a:ext cx="5210136" cy="2376264"/>
          </a:xfrm>
          <a:prstGeom prst="roundRect">
            <a:avLst/>
          </a:prstGeom>
          <a:solidFill>
            <a:srgbClr val="0070C0"/>
          </a:solidFill>
          <a:ln w="25400" cap="flat" cmpd="sng" algn="ctr">
            <a:solidFill>
              <a:srgbClr val="448CA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983">
              <a:defRPr/>
            </a:pPr>
            <a:r>
              <a:rPr lang="hr-HR" sz="2401" kern="0" dirty="0">
                <a:solidFill>
                  <a:prstClr val="white"/>
                </a:solidFill>
              </a:rPr>
              <a:t>HVALA NA POZORNOSTI!</a:t>
            </a:r>
          </a:p>
          <a:p>
            <a:pPr algn="ctr" defTabSz="685983">
              <a:defRPr/>
            </a:pPr>
            <a:endParaRPr lang="hr-HR" kern="0" dirty="0">
              <a:solidFill>
                <a:prstClr val="white"/>
              </a:solidFill>
            </a:endParaRPr>
          </a:p>
          <a:p>
            <a:pPr algn="ctr" defTabSz="685983">
              <a:defRPr/>
            </a:pPr>
            <a:endParaRPr lang="hr-HR" kern="0" dirty="0">
              <a:solidFill>
                <a:prstClr val="white"/>
              </a:solidFill>
            </a:endParaRPr>
          </a:p>
          <a:p>
            <a:pPr algn="ctr" defTabSz="685983">
              <a:defRPr/>
            </a:pPr>
            <a:r>
              <a:rPr lang="hr-HR" kern="0" dirty="0">
                <a:solidFill>
                  <a:prstClr val="white"/>
                </a:solidFill>
              </a:rPr>
              <a:t>Ministarstvo gospodarstva, poduzetništva i </a:t>
            </a:r>
            <a:r>
              <a:rPr lang="hr-HR" kern="0" dirty="0" smtClean="0">
                <a:solidFill>
                  <a:prstClr val="white"/>
                </a:solidFill>
              </a:rPr>
              <a:t>obrta</a:t>
            </a:r>
            <a:endParaRPr lang="hr-HR" kern="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3728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85983">
              <a:defRPr/>
            </a:pPr>
            <a:r>
              <a:rPr lang="hr-HR" kern="0" dirty="0" smtClean="0">
                <a:solidFill>
                  <a:schemeClr val="bg1"/>
                </a:solidFill>
                <a:hlinkClick r:id="rId2"/>
              </a:rPr>
              <a:t>www.mingo.hr</a:t>
            </a:r>
            <a:endParaRPr lang="en-US" kern="0" dirty="0" smtClean="0">
              <a:solidFill>
                <a:schemeClr val="bg1"/>
              </a:solidFill>
            </a:endParaRPr>
          </a:p>
          <a:p>
            <a:pPr algn="ctr" defTabSz="685983">
              <a:defRPr/>
            </a:pPr>
            <a:r>
              <a:rPr lang="en-US" u="sng" kern="0" dirty="0" smtClean="0">
                <a:solidFill>
                  <a:srgbClr val="0000FF"/>
                </a:solidFill>
              </a:rPr>
              <a:t>www.gospodarstvo.gov.hr</a:t>
            </a:r>
            <a:r>
              <a:rPr lang="en-US" kern="0" dirty="0" smtClean="0">
                <a:solidFill>
                  <a:schemeClr val="bg1"/>
                </a:solidFill>
              </a:rPr>
              <a:t>.</a:t>
            </a:r>
            <a:endParaRPr lang="hr-HR" kern="0" dirty="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Organizacija događaja sufinancirana je sredstvima tehničke pomoći u okviru Operativnog  programa „Konkurentnost i kohezija”, iz Europskog fonda za regionalni razvoj.   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2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6">
            <a:extLst>
              <a:ext uri="{FF2B5EF4-FFF2-40B4-BE49-F238E27FC236}">
                <a16:creationId xmlns:a16="http://schemas.microsoft.com/office/drawing/2014/main" id="{41B53CDB-230D-4B4D-833C-3B425F3EEFC2}"/>
              </a:ext>
            </a:extLst>
          </p:cNvPr>
          <p:cNvSpPr txBox="1">
            <a:spLocks/>
          </p:cNvSpPr>
          <p:nvPr/>
        </p:nvSpPr>
        <p:spPr>
          <a:xfrm>
            <a:off x="2339752" y="1052736"/>
            <a:ext cx="6480720" cy="1080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>KONKURENTNI POTICAJI ZA ULAGANJE – </a:t>
            </a:r>
          </a:p>
          <a:p>
            <a:pPr algn="r"/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2101" b="1" u="sng" dirty="0" smtClean="0">
                <a:solidFill>
                  <a:srgbClr val="002060"/>
                </a:solidFill>
                <a:latin typeface="+mn-lt"/>
              </a:rPr>
              <a:t>Operativni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2101" b="1" u="sng" dirty="0" smtClean="0">
                <a:solidFill>
                  <a:srgbClr val="002060"/>
                </a:solidFill>
                <a:latin typeface="+mn-lt"/>
              </a:rPr>
              <a:t>program </a:t>
            </a:r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>Konkurentnost i kohezija (OPKK):</a:t>
            </a:r>
          </a:p>
          <a:p>
            <a:pPr algn="r"/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/>
            </a:r>
            <a:br>
              <a:rPr lang="hr-HR" sz="2101" b="1" u="sng" dirty="0">
                <a:solidFill>
                  <a:srgbClr val="002060"/>
                </a:solidFill>
                <a:latin typeface="+mn-lt"/>
              </a:rPr>
            </a:br>
            <a:endParaRPr lang="hr-HR" sz="2101" b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69E7A5-4620-4B36-B194-DAF6B36E178E}"/>
              </a:ext>
            </a:extLst>
          </p:cNvPr>
          <p:cNvSpPr/>
          <p:nvPr/>
        </p:nvSpPr>
        <p:spPr>
          <a:xfrm>
            <a:off x="530480" y="2672720"/>
            <a:ext cx="81284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Ministarstvo gospodarstva, poduzetništva i obrta</a:t>
            </a:r>
            <a:r>
              <a:rPr lang="hr-HR" sz="1600" dirty="0"/>
              <a:t> je nadležno za provedbu dvije prioritetne osi iz Operativnog programa Konkurentnost i kohezija (OPKK):</a:t>
            </a:r>
          </a:p>
          <a:p>
            <a:pPr algn="just"/>
            <a:endParaRPr lang="hr-HR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600" dirty="0" smtClean="0"/>
              <a:t> Prioritetne </a:t>
            </a:r>
            <a:r>
              <a:rPr lang="hr-HR" sz="1600" dirty="0"/>
              <a:t>osi 1 (PO1) </a:t>
            </a:r>
            <a:r>
              <a:rPr lang="hr-HR" sz="1600" b="1" dirty="0"/>
              <a:t>Jačanje gospodarstva primjenom istraživanja i inovacija </a:t>
            </a:r>
            <a:endParaRPr lang="hr-HR" sz="1600" dirty="0"/>
          </a:p>
          <a:p>
            <a:pPr algn="just"/>
            <a:endParaRPr lang="hr-HR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600" dirty="0" smtClean="0"/>
              <a:t> Prioritetne </a:t>
            </a:r>
            <a:r>
              <a:rPr lang="hr-HR" sz="1600" dirty="0"/>
              <a:t>osi 3 (PO3) </a:t>
            </a:r>
            <a:r>
              <a:rPr lang="hr-HR" sz="1600" b="1" dirty="0"/>
              <a:t>Poslovna </a:t>
            </a:r>
            <a:r>
              <a:rPr lang="hr-HR" sz="1600" b="1" dirty="0" smtClean="0"/>
              <a:t>konkurentnost</a:t>
            </a:r>
            <a:endParaRPr lang="hr-HR" sz="1600" dirty="0"/>
          </a:p>
        </p:txBody>
      </p:sp>
      <p:pic>
        <p:nvPicPr>
          <p:cNvPr id="14" name="Picture 2" descr="Image result for EU FUNDS">
            <a:extLst>
              <a:ext uri="{FF2B5EF4-FFF2-40B4-BE49-F238E27FC236}">
                <a16:creationId xmlns:a16="http://schemas.microsoft.com/office/drawing/2014/main" id="{D825A34E-13A5-477A-AAD2-A2556E04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53136"/>
            <a:ext cx="1998743" cy="180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3779912" y="1052736"/>
            <a:ext cx="4485074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1: </a:t>
            </a:r>
            <a:r>
              <a:rPr lang="hr-HR" sz="2101" b="1" u="sng" dirty="0">
                <a:solidFill>
                  <a:srgbClr val="002060"/>
                </a:solidFill>
              </a:rPr>
              <a:t>ZATVORENI POZIVI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D78E1B7-296A-4F0E-BBF1-E7CF757A7EFA}"/>
              </a:ext>
            </a:extLst>
          </p:cNvPr>
          <p:cNvSpPr/>
          <p:nvPr/>
        </p:nvSpPr>
        <p:spPr>
          <a:xfrm>
            <a:off x="439386" y="2348880"/>
            <a:ext cx="1952945" cy="2634349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 algn="ctr">
              <a:defRPr/>
            </a:pPr>
            <a:r>
              <a:rPr lang="hr-HR" sz="1400" b="1" dirty="0"/>
              <a:t>Istraživanje, razvoj i inovacije</a:t>
            </a:r>
          </a:p>
          <a:p>
            <a:pPr algn="ctr">
              <a:defRPr/>
            </a:pPr>
            <a:r>
              <a:rPr lang="hr-HR" sz="1400" b="1" dirty="0">
                <a:solidFill>
                  <a:schemeClr val="bg1"/>
                </a:solidFill>
              </a:rPr>
              <a:t>2,</a:t>
            </a:r>
            <a:r>
              <a:rPr lang="en-US" sz="1400" b="1" dirty="0">
                <a:solidFill>
                  <a:schemeClr val="bg1"/>
                </a:solidFill>
              </a:rPr>
              <a:t>33</a:t>
            </a:r>
            <a:r>
              <a:rPr lang="hr-HR" sz="1400" b="1" dirty="0">
                <a:solidFill>
                  <a:schemeClr val="bg1"/>
                </a:solidFill>
              </a:rPr>
              <a:t> mlrd. </a:t>
            </a:r>
            <a:r>
              <a:rPr lang="hr-HR" sz="1400" b="1" dirty="0" smtClean="0">
                <a:solidFill>
                  <a:schemeClr val="bg1"/>
                </a:solidFill>
              </a:rPr>
              <a:t>HRK</a:t>
            </a:r>
            <a:endParaRPr lang="hr-HR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r-HR" sz="1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CE79C2B-8E99-474D-8EEA-81FC3D7E1CB5}"/>
              </a:ext>
            </a:extLst>
          </p:cNvPr>
          <p:cNvSpPr/>
          <p:nvPr/>
        </p:nvSpPr>
        <p:spPr>
          <a:xfrm>
            <a:off x="994862" y="2780928"/>
            <a:ext cx="841991" cy="745525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6C80210-301E-4B02-81A1-DDCF4F159C80}"/>
              </a:ext>
            </a:extLst>
          </p:cNvPr>
          <p:cNvSpPr/>
          <p:nvPr/>
        </p:nvSpPr>
        <p:spPr>
          <a:xfrm>
            <a:off x="3266158" y="2880231"/>
            <a:ext cx="734807" cy="363235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35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2CF40F1D-330F-4B07-AF3F-FAC3F4B7E1BA}"/>
              </a:ext>
            </a:extLst>
          </p:cNvPr>
          <p:cNvSpPr/>
          <p:nvPr/>
        </p:nvSpPr>
        <p:spPr>
          <a:xfrm>
            <a:off x="3266158" y="4035438"/>
            <a:ext cx="734807" cy="364426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8A71F6-44CE-4C06-B71B-0ACC37D188E6}"/>
              </a:ext>
            </a:extLst>
          </p:cNvPr>
          <p:cNvSpPr/>
          <p:nvPr/>
        </p:nvSpPr>
        <p:spPr>
          <a:xfrm>
            <a:off x="2555778" y="2348881"/>
            <a:ext cx="2538418" cy="126349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Povećanje razvoja novih proizvoda i usluga koji proizlaze iz aktivnosti istraživanja i razvoja </a:t>
            </a:r>
            <a:endParaRPr lang="hr-HR" sz="1200" dirty="0" smtClean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dirty="0" smtClean="0">
                <a:solidFill>
                  <a:srgbClr val="FFFFFF"/>
                </a:solidFill>
              </a:rPr>
              <a:t>(</a:t>
            </a:r>
            <a:r>
              <a:rPr lang="hr-HR" sz="1200" b="1" dirty="0">
                <a:solidFill>
                  <a:srgbClr val="FFFFFF"/>
                </a:solidFill>
              </a:rPr>
              <a:t>IRI</a:t>
            </a:r>
            <a:r>
              <a:rPr lang="hr-HR" sz="1200" dirty="0">
                <a:solidFill>
                  <a:srgbClr val="FFFFFF"/>
                </a:solidFill>
              </a:rPr>
              <a:t>)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998 mil. </a:t>
            </a:r>
            <a:r>
              <a:rPr lang="hr-HR" sz="1200" b="1" dirty="0" smtClean="0">
                <a:solidFill>
                  <a:srgbClr val="FFFFFF"/>
                </a:solidFill>
              </a:rPr>
              <a:t>HRK </a:t>
            </a:r>
            <a:r>
              <a:rPr lang="hr-HR" sz="1200" b="1" dirty="0">
                <a:solidFill>
                  <a:srgbClr val="FFFFFF"/>
                </a:solidFill>
              </a:rPr>
              <a:t>(</a:t>
            </a:r>
            <a:r>
              <a:rPr lang="hr-HR" sz="1200" b="1" dirty="0" smtClean="0">
                <a:solidFill>
                  <a:srgbClr val="FFFFFF"/>
                </a:solidFill>
              </a:rPr>
              <a:t>I. </a:t>
            </a:r>
            <a:r>
              <a:rPr lang="hr-HR" sz="1200" b="1" dirty="0">
                <a:solidFill>
                  <a:srgbClr val="FFFFFF"/>
                </a:solidFill>
              </a:rPr>
              <a:t>faza</a:t>
            </a:r>
            <a:r>
              <a:rPr lang="hr-HR" sz="1200" b="1" dirty="0" smtClean="0">
                <a:solidFill>
                  <a:srgbClr val="FFFFFF"/>
                </a:solidFill>
              </a:rPr>
              <a:t>)</a:t>
            </a:r>
          </a:p>
          <a:p>
            <a:pPr algn="ctr">
              <a:defRPr/>
            </a:pPr>
            <a:r>
              <a:rPr lang="hr-HR" sz="1200" dirty="0" smtClean="0">
                <a:solidFill>
                  <a:srgbClr val="FFFFFF"/>
                </a:solidFill>
              </a:rPr>
              <a:t> </a:t>
            </a:r>
            <a:r>
              <a:rPr lang="hr-HR" sz="1200" b="1" dirty="0" smtClean="0">
                <a:solidFill>
                  <a:srgbClr val="FFFFFF"/>
                </a:solidFill>
              </a:rPr>
              <a:t>548 </a:t>
            </a:r>
            <a:r>
              <a:rPr lang="hr-HR" sz="1200" b="1" dirty="0" err="1" smtClean="0">
                <a:solidFill>
                  <a:srgbClr val="FFFFFF"/>
                </a:solidFill>
              </a:rPr>
              <a:t>mil</a:t>
            </a:r>
            <a:r>
              <a:rPr lang="hr-HR" sz="1200" b="1" dirty="0" smtClean="0">
                <a:solidFill>
                  <a:srgbClr val="FFFFFF"/>
                </a:solidFill>
              </a:rPr>
              <a:t>. HRK (II. faza)</a:t>
            </a:r>
            <a:endParaRPr lang="hr-HR" sz="1200" b="1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DE207-D57B-4DC9-A970-E2069913E961}"/>
              </a:ext>
            </a:extLst>
          </p:cNvPr>
          <p:cNvSpPr/>
          <p:nvPr/>
        </p:nvSpPr>
        <p:spPr>
          <a:xfrm>
            <a:off x="2555776" y="3875048"/>
            <a:ext cx="2538419" cy="1032684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Podrška razvoju centara kompetencija (</a:t>
            </a:r>
            <a:r>
              <a:rPr lang="hr-HR" sz="1200" b="1" dirty="0">
                <a:solidFill>
                  <a:srgbClr val="FFFFFF"/>
                </a:solidFill>
              </a:rPr>
              <a:t>CEKOM</a:t>
            </a:r>
            <a:r>
              <a:rPr lang="hr-HR" sz="1200" dirty="0">
                <a:solidFill>
                  <a:srgbClr val="FFFFFF"/>
                </a:solidFill>
              </a:rPr>
              <a:t>)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786 mil. </a:t>
            </a:r>
            <a:r>
              <a:rPr lang="hr-HR" sz="1200" b="1" dirty="0" smtClean="0">
                <a:solidFill>
                  <a:srgbClr val="FFFFFF"/>
                </a:solidFill>
              </a:rPr>
              <a:t>HRK</a:t>
            </a:r>
            <a:endParaRPr lang="hr-HR" sz="1200" b="1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FB0648-6284-40F1-9E03-1913B4758B6C}"/>
              </a:ext>
            </a:extLst>
          </p:cNvPr>
          <p:cNvSpPr/>
          <p:nvPr/>
        </p:nvSpPr>
        <p:spPr>
          <a:xfrm>
            <a:off x="5148064" y="3882194"/>
            <a:ext cx="3666496" cy="1032824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Zaprimljeno 30 projektnih prijedloga ukupne vrijednosti 1,6 mlrd. </a:t>
            </a:r>
            <a:r>
              <a:rPr lang="hr-HR" sz="1200" dirty="0" smtClean="0">
                <a:solidFill>
                  <a:srgbClr val="FFFFFF"/>
                </a:solidFill>
              </a:rPr>
              <a:t>HRK </a:t>
            </a:r>
            <a:r>
              <a:rPr lang="hr-HR" sz="1200" dirty="0">
                <a:solidFill>
                  <a:srgbClr val="FFFFFF"/>
                </a:solidFill>
              </a:rPr>
              <a:t>traženih bespovratnih sredstava, trenutno u fazi vrednovanja projektnih prijedloga.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FB4A6-CE61-4CF7-944B-E8C563EB222D}"/>
              </a:ext>
            </a:extLst>
          </p:cNvPr>
          <p:cNvSpPr/>
          <p:nvPr/>
        </p:nvSpPr>
        <p:spPr>
          <a:xfrm>
            <a:off x="5148064" y="2348880"/>
            <a:ext cx="3666496" cy="126349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I faza</a:t>
            </a:r>
            <a:r>
              <a:rPr lang="hr-HR" sz="1200" dirty="0">
                <a:solidFill>
                  <a:srgbClr val="FFFFFF"/>
                </a:solidFill>
              </a:rPr>
              <a:t>: od 2016. do danas </a:t>
            </a:r>
            <a:r>
              <a:rPr lang="hr-HR" sz="1200" dirty="0" smtClean="0">
                <a:solidFill>
                  <a:srgbClr val="FFFFFF"/>
                </a:solidFill>
              </a:rPr>
              <a:t>dodijeljeno je 87 potpora </a:t>
            </a:r>
            <a:r>
              <a:rPr lang="hr-HR" sz="1200" dirty="0">
                <a:solidFill>
                  <a:srgbClr val="FFFFFF"/>
                </a:solidFill>
              </a:rPr>
              <a:t>ukupne vrijednosti bespovratnih sredstava </a:t>
            </a:r>
            <a:r>
              <a:rPr lang="hr-HR" sz="1200" dirty="0" smtClean="0">
                <a:solidFill>
                  <a:schemeClr val="bg1"/>
                </a:solidFill>
              </a:rPr>
              <a:t>684 </a:t>
            </a:r>
            <a:r>
              <a:rPr lang="hr-HR" sz="1200" dirty="0">
                <a:solidFill>
                  <a:schemeClr val="bg1"/>
                </a:solidFill>
              </a:rPr>
              <a:t>mil. </a:t>
            </a:r>
            <a:r>
              <a:rPr lang="hr-HR" sz="1200" dirty="0" smtClean="0">
                <a:solidFill>
                  <a:schemeClr val="bg1"/>
                </a:solidFill>
              </a:rPr>
              <a:t>HRK</a:t>
            </a: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 smtClean="0">
                <a:solidFill>
                  <a:srgbClr val="FFFFFF"/>
                </a:solidFill>
              </a:rPr>
              <a:t>II. faza: </a:t>
            </a:r>
            <a:r>
              <a:rPr lang="hr-HR" sz="1200" dirty="0" smtClean="0">
                <a:solidFill>
                  <a:srgbClr val="FFFFFF"/>
                </a:solidFill>
              </a:rPr>
              <a:t>objava poziva planirana II. kvartal 2019. (indikativno).</a:t>
            </a:r>
            <a:endParaRPr lang="hr-HR" sz="1200" dirty="0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3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3131840" y="1052736"/>
            <a:ext cx="5851282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POSLOVNA KONKURENTNOST</a:t>
            </a:r>
          </a:p>
        </p:txBody>
      </p:sp>
      <p:sp>
        <p:nvSpPr>
          <p:cNvPr id="14" name="Rezervirano mjesto sadržaja 2">
            <a:extLst>
              <a:ext uri="{FF2B5EF4-FFF2-40B4-BE49-F238E27FC236}">
                <a16:creationId xmlns:a16="http://schemas.microsoft.com/office/drawing/2014/main" id="{692D5431-872E-43B8-AF9B-C59E42D69D05}"/>
              </a:ext>
            </a:extLst>
          </p:cNvPr>
          <p:cNvSpPr txBox="1">
            <a:spLocks/>
          </p:cNvSpPr>
          <p:nvPr/>
        </p:nvSpPr>
        <p:spPr>
          <a:xfrm>
            <a:off x="395536" y="1988840"/>
            <a:ext cx="6173808" cy="3486772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hr-HR" sz="1400" kern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EFRR: </a:t>
            </a:r>
            <a:r>
              <a:rPr lang="hr-HR" sz="1400" kern="1000" dirty="0"/>
              <a:t>7,3</a:t>
            </a:r>
            <a:r>
              <a:rPr lang="en-US" sz="1400" kern="1000" dirty="0"/>
              <a:t>7</a:t>
            </a:r>
            <a:r>
              <a:rPr lang="hr-HR" sz="1400" kern="1000" dirty="0"/>
              <a:t> mlrd. </a:t>
            </a:r>
            <a:r>
              <a:rPr lang="hr-HR" sz="1400" kern="1000" dirty="0" smtClean="0"/>
              <a:t>HRK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 smtClean="0"/>
              <a:t>	Nacionalno sufinanciranje: </a:t>
            </a:r>
            <a:r>
              <a:rPr lang="hr-HR" sz="1400" kern="1000" dirty="0" smtClean="0"/>
              <a:t>1,3 mlrd. HRK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Ukupna </a:t>
            </a:r>
            <a:r>
              <a:rPr lang="en-US" sz="1400" b="1" kern="1000" dirty="0" err="1" smtClean="0"/>
              <a:t>sredstva</a:t>
            </a:r>
            <a:r>
              <a:rPr lang="hr-HR" sz="1400" b="1" kern="1000" dirty="0" smtClean="0"/>
              <a:t>: </a:t>
            </a:r>
            <a:r>
              <a:rPr lang="hr-HR" sz="1400" kern="1000" dirty="0"/>
              <a:t>8,6</a:t>
            </a:r>
            <a:r>
              <a:rPr lang="en-US" sz="1400" kern="1000" dirty="0"/>
              <a:t>7</a:t>
            </a:r>
            <a:r>
              <a:rPr lang="hr-HR" sz="1400" kern="1000" dirty="0"/>
              <a:t> mlrd. </a:t>
            </a:r>
            <a:r>
              <a:rPr lang="hr-HR" sz="1400" kern="1000" dirty="0" smtClean="0"/>
              <a:t>HRK</a:t>
            </a:r>
            <a:endParaRPr lang="hr-HR" sz="1400" kern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dirty="0"/>
              <a:t>	4 specifična cilja:</a:t>
            </a:r>
            <a:r>
              <a:rPr lang="hr-HR" sz="1350" b="1" dirty="0">
                <a:solidFill>
                  <a:srgbClr val="0070C0"/>
                </a:solidFill>
              </a:rPr>
              <a:t>			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A246EA48-1C9E-4234-8504-2AB387561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295330"/>
              </p:ext>
            </p:extLst>
          </p:nvPr>
        </p:nvGraphicFramePr>
        <p:xfrm>
          <a:off x="1312861" y="3212976"/>
          <a:ext cx="6518278" cy="2070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50591"/>
              </p:ext>
            </p:extLst>
          </p:nvPr>
        </p:nvGraphicFramePr>
        <p:xfrm>
          <a:off x="827584" y="2075408"/>
          <a:ext cx="7464663" cy="42504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65629">
                  <a:extLst>
                    <a:ext uri="{9D8B030D-6E8A-4147-A177-3AD203B41FA5}">
                      <a16:colId xmlns:a16="http://schemas.microsoft.com/office/drawing/2014/main" val="2734685058"/>
                    </a:ext>
                  </a:extLst>
                </a:gridCol>
                <a:gridCol w="1098835">
                  <a:extLst>
                    <a:ext uri="{9D8B030D-6E8A-4147-A177-3AD203B41FA5}">
                      <a16:colId xmlns:a16="http://schemas.microsoft.com/office/drawing/2014/main" val="39863725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91533889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498414772"/>
                    </a:ext>
                  </a:extLst>
                </a:gridCol>
              </a:tblGrid>
              <a:tr h="19864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POZIV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u="none" strike="noStrike" dirty="0" smtClean="0">
                          <a:effectLst/>
                        </a:rPr>
                        <a:t>Alokacija (HRK)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900" b="1" u="none" strike="noStrike" dirty="0">
                          <a:effectLst/>
                        </a:rPr>
                        <a:t>Datum objave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900" b="1" u="none" strike="noStrike" dirty="0">
                          <a:effectLst/>
                        </a:rPr>
                        <a:t>Status</a:t>
                      </a:r>
                      <a:endParaRPr lang="hr-H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878762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Izgradnja proizvodnih kapaciteta MSP i ulaganje u opremu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760.000.000,00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9.4.2015.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8304329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Ulaganje u proizvodnu tehnologiju MSP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357.200.000,00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9.4.2015.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5716982"/>
                  </a:ext>
                </a:extLst>
              </a:tr>
              <a:tr h="347625">
                <a:tc>
                  <a:txBody>
                    <a:bodyPr/>
                    <a:lstStyle/>
                    <a:p>
                      <a:pPr algn="just" fontAlgn="b"/>
                      <a:r>
                        <a:rPr lang="hr-HR" sz="1000" u="none" strike="noStrike" dirty="0">
                          <a:effectLst/>
                        </a:rPr>
                        <a:t>Poboljšanje konkurentnosti i učinkovitosti MSP u područjima s razvojnim posebnostima kroz informacijske i komunikacijske tehnologije (IKT)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110.000.000,00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21.9.2015.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9790582"/>
                  </a:ext>
                </a:extLst>
              </a:tr>
              <a:tr h="3476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Podrška razvoju MSP u turizmu povećanjem kvalitete i dodatne ponude hotela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304.000.000,00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14.10.2015.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0534829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Inovacije novoosnovanih MSP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22.800.000,00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9.5.2016.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9107198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Kompetentnost i razvoj MSP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1.342.000.000,00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17.5.2016.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6378138"/>
                  </a:ext>
                </a:extLst>
              </a:tr>
              <a:tr h="3476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E-impuls</a:t>
                      </a:r>
                      <a:br>
                        <a:rPr lang="hr-HR" sz="1000" u="none" strike="noStrike" dirty="0">
                          <a:effectLst/>
                        </a:rPr>
                      </a:br>
                      <a:r>
                        <a:rPr lang="hr-HR" sz="1000" u="none" strike="noStrike" dirty="0">
                          <a:effectLst/>
                        </a:rPr>
                        <a:t>Poboljšanje poslovnog razvoja i tehnološke spremnosti MSP-ova 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250.000.000,00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21.07.2016.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5137201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Razvoj poslovne infrastrukture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640.000.000,00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15.9.2016.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346731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Komercijalizacija inovacija u poduzetništvu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114.000.000,00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9.12.2016.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9631729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Internacionalizacija poslovanja MSP-ova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56.000.000,00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29.3.2017.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611099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Certifikacijom proizvoda do tržišta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38.000.000,00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3.5.2017.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7094923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Razvoj infrastrukture poduzetničkih zona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274.651.418,00</a:t>
                      </a:r>
                      <a:endParaRPr lang="hr-HR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21.4.2017.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4016171"/>
                  </a:ext>
                </a:extLst>
              </a:tr>
              <a:tr h="347625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Pružanje visokokvalitetnih usluga za MSP putem Poduzetničkih potpornih institucija (PPI) 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22.800.000,00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30.6.2017.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6872855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 smtClean="0">
                          <a:effectLst/>
                        </a:rPr>
                        <a:t>Internacionalizacija poslovanja MSP-ova putem</a:t>
                      </a:r>
                      <a:r>
                        <a:rPr lang="hr-HR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hr-HR" sz="1000" u="none" strike="noStrike" dirty="0" smtClean="0">
                          <a:effectLst/>
                        </a:rPr>
                        <a:t>organizacija za poslovnu podršku 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38.000.000,00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1.8.2017.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3604763"/>
                  </a:ext>
                </a:extLst>
              </a:tr>
              <a:tr h="15428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Izgradnja i opremanje proizvodnih kapaciteta MSP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363.000.000,00 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2.2.2018.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035883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WWW VAUČERI ZA MSP-ove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 smtClean="0">
                          <a:effectLst/>
                        </a:rPr>
                        <a:t>30.400.000,00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u="none" strike="noStrike" dirty="0">
                          <a:effectLst/>
                        </a:rPr>
                        <a:t>6.7.2018.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6875663"/>
                  </a:ext>
                </a:extLst>
              </a:tr>
              <a:tr h="19864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dirty="0" smtClean="0">
                          <a:solidFill>
                            <a:schemeClr val="tx1"/>
                          </a:solidFill>
                          <a:ea typeface="Calibri"/>
                          <a:cs typeface="Arial" panose="020B0604020202020204" pitchFamily="34" charset="0"/>
                        </a:rPr>
                        <a:t>POBOLJŠANJE KONKURENTNOSTI I UČINKOVITOSTI MSP KROZ INFORMACIJSKE I KOMUNIKACIJSKE TEHNOLOGIJE (IKT) - 2</a:t>
                      </a:r>
                      <a:endParaRPr lang="hr-H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200.000.000,00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15.11.2018.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Zatvoren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TekstniOkvir 8">
            <a:extLst>
              <a:ext uri="{FF2B5EF4-FFF2-40B4-BE49-F238E27FC236}">
                <a16:creationId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4211960" y="1052736"/>
            <a:ext cx="4680640" cy="1062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</a:t>
            </a:r>
            <a:r>
              <a:rPr lang="hr-HR" sz="2101" b="1" u="sng" dirty="0" smtClean="0">
                <a:solidFill>
                  <a:srgbClr val="002060"/>
                </a:solidFill>
              </a:rPr>
              <a:t>ZATVORENI POZIVI:</a:t>
            </a:r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5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3635896" y="1052736"/>
            <a:ext cx="5148572" cy="1062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101" b="1" u="sng" dirty="0" smtClean="0">
                <a:solidFill>
                  <a:srgbClr val="002060"/>
                </a:solidFill>
              </a:rPr>
              <a:t>OSTVARENI REZULTATI</a:t>
            </a:r>
            <a:r>
              <a:rPr lang="hr-HR" sz="2101" b="1" u="sng" dirty="0">
                <a:solidFill>
                  <a:srgbClr val="002060"/>
                </a:solidFill>
              </a:rPr>
              <a:t>:</a:t>
            </a:r>
          </a:p>
          <a:p>
            <a:pPr algn="r"/>
            <a:endParaRPr lang="hr-HR" sz="2101" b="1" u="sng" dirty="0">
              <a:solidFill>
                <a:srgbClr val="002060"/>
              </a:solidFill>
            </a:endParaRPr>
          </a:p>
          <a:p>
            <a:pPr algn="r"/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432BFE-8939-41D6-A484-9379FF2A4FC0}"/>
              </a:ext>
            </a:extLst>
          </p:cNvPr>
          <p:cNvSpPr txBox="1">
            <a:spLocks/>
          </p:cNvSpPr>
          <p:nvPr/>
        </p:nvSpPr>
        <p:spPr>
          <a:xfrm>
            <a:off x="359532" y="2996952"/>
            <a:ext cx="8424936" cy="235889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>
              <a:lnSpc>
                <a:spcPct val="110000"/>
              </a:lnSpc>
              <a:spcBef>
                <a:spcPts val="45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1500" b="1" dirty="0" smtClean="0"/>
              <a:t>Od prve polovice 2015. </a:t>
            </a:r>
            <a:r>
              <a:rPr lang="hr-HR" sz="1500" b="1" dirty="0" smtClean="0"/>
              <a:t>godine objavljeno je </a:t>
            </a:r>
            <a:r>
              <a:rPr lang="en-US" sz="1500" b="1" dirty="0" smtClean="0"/>
              <a:t>29</a:t>
            </a:r>
            <a:r>
              <a:rPr lang="hr-HR" sz="1500" b="1" dirty="0" smtClean="0"/>
              <a:t> poziv</a:t>
            </a:r>
            <a:r>
              <a:rPr lang="en-US" sz="1500" b="1" dirty="0" smtClean="0"/>
              <a:t>a</a:t>
            </a:r>
            <a:r>
              <a:rPr lang="hr-HR" sz="1500" b="1" dirty="0" smtClean="0"/>
              <a:t> </a:t>
            </a:r>
            <a:r>
              <a:rPr lang="hr-HR" sz="1500" b="1" dirty="0"/>
              <a:t>na dostavu projektnih prijava, ukupne vrijednosti bespovratnih sredstava</a:t>
            </a:r>
            <a:r>
              <a:rPr lang="en-US" sz="1500" b="1" dirty="0"/>
              <a:t> </a:t>
            </a:r>
            <a:r>
              <a:rPr lang="en-US" sz="1500" b="1" dirty="0" smtClean="0">
                <a:solidFill>
                  <a:srgbClr val="FF0000"/>
                </a:solidFill>
              </a:rPr>
              <a:t>6,21</a:t>
            </a:r>
            <a:r>
              <a:rPr lang="hr-HR" sz="1500" b="1" dirty="0" smtClean="0"/>
              <a:t> mlrd. HRK</a:t>
            </a:r>
            <a:r>
              <a:rPr lang="hr-HR" sz="1500" dirty="0" smtClean="0"/>
              <a:t> </a:t>
            </a:r>
            <a:endParaRPr lang="hr-HR" sz="1500" dirty="0"/>
          </a:p>
          <a:p>
            <a:pPr marL="361950" indent="-361950" algn="just">
              <a:lnSpc>
                <a:spcPct val="110000"/>
              </a:lnSpc>
              <a:spcBef>
                <a:spcPts val="450"/>
              </a:spcBef>
              <a:spcAft>
                <a:spcPts val="12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hr-HR" sz="1500" b="1" dirty="0" smtClean="0"/>
              <a:t>Do sada je zaprimljeno </a:t>
            </a:r>
            <a:r>
              <a:rPr lang="en-US" sz="1500" b="1" dirty="0" smtClean="0">
                <a:solidFill>
                  <a:srgbClr val="FF0000"/>
                </a:solidFill>
              </a:rPr>
              <a:t>6.888</a:t>
            </a:r>
            <a:r>
              <a:rPr lang="hr-HR" sz="1500" b="1" dirty="0" smtClean="0"/>
              <a:t> </a:t>
            </a:r>
            <a:r>
              <a:rPr lang="hr-HR" sz="1500" b="1" dirty="0"/>
              <a:t>projektnih prijedloga u vrijednosti </a:t>
            </a:r>
            <a:r>
              <a:rPr lang="en-US" sz="1500" b="1" dirty="0" smtClean="0">
                <a:solidFill>
                  <a:srgbClr val="FF0000"/>
                </a:solidFill>
              </a:rPr>
              <a:t>16</a:t>
            </a:r>
            <a:r>
              <a:rPr lang="hr-HR" sz="1500" b="1" dirty="0" smtClean="0">
                <a:solidFill>
                  <a:srgbClr val="FF0000"/>
                </a:solidFill>
              </a:rPr>
              <a:t>,</a:t>
            </a:r>
            <a:r>
              <a:rPr lang="en-US" sz="1500" b="1" dirty="0" smtClean="0">
                <a:solidFill>
                  <a:srgbClr val="FF0000"/>
                </a:solidFill>
              </a:rPr>
              <a:t>58</a:t>
            </a:r>
            <a:r>
              <a:rPr lang="en-US" sz="1500" b="1" dirty="0" smtClean="0"/>
              <a:t> </a:t>
            </a:r>
            <a:r>
              <a:rPr lang="hr-HR" sz="1500" b="1" dirty="0" smtClean="0"/>
              <a:t>mlrd. HRK</a:t>
            </a:r>
            <a:endParaRPr lang="en-US" sz="1500" b="1" dirty="0" smtClean="0"/>
          </a:p>
          <a:p>
            <a:pPr marL="361950" indent="-361950" algn="just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hr-HR" sz="1500" b="1" dirty="0" smtClean="0"/>
              <a:t>Dodijeljeno je  </a:t>
            </a:r>
            <a:r>
              <a:rPr lang="en-US" sz="1500" b="1" dirty="0" smtClean="0">
                <a:solidFill>
                  <a:srgbClr val="FF0000"/>
                </a:solidFill>
              </a:rPr>
              <a:t>2.590</a:t>
            </a:r>
            <a:r>
              <a:rPr lang="hr-BA" sz="1500" b="1" dirty="0" smtClean="0"/>
              <a:t> </a:t>
            </a:r>
            <a:r>
              <a:rPr lang="en-US" sz="1500" b="1" dirty="0" smtClean="0"/>
              <a:t> </a:t>
            </a:r>
            <a:r>
              <a:rPr lang="hr-HR" sz="1500" b="1" dirty="0" smtClean="0"/>
              <a:t>potpora </a:t>
            </a:r>
            <a:r>
              <a:rPr lang="hr-HR" sz="1500" b="1" dirty="0"/>
              <a:t>ukupne vrijednosti</a:t>
            </a:r>
            <a:r>
              <a:rPr lang="en-US" sz="1500" b="1" dirty="0"/>
              <a:t> bespovratnih</a:t>
            </a:r>
            <a:r>
              <a:rPr lang="hr-HR" sz="1500" b="1" dirty="0"/>
              <a:t> </a:t>
            </a:r>
            <a:r>
              <a:rPr lang="en-US" sz="1500" b="1" dirty="0" err="1"/>
              <a:t>sredstava</a:t>
            </a:r>
            <a:r>
              <a:rPr lang="en-US" sz="1500" b="1" dirty="0"/>
              <a:t> </a:t>
            </a:r>
            <a:r>
              <a:rPr lang="en-US" sz="1500" b="1" dirty="0" smtClean="0">
                <a:solidFill>
                  <a:srgbClr val="FF0000"/>
                </a:solidFill>
              </a:rPr>
              <a:t>3,4</a:t>
            </a:r>
            <a:r>
              <a:rPr lang="hr-HR" sz="1500" b="1" dirty="0" smtClean="0"/>
              <a:t>  mlrd. HRK, </a:t>
            </a:r>
            <a:r>
              <a:rPr lang="hr-HR" sz="1500" b="1" dirty="0"/>
              <a:t>ukupne vrijednosti </a:t>
            </a:r>
            <a:r>
              <a:rPr lang="hr-HR" sz="1500" b="1" dirty="0" smtClean="0"/>
              <a:t>investicij</a:t>
            </a:r>
            <a:r>
              <a:rPr lang="en-US" sz="1500" b="1" dirty="0" smtClean="0"/>
              <a:t>a</a:t>
            </a:r>
            <a:r>
              <a:rPr lang="hr-HR" sz="1500" b="1" dirty="0" smtClean="0"/>
              <a:t> </a:t>
            </a:r>
            <a:r>
              <a:rPr lang="hr-HR" sz="1500" b="1" dirty="0" smtClean="0">
                <a:solidFill>
                  <a:srgbClr val="FF0000"/>
                </a:solidFill>
              </a:rPr>
              <a:t>7,3</a:t>
            </a:r>
            <a:r>
              <a:rPr lang="en-US" sz="1500" b="1" dirty="0" smtClean="0">
                <a:solidFill>
                  <a:srgbClr val="FF0000"/>
                </a:solidFill>
              </a:rPr>
              <a:t>9</a:t>
            </a:r>
            <a:r>
              <a:rPr lang="hr-HR" sz="1500" b="1" dirty="0" smtClean="0">
                <a:ln>
                  <a:solidFill>
                    <a:srgbClr val="92D050"/>
                  </a:solidFill>
                </a:ln>
              </a:rPr>
              <a:t>  </a:t>
            </a:r>
            <a:r>
              <a:rPr lang="hr-HR" sz="1500" b="1" dirty="0" smtClean="0"/>
              <a:t>mlrd. HRK</a:t>
            </a:r>
            <a:r>
              <a:rPr lang="en-US" sz="1500" b="1" dirty="0" smtClean="0"/>
              <a:t> </a:t>
            </a:r>
            <a:endParaRPr lang="hr-HR" sz="1500" b="1" dirty="0"/>
          </a:p>
          <a:p>
            <a:pPr marL="151302" indent="0" algn="just">
              <a:buClr>
                <a:srgbClr val="0070C0"/>
              </a:buClr>
              <a:buNone/>
            </a:pPr>
            <a:endParaRPr lang="hr-HR" sz="15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46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6939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>
                <a:solidFill>
                  <a:srgbClr val="002060"/>
                </a:solidFill>
              </a:rPr>
              <a:t>Otvoreni Pozivi </a:t>
            </a:r>
            <a:r>
              <a:rPr lang="en-US" sz="3600" dirty="0" smtClean="0">
                <a:solidFill>
                  <a:srgbClr val="002060"/>
                </a:solidFill>
              </a:rPr>
              <a:t>MGPO</a:t>
            </a:r>
            <a:r>
              <a:rPr lang="hr-HR" sz="3600" dirty="0" smtClean="0">
                <a:solidFill>
                  <a:srgbClr val="002060"/>
                </a:solidFill>
              </a:rPr>
              <a:t>-a</a:t>
            </a:r>
            <a:endParaRPr lang="hr-HR" sz="36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0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38 </a:t>
            </a:r>
            <a:r>
              <a:rPr lang="hr-HR" sz="1600" b="1" dirty="0">
                <a:solidFill>
                  <a:schemeClr val="bg1"/>
                </a:solidFill>
              </a:rPr>
              <a:t>milijuna </a:t>
            </a:r>
            <a:r>
              <a:rPr lang="hr-HR" sz="1600" b="1" dirty="0" smtClean="0">
                <a:solidFill>
                  <a:schemeClr val="bg1"/>
                </a:solidFill>
              </a:rPr>
              <a:t>HRK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 smtClean="0">
                <a:solidFill>
                  <a:srgbClr val="0070C0"/>
                </a:solidFill>
              </a:rPr>
              <a:t>Maksimalni </a:t>
            </a:r>
            <a:r>
              <a:rPr lang="hr-HR" sz="1600" b="1" dirty="0">
                <a:solidFill>
                  <a:srgbClr val="0070C0"/>
                </a:solidFill>
              </a:rPr>
              <a:t>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50.000,00 HRK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380.000,00 HRK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do 85% prihvatljivih troškova</a:t>
            </a:r>
            <a:endParaRPr lang="hr-HR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o 65% prihvatljivih troškova</a:t>
            </a:r>
            <a:endParaRPr lang="hr-HR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Cilj Poziva: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Dostizanje primjenjive razine standarda međunarodno priznatih razina kvalitete i sigurnosti u razmjeni roba i usluga kroz povećanje uporabe priznatih normi koje pridonose povjerenju kupaca</a:t>
            </a: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Ulaganja u pripremu, uvođenje i certificiranje (od strane akreditiranog tijela) sustava upravljanja (kvalitetom ili poslovnim procesima ili uslugama) prema zahtjevima međunarodno priznatih norma za sustave upravljanja ili iz područja usluga (ISO) i prema zahtjevima tržišno priznatih certifikacijskih shema (poput FSC i/ili PEFC certifikacija, BRC norme, KOSHER, HALAL i sl.).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400" b="1" kern="0" dirty="0" smtClean="0">
                <a:solidFill>
                  <a:srgbClr val="0070C0"/>
                </a:solidFill>
              </a:rPr>
              <a:t>Podnošenje projektnih prijedloga: od 11. lipnja 2018. do 29. lipnja 2020., </a:t>
            </a:r>
          </a:p>
          <a:p>
            <a:pPr algn="ctr" defTabSz="668079">
              <a:defRPr/>
            </a:pPr>
            <a:r>
              <a:rPr lang="hr-HR" sz="1400" kern="0" dirty="0" smtClean="0">
                <a:solidFill>
                  <a:srgbClr val="0070C0"/>
                </a:solidFill>
              </a:rPr>
              <a:t>odnosno do iskorištenja sredstava - putem sustava </a:t>
            </a:r>
            <a:r>
              <a:rPr lang="hr-HR" sz="1400" kern="0" dirty="0" err="1" smtClean="0">
                <a:solidFill>
                  <a:srgbClr val="0070C0"/>
                </a:solidFill>
              </a:rPr>
              <a:t>eFondovi</a:t>
            </a:r>
            <a:r>
              <a:rPr lang="hr-HR" sz="1400" kern="0" dirty="0" smtClean="0">
                <a:solidFill>
                  <a:srgbClr val="0070C0"/>
                </a:solidFill>
              </a:rPr>
              <a:t> </a:t>
            </a:r>
            <a:endParaRPr lang="hr-HR" sz="1400" kern="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15816" y="961180"/>
            <a:ext cx="6048672" cy="83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1</a:t>
            </a:r>
            <a:r>
              <a:rPr lang="hr-HR" sz="2101" b="1" dirty="0" smtClean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. 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UVOĐENJE SUSTAVA UPRAVLJANJA POSLOVNIM PROCESIMA I </a:t>
            </a:r>
            <a:r>
              <a:rPr lang="hr-HR" sz="2101" b="1" dirty="0" smtClean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KVALITETOM (ISO i slične norme)</a:t>
            </a:r>
            <a:endParaRPr lang="hr-HR" sz="2101" b="1" dirty="0">
              <a:solidFill>
                <a:srgbClr val="00206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30 </a:t>
            </a:r>
            <a:r>
              <a:rPr lang="hr-HR" sz="1600" b="1" dirty="0">
                <a:solidFill>
                  <a:schemeClr val="bg1"/>
                </a:solidFill>
              </a:rPr>
              <a:t>milijuna </a:t>
            </a:r>
            <a:r>
              <a:rPr lang="hr-HR" sz="1600" b="1" dirty="0" smtClean="0">
                <a:solidFill>
                  <a:schemeClr val="bg1"/>
                </a:solidFill>
              </a:rPr>
              <a:t>HRK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 smtClean="0">
                <a:solidFill>
                  <a:srgbClr val="0070C0"/>
                </a:solidFill>
              </a:rPr>
              <a:t>Maksimalni </a:t>
            </a:r>
            <a:r>
              <a:rPr lang="hr-HR" sz="1600" b="1" dirty="0">
                <a:solidFill>
                  <a:srgbClr val="0070C0"/>
                </a:solidFill>
              </a:rPr>
              <a:t>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20.000,00 HRK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– 1.000.000,00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HRK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o 85% prihvatljivih troškova</a:t>
            </a:r>
            <a:endParaRPr lang="hr-HR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d</a:t>
            </a:r>
            <a:r>
              <a:rPr lang="hr-HR" sz="16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o 65% prihvatljivih troškova</a:t>
            </a:r>
            <a:endParaRPr lang="hr-HR" sz="16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Calibri" pitchFamily="34" charset="0"/>
              </a:rPr>
              <a:t>Cilj Poziva: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Povećanom primjenom normi, zajedno s pouzdanim tehnološkim rješenjem, pridonijeti aktivnostima MSP-ova da dokazom kvalitete, sigurnosti i pouzdanosti svojih proizvoda osiguraju preduvjete za povećanje izvoza i ukupne konkurentnosti. </a:t>
            </a: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8057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Calibri" pitchFamily="34" charset="0"/>
              </a:rPr>
              <a:t>C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ertifikacija proizvoda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odnosno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ocjenjivanje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sukladnosti proizvoda s određenom normom ili specifikacijom (u skladu sa smjernicama EU i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drugih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zemalja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odgovarajućim normama na koje se 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pozivaju smjernice), uključujući provođenje postupka ocjene sukladnosti od strane ovlaštenog tijela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4309" y="5669461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400" b="1" kern="0" dirty="0" smtClean="0">
                <a:solidFill>
                  <a:srgbClr val="0070C0"/>
                </a:solidFill>
              </a:rPr>
              <a:t>Podnošenje projektnih prijedloga: od 18. lipnja 2018. do 29. lipnja 2020., </a:t>
            </a:r>
          </a:p>
          <a:p>
            <a:pPr algn="ctr" defTabSz="668079">
              <a:defRPr/>
            </a:pPr>
            <a:r>
              <a:rPr lang="hr-HR" sz="1400" kern="0" dirty="0" smtClean="0">
                <a:solidFill>
                  <a:srgbClr val="0070C0"/>
                </a:solidFill>
              </a:rPr>
              <a:t>odnosno do iskorištenja sredstava - putem sustava </a:t>
            </a:r>
            <a:r>
              <a:rPr lang="hr-HR" sz="1400" kern="0" dirty="0" err="1" smtClean="0">
                <a:solidFill>
                  <a:srgbClr val="0070C0"/>
                </a:solidFill>
              </a:rPr>
              <a:t>eFondovi</a:t>
            </a:r>
            <a:r>
              <a:rPr lang="hr-HR" sz="1400" kern="0" dirty="0" smtClean="0">
                <a:solidFill>
                  <a:srgbClr val="0070C0"/>
                </a:solidFill>
              </a:rPr>
              <a:t> </a:t>
            </a:r>
            <a:endParaRPr lang="hr-HR" sz="1400" kern="0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27246" y="1168408"/>
            <a:ext cx="6048672" cy="46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2</a:t>
            </a:r>
            <a:r>
              <a:rPr lang="hr-HR" sz="2101" b="1" dirty="0" smtClean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. 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CERTIFIKACIJOM PROIZVODA DO TRŽIŠTA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3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1514</Words>
  <Application>Microsoft Office PowerPoint</Application>
  <PresentationFormat>On-screen Show (4:3)</PresentationFormat>
  <Paragraphs>253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Objavljeni i planirani pozivi MGPO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PLANIRANI POZIVI ZA PODUZETNIKE  (zaključno sa svibnjem 2019.)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Jelena Rajher</cp:lastModifiedBy>
  <cp:revision>140</cp:revision>
  <dcterms:created xsi:type="dcterms:W3CDTF">2018-05-29T10:27:22Z</dcterms:created>
  <dcterms:modified xsi:type="dcterms:W3CDTF">2019-03-06T08:30:01Z</dcterms:modified>
</cp:coreProperties>
</file>