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82" r:id="rId3"/>
    <p:sldId id="283" r:id="rId4"/>
    <p:sldId id="284" r:id="rId5"/>
    <p:sldId id="285" r:id="rId6"/>
    <p:sldId id="286" r:id="rId7"/>
    <p:sldId id="287" r:id="rId8"/>
    <p:sldId id="318" r:id="rId9"/>
    <p:sldId id="319" r:id="rId10"/>
    <p:sldId id="256" r:id="rId11"/>
    <p:sldId id="280"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2" r:id="rId27"/>
    <p:sldId id="273" r:id="rId28"/>
    <p:sldId id="274" r:id="rId29"/>
    <p:sldId id="275" r:id="rId30"/>
    <p:sldId id="276" r:id="rId31"/>
    <p:sldId id="277" r:id="rId32"/>
    <p:sldId id="278" r:id="rId33"/>
    <p:sldId id="279"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10" r:id="rId50"/>
    <p:sldId id="304" r:id="rId51"/>
    <p:sldId id="305" r:id="rId52"/>
    <p:sldId id="306" r:id="rId53"/>
    <p:sldId id="307" r:id="rId54"/>
    <p:sldId id="308" r:id="rId55"/>
    <p:sldId id="309" r:id="rId56"/>
    <p:sldId id="311" r:id="rId57"/>
    <p:sldId id="312" r:id="rId58"/>
    <p:sldId id="313" r:id="rId59"/>
    <p:sldId id="314" r:id="rId60"/>
    <p:sldId id="315" r:id="rId61"/>
    <p:sldId id="316" r:id="rId62"/>
    <p:sldId id="317" r:id="rId63"/>
    <p:sldId id="320" r:id="rId64"/>
    <p:sldId id="398" r:id="rId65"/>
    <p:sldId id="399" r:id="rId66"/>
    <p:sldId id="400" r:id="rId67"/>
    <p:sldId id="401" r:id="rId68"/>
    <p:sldId id="402" r:id="rId69"/>
    <p:sldId id="403" r:id="rId70"/>
    <p:sldId id="404" r:id="rId71"/>
    <p:sldId id="405" r:id="rId72"/>
    <p:sldId id="406" r:id="rId73"/>
    <p:sldId id="407" r:id="rId74"/>
    <p:sldId id="408" r:id="rId75"/>
    <p:sldId id="271"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4C1FCC9-E127-4B3B-9E53-126AF32F37E6}" type="datetimeFigureOut">
              <a:rPr lang="en-GB" smtClean="0"/>
              <a:t>26/04/2019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A8678-DA04-419C-AE0F-295104623DF4}" type="slidenum">
              <a:rPr lang="en-GB" smtClean="0"/>
              <a:t>‹#›</a:t>
            </a:fld>
            <a:endParaRPr lang="en-GB"/>
          </a:p>
        </p:txBody>
      </p:sp>
    </p:spTree>
    <p:extLst>
      <p:ext uri="{BB962C8B-B14F-4D97-AF65-F5344CB8AC3E}">
        <p14:creationId xmlns:p14="http://schemas.microsoft.com/office/powerpoint/2010/main" val="405654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C1FCC9-E127-4B3B-9E53-126AF32F37E6}" type="datetimeFigureOut">
              <a:rPr lang="en-GB" smtClean="0"/>
              <a:t>26/04/2019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A8678-DA04-419C-AE0F-295104623DF4}" type="slidenum">
              <a:rPr lang="en-GB" smtClean="0"/>
              <a:t>‹#›</a:t>
            </a:fld>
            <a:endParaRPr lang="en-GB"/>
          </a:p>
        </p:txBody>
      </p:sp>
    </p:spTree>
    <p:extLst>
      <p:ext uri="{BB962C8B-B14F-4D97-AF65-F5344CB8AC3E}">
        <p14:creationId xmlns:p14="http://schemas.microsoft.com/office/powerpoint/2010/main" val="41410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C1FCC9-E127-4B3B-9E53-126AF32F37E6}" type="datetimeFigureOut">
              <a:rPr lang="en-GB" smtClean="0"/>
              <a:t>26/04/2019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A8678-DA04-419C-AE0F-295104623DF4}" type="slidenum">
              <a:rPr lang="en-GB" smtClean="0"/>
              <a:t>‹#›</a:t>
            </a:fld>
            <a:endParaRPr lang="en-GB"/>
          </a:p>
        </p:txBody>
      </p:sp>
    </p:spTree>
    <p:extLst>
      <p:ext uri="{BB962C8B-B14F-4D97-AF65-F5344CB8AC3E}">
        <p14:creationId xmlns:p14="http://schemas.microsoft.com/office/powerpoint/2010/main" val="315622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C1FCC9-E127-4B3B-9E53-126AF32F37E6}" type="datetimeFigureOut">
              <a:rPr lang="en-GB" smtClean="0"/>
              <a:t>26/04/2019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A8678-DA04-419C-AE0F-295104623DF4}" type="slidenum">
              <a:rPr lang="en-GB" smtClean="0"/>
              <a:t>‹#›</a:t>
            </a:fld>
            <a:endParaRPr lang="en-GB"/>
          </a:p>
        </p:txBody>
      </p:sp>
    </p:spTree>
    <p:extLst>
      <p:ext uri="{BB962C8B-B14F-4D97-AF65-F5344CB8AC3E}">
        <p14:creationId xmlns:p14="http://schemas.microsoft.com/office/powerpoint/2010/main" val="133823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C1FCC9-E127-4B3B-9E53-126AF32F37E6}" type="datetimeFigureOut">
              <a:rPr lang="en-GB" smtClean="0"/>
              <a:t>26/04/2019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A8678-DA04-419C-AE0F-295104623DF4}" type="slidenum">
              <a:rPr lang="en-GB" smtClean="0"/>
              <a:t>‹#›</a:t>
            </a:fld>
            <a:endParaRPr lang="en-GB"/>
          </a:p>
        </p:txBody>
      </p:sp>
    </p:spTree>
    <p:extLst>
      <p:ext uri="{BB962C8B-B14F-4D97-AF65-F5344CB8AC3E}">
        <p14:creationId xmlns:p14="http://schemas.microsoft.com/office/powerpoint/2010/main" val="3666537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4C1FCC9-E127-4B3B-9E53-126AF32F37E6}" type="datetimeFigureOut">
              <a:rPr lang="en-GB" smtClean="0"/>
              <a:t>26/04/2019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0A8678-DA04-419C-AE0F-295104623DF4}" type="slidenum">
              <a:rPr lang="en-GB" smtClean="0"/>
              <a:t>‹#›</a:t>
            </a:fld>
            <a:endParaRPr lang="en-GB"/>
          </a:p>
        </p:txBody>
      </p:sp>
    </p:spTree>
    <p:extLst>
      <p:ext uri="{BB962C8B-B14F-4D97-AF65-F5344CB8AC3E}">
        <p14:creationId xmlns:p14="http://schemas.microsoft.com/office/powerpoint/2010/main" val="3817024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4C1FCC9-E127-4B3B-9E53-126AF32F37E6}" type="datetimeFigureOut">
              <a:rPr lang="en-GB" smtClean="0"/>
              <a:t>26/04/2019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0A8678-DA04-419C-AE0F-295104623DF4}" type="slidenum">
              <a:rPr lang="en-GB" smtClean="0"/>
              <a:t>‹#›</a:t>
            </a:fld>
            <a:endParaRPr lang="en-GB"/>
          </a:p>
        </p:txBody>
      </p:sp>
    </p:spTree>
    <p:extLst>
      <p:ext uri="{BB962C8B-B14F-4D97-AF65-F5344CB8AC3E}">
        <p14:creationId xmlns:p14="http://schemas.microsoft.com/office/powerpoint/2010/main" val="3285556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4C1FCC9-E127-4B3B-9E53-126AF32F37E6}" type="datetimeFigureOut">
              <a:rPr lang="en-GB" smtClean="0"/>
              <a:t>26/04/2019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0A8678-DA04-419C-AE0F-295104623DF4}" type="slidenum">
              <a:rPr lang="en-GB" smtClean="0"/>
              <a:t>‹#›</a:t>
            </a:fld>
            <a:endParaRPr lang="en-GB"/>
          </a:p>
        </p:txBody>
      </p:sp>
    </p:spTree>
    <p:extLst>
      <p:ext uri="{BB962C8B-B14F-4D97-AF65-F5344CB8AC3E}">
        <p14:creationId xmlns:p14="http://schemas.microsoft.com/office/powerpoint/2010/main" val="260031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1FCC9-E127-4B3B-9E53-126AF32F37E6}" type="datetimeFigureOut">
              <a:rPr lang="en-GB" smtClean="0"/>
              <a:t>26/04/2019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0A8678-DA04-419C-AE0F-295104623DF4}" type="slidenum">
              <a:rPr lang="en-GB" smtClean="0"/>
              <a:t>‹#›</a:t>
            </a:fld>
            <a:endParaRPr lang="en-GB"/>
          </a:p>
        </p:txBody>
      </p:sp>
    </p:spTree>
    <p:extLst>
      <p:ext uri="{BB962C8B-B14F-4D97-AF65-F5344CB8AC3E}">
        <p14:creationId xmlns:p14="http://schemas.microsoft.com/office/powerpoint/2010/main" val="367023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C1FCC9-E127-4B3B-9E53-126AF32F37E6}" type="datetimeFigureOut">
              <a:rPr lang="en-GB" smtClean="0"/>
              <a:t>26/04/2019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0A8678-DA04-419C-AE0F-295104623DF4}" type="slidenum">
              <a:rPr lang="en-GB" smtClean="0"/>
              <a:t>‹#›</a:t>
            </a:fld>
            <a:endParaRPr lang="en-GB"/>
          </a:p>
        </p:txBody>
      </p:sp>
    </p:spTree>
    <p:extLst>
      <p:ext uri="{BB962C8B-B14F-4D97-AF65-F5344CB8AC3E}">
        <p14:creationId xmlns:p14="http://schemas.microsoft.com/office/powerpoint/2010/main" val="1452991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C1FCC9-E127-4B3B-9E53-126AF32F37E6}" type="datetimeFigureOut">
              <a:rPr lang="en-GB" smtClean="0"/>
              <a:t>26/04/2019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0A8678-DA04-419C-AE0F-295104623DF4}" type="slidenum">
              <a:rPr lang="en-GB" smtClean="0"/>
              <a:t>‹#›</a:t>
            </a:fld>
            <a:endParaRPr lang="en-GB"/>
          </a:p>
        </p:txBody>
      </p:sp>
    </p:spTree>
    <p:extLst>
      <p:ext uri="{BB962C8B-B14F-4D97-AF65-F5344CB8AC3E}">
        <p14:creationId xmlns:p14="http://schemas.microsoft.com/office/powerpoint/2010/main" val="1096225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C1FCC9-E127-4B3B-9E53-126AF32F37E6}" type="datetimeFigureOut">
              <a:rPr lang="en-GB" smtClean="0"/>
              <a:t>26/04/2019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A8678-DA04-419C-AE0F-295104623DF4}" type="slidenum">
              <a:rPr lang="en-GB" smtClean="0"/>
              <a:t>‹#›</a:t>
            </a:fld>
            <a:endParaRPr lang="en-GB"/>
          </a:p>
        </p:txBody>
      </p:sp>
    </p:spTree>
    <p:extLst>
      <p:ext uri="{BB962C8B-B14F-4D97-AF65-F5344CB8AC3E}">
        <p14:creationId xmlns:p14="http://schemas.microsoft.com/office/powerpoint/2010/main" val="496684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64FDEF-9BF5-4162-B4D7-5FEB7335659F}"/>
              </a:ext>
            </a:extLst>
          </p:cNvPr>
          <p:cNvSpPr>
            <a:spLocks noGrp="1"/>
          </p:cNvSpPr>
          <p:nvPr>
            <p:ph type="title"/>
          </p:nvPr>
        </p:nvSpPr>
        <p:spPr/>
        <p:txBody>
          <a:bodyPr/>
          <a:lstStyle/>
          <a:p>
            <a:endParaRPr lang="hr-HR"/>
          </a:p>
        </p:txBody>
      </p:sp>
      <p:pic>
        <p:nvPicPr>
          <p:cNvPr id="4" name="Rezervirano mjesto sadržaja 3">
            <a:extLst>
              <a:ext uri="{FF2B5EF4-FFF2-40B4-BE49-F238E27FC236}">
                <a16:creationId xmlns:a16="http://schemas.microsoft.com/office/drawing/2014/main" id="{563F5F27-131E-4C5E-9134-E67EC84D3546}"/>
              </a:ext>
            </a:extLst>
          </p:cNvPr>
          <p:cNvPicPr>
            <a:picLocks noGrp="1" noChangeAspect="1"/>
          </p:cNvPicPr>
          <p:nvPr>
            <p:ph idx="1"/>
          </p:nvPr>
        </p:nvPicPr>
        <p:blipFill>
          <a:blip r:embed="rId2"/>
          <a:stretch>
            <a:fillRect/>
          </a:stretch>
        </p:blipFill>
        <p:spPr>
          <a:xfrm>
            <a:off x="2887401" y="3196929"/>
            <a:ext cx="6005080" cy="896190"/>
          </a:xfrm>
          <a:prstGeom prst="rect">
            <a:avLst/>
          </a:prstGeom>
        </p:spPr>
      </p:pic>
      <p:pic>
        <p:nvPicPr>
          <p:cNvPr id="6" name="Slika 5">
            <a:extLst>
              <a:ext uri="{FF2B5EF4-FFF2-40B4-BE49-F238E27FC236}">
                <a16:creationId xmlns:a16="http://schemas.microsoft.com/office/drawing/2014/main" id="{0BDDA365-D8F7-4FC8-86DB-C76FC3C16B46}"/>
              </a:ext>
            </a:extLst>
          </p:cNvPr>
          <p:cNvPicPr>
            <a:picLocks noChangeAspect="1"/>
          </p:cNvPicPr>
          <p:nvPr/>
        </p:nvPicPr>
        <p:blipFill>
          <a:blip r:embed="rId3"/>
          <a:stretch>
            <a:fillRect/>
          </a:stretch>
        </p:blipFill>
        <p:spPr>
          <a:xfrm>
            <a:off x="323528" y="4005064"/>
            <a:ext cx="3438095" cy="2200000"/>
          </a:xfrm>
          <a:prstGeom prst="rect">
            <a:avLst/>
          </a:prstGeom>
        </p:spPr>
      </p:pic>
      <p:sp>
        <p:nvSpPr>
          <p:cNvPr id="8" name="Subtitle 2">
            <a:extLst>
              <a:ext uri="{FF2B5EF4-FFF2-40B4-BE49-F238E27FC236}">
                <a16:creationId xmlns:a16="http://schemas.microsoft.com/office/drawing/2014/main" id="{BD95CE07-3439-43DE-9904-85DB2BAEE62B}"/>
              </a:ext>
            </a:extLst>
          </p:cNvPr>
          <p:cNvSpPr txBox="1">
            <a:spLocks/>
          </p:cNvSpPr>
          <p:nvPr/>
        </p:nvSpPr>
        <p:spPr>
          <a:xfrm>
            <a:off x="3347865" y="4181174"/>
            <a:ext cx="5544616" cy="220000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0"/>
              </a:spcAft>
            </a:pPr>
            <a:r>
              <a:rPr lang="hr-HR" sz="1600" dirty="0">
                <a:solidFill>
                  <a:schemeClr val="accent1">
                    <a:lumMod val="75000"/>
                  </a:schemeClr>
                </a:solidFill>
              </a:rPr>
              <a:t>Domagoj Miljković</a:t>
            </a:r>
            <a:r>
              <a:rPr kumimoji="0" lang="hr-HR" sz="1600" b="0" i="0" u="none" strike="noStrike" kern="1200" cap="none" spc="0" normalizeH="0" baseline="0" noProof="0" dirty="0">
                <a:ln>
                  <a:noFill/>
                </a:ln>
                <a:solidFill>
                  <a:schemeClr val="accent1">
                    <a:lumMod val="75000"/>
                  </a:schemeClr>
                </a:solidFill>
                <a:effectLst/>
                <a:uLnTx/>
                <a:uFillTx/>
                <a:ea typeface="+mn-ea"/>
                <a:cs typeface="+mn-cs"/>
              </a:rPr>
              <a:t>, </a:t>
            </a:r>
            <a:r>
              <a:rPr lang="hr-HR" sz="1600" dirty="0">
                <a:solidFill>
                  <a:schemeClr val="accent1">
                    <a:lumMod val="75000"/>
                  </a:schemeClr>
                </a:solidFill>
                <a:ea typeface="Calibri" panose="020F0502020204030204" pitchFamily="34" charset="0"/>
              </a:rPr>
              <a:t>Voditelj odjela za pripremu i provedbu EU projekata razvoja gospodarstva i urbanih područja</a:t>
            </a:r>
          </a:p>
          <a:p>
            <a:pPr lvl="0" algn="l">
              <a:lnSpc>
                <a:spcPct val="100000"/>
              </a:lnSpc>
              <a:spcBef>
                <a:spcPts val="0"/>
              </a:spcBef>
            </a:pPr>
            <a:r>
              <a:rPr lang="hr-HR" sz="1600" dirty="0">
                <a:solidFill>
                  <a:schemeClr val="accent1">
                    <a:lumMod val="75000"/>
                  </a:schemeClr>
                </a:solidFill>
              </a:rPr>
              <a:t>    </a:t>
            </a:r>
          </a:p>
          <a:p>
            <a:pPr lvl="0" algn="l">
              <a:lnSpc>
                <a:spcPct val="100000"/>
              </a:lnSpc>
              <a:spcBef>
                <a:spcPts val="0"/>
              </a:spcBef>
            </a:pPr>
            <a:r>
              <a:rPr lang="hr-HR" sz="1600" dirty="0">
                <a:solidFill>
                  <a:schemeClr val="accent1">
                    <a:lumMod val="75000"/>
                  </a:schemeClr>
                </a:solidFill>
              </a:rPr>
              <a:t>    Ivan Opačak, savjetnik za EU projekte</a:t>
            </a:r>
            <a:endParaRPr lang="hr-HR" sz="1600" dirty="0">
              <a:solidFill>
                <a:schemeClr val="accent1">
                  <a:lumMod val="75000"/>
                </a:schemeClr>
              </a:solidFill>
              <a:latin typeface="+mj-lt"/>
              <a:ea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r-HR" sz="1800" b="0" i="0" u="none" strike="noStrike" kern="1200" cap="none" spc="0" normalizeH="0" baseline="0" noProof="0" dirty="0">
              <a:ln>
                <a:noFill/>
              </a:ln>
              <a:solidFill>
                <a:srgbClr val="165C7D"/>
              </a:solidFill>
              <a:effectLst/>
              <a:uLnTx/>
              <a:uFillTx/>
              <a:latin typeface="Segoe U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r-HR" sz="1400" b="0" i="0" u="none" strike="noStrike" kern="1200" cap="none" spc="0" normalizeH="0" baseline="0" noProof="0" dirty="0">
              <a:ln>
                <a:noFill/>
              </a:ln>
              <a:solidFill>
                <a:srgbClr val="165C7D"/>
              </a:solidFill>
              <a:effectLst/>
              <a:uLnTx/>
              <a:uFillTx/>
              <a:latin typeface="Segoe U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hr-HR" sz="1400" dirty="0">
              <a:solidFill>
                <a:srgbClr val="165C7D"/>
              </a:solidFill>
              <a:latin typeface="Segoe UI"/>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r-HR" sz="1400" dirty="0">
                <a:solidFill>
                  <a:schemeClr val="accent1">
                    <a:lumMod val="75000"/>
                  </a:schemeClr>
                </a:solidFill>
                <a:latin typeface="Segoe UI"/>
              </a:rPr>
              <a:t>Nova Gradiška</a:t>
            </a:r>
            <a:r>
              <a:rPr kumimoji="0" lang="hr-HR" sz="1400" b="0" i="0" u="none" strike="noStrike" kern="1200" cap="none" spc="0" normalizeH="0" baseline="0" noProof="0" dirty="0">
                <a:ln>
                  <a:noFill/>
                </a:ln>
                <a:solidFill>
                  <a:schemeClr val="accent1">
                    <a:lumMod val="75000"/>
                  </a:schemeClr>
                </a:solidFill>
                <a:effectLst/>
                <a:uLnTx/>
                <a:uFillTx/>
                <a:latin typeface="Segoe UI"/>
                <a:ea typeface="+mn-ea"/>
                <a:cs typeface="+mn-cs"/>
              </a:rPr>
              <a:t>, 29.04.2019.</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r-HR" sz="1800" b="0" i="0" u="none" strike="noStrike" kern="1200" cap="none" spc="0" normalizeH="0" baseline="0" noProof="0" dirty="0">
              <a:ln>
                <a:noFill/>
              </a:ln>
              <a:solidFill>
                <a:srgbClr val="165C7D"/>
              </a:solidFill>
              <a:effectLst/>
              <a:uLnTx/>
              <a:uFillTx/>
              <a:latin typeface="Segoe U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r-HR" sz="2400" b="0" i="0" u="none" strike="noStrike" kern="1200" cap="none" spc="0" normalizeH="0" baseline="0" noProof="0" dirty="0">
              <a:ln>
                <a:noFill/>
              </a:ln>
              <a:solidFill>
                <a:srgbClr val="165C7D"/>
              </a:solidFill>
              <a:effectLst/>
              <a:uLnTx/>
              <a:uFillTx/>
              <a:latin typeface="Segoe UI"/>
              <a:ea typeface="+mn-ea"/>
              <a:cs typeface="+mn-cs"/>
            </a:endParaRPr>
          </a:p>
        </p:txBody>
      </p:sp>
    </p:spTree>
    <p:extLst>
      <p:ext uri="{BB962C8B-B14F-4D97-AF65-F5344CB8AC3E}">
        <p14:creationId xmlns:p14="http://schemas.microsoft.com/office/powerpoint/2010/main" val="2735761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a:solidFill>
                  <a:schemeClr val="accent3">
                    <a:lumMod val="50000"/>
                  </a:schemeClr>
                </a:solidFill>
              </a:rPr>
              <a:t>M</a:t>
            </a:r>
            <a:r>
              <a:rPr lang="en-GB" dirty="0" err="1">
                <a:solidFill>
                  <a:schemeClr val="accent3">
                    <a:lumMod val="50000"/>
                  </a:schemeClr>
                </a:solidFill>
              </a:rPr>
              <a:t>jer</a:t>
            </a:r>
            <a:r>
              <a:rPr lang="hr-HR" dirty="0">
                <a:solidFill>
                  <a:schemeClr val="accent3">
                    <a:lumMod val="50000"/>
                  </a:schemeClr>
                </a:solidFill>
              </a:rPr>
              <a:t>a</a:t>
            </a:r>
            <a:r>
              <a:rPr lang="en-GB" dirty="0">
                <a:solidFill>
                  <a:schemeClr val="accent3">
                    <a:lumMod val="50000"/>
                  </a:schemeClr>
                </a:solidFill>
              </a:rPr>
              <a:t> 4 </a:t>
            </a:r>
            <a:r>
              <a:rPr lang="hr-HR" dirty="0">
                <a:solidFill>
                  <a:schemeClr val="accent3">
                    <a:lumMod val="50000"/>
                  </a:schemeClr>
                </a:solidFill>
              </a:rPr>
              <a:t>- </a:t>
            </a:r>
            <a:r>
              <a:rPr lang="en-GB" dirty="0" err="1">
                <a:solidFill>
                  <a:schemeClr val="accent3">
                    <a:lumMod val="50000"/>
                  </a:schemeClr>
                </a:solidFill>
              </a:rPr>
              <a:t>Ulaganj</a:t>
            </a:r>
            <a:r>
              <a:rPr lang="hr-HR" dirty="0">
                <a:solidFill>
                  <a:schemeClr val="accent3">
                    <a:lumMod val="50000"/>
                  </a:schemeClr>
                </a:solidFill>
              </a:rPr>
              <a:t>e</a:t>
            </a:r>
            <a:r>
              <a:rPr lang="en-GB" dirty="0">
                <a:solidFill>
                  <a:schemeClr val="accent3">
                    <a:lumMod val="50000"/>
                  </a:schemeClr>
                </a:solidFill>
              </a:rPr>
              <a:t> u </a:t>
            </a:r>
            <a:r>
              <a:rPr lang="en-GB" dirty="0" err="1">
                <a:solidFill>
                  <a:schemeClr val="accent3">
                    <a:lumMod val="50000"/>
                  </a:schemeClr>
                </a:solidFill>
              </a:rPr>
              <a:t>fizičku</a:t>
            </a:r>
            <a:r>
              <a:rPr lang="en-GB" dirty="0">
                <a:solidFill>
                  <a:schemeClr val="accent3">
                    <a:lumMod val="50000"/>
                  </a:schemeClr>
                </a:solidFill>
              </a:rPr>
              <a:t> </a:t>
            </a:r>
            <a:r>
              <a:rPr lang="en-GB" dirty="0" err="1">
                <a:solidFill>
                  <a:schemeClr val="accent3">
                    <a:lumMod val="50000"/>
                  </a:schemeClr>
                </a:solidFill>
              </a:rPr>
              <a:t>imovinu</a:t>
            </a:r>
            <a:endParaRPr lang="en-GB" dirty="0">
              <a:solidFill>
                <a:schemeClr val="accent3">
                  <a:lumMod val="50000"/>
                </a:schemeClr>
              </a:solidFill>
            </a:endParaRPr>
          </a:p>
        </p:txBody>
      </p:sp>
      <p:sp>
        <p:nvSpPr>
          <p:cNvPr id="3" name="Subtitle 2"/>
          <p:cNvSpPr>
            <a:spLocks noGrp="1"/>
          </p:cNvSpPr>
          <p:nvPr>
            <p:ph type="subTitle" idx="1"/>
          </p:nvPr>
        </p:nvSpPr>
        <p:spPr/>
        <p:txBody>
          <a:bodyPr/>
          <a:lstStyle/>
          <a:p>
            <a:r>
              <a:rPr lang="pl-PL" dirty="0">
                <a:solidFill>
                  <a:schemeClr val="accent3">
                    <a:lumMod val="50000"/>
                  </a:schemeClr>
                </a:solidFill>
              </a:rPr>
              <a:t>Podmjera 4.1 Potpora za ulaganja u poljoprivredna gospodarstva </a:t>
            </a:r>
            <a:endParaRPr lang="en-GB" dirty="0">
              <a:solidFill>
                <a:schemeClr val="accent3">
                  <a:lumMod val="50000"/>
                </a:schemeClr>
              </a:solidFill>
            </a:endParaRPr>
          </a:p>
        </p:txBody>
      </p:sp>
    </p:spTree>
    <p:extLst>
      <p:ext uri="{BB962C8B-B14F-4D97-AF65-F5344CB8AC3E}">
        <p14:creationId xmlns:p14="http://schemas.microsoft.com/office/powerpoint/2010/main" val="3155692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5DEA7AB-F0F5-4F0A-A95A-45789B2321F6}"/>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DE1EA979-461E-423D-BFED-1C8C7D721A24}"/>
              </a:ext>
            </a:extLst>
          </p:cNvPr>
          <p:cNvSpPr>
            <a:spLocks noGrp="1"/>
          </p:cNvSpPr>
          <p:nvPr>
            <p:ph idx="1"/>
          </p:nvPr>
        </p:nvSpPr>
        <p:spPr/>
        <p:txBody>
          <a:bodyPr/>
          <a:lstStyle/>
          <a:p>
            <a:pPr marL="0" indent="0">
              <a:buNone/>
            </a:pPr>
            <a:r>
              <a:rPr lang="hr-HR" dirty="0">
                <a:solidFill>
                  <a:schemeClr val="accent3">
                    <a:lumMod val="50000"/>
                  </a:schemeClr>
                </a:solidFill>
              </a:rPr>
              <a:t>Plan objave natječaja:</a:t>
            </a:r>
          </a:p>
          <a:p>
            <a:pPr marL="0" indent="0">
              <a:buNone/>
            </a:pPr>
            <a:r>
              <a:rPr lang="hr-HR" dirty="0">
                <a:solidFill>
                  <a:schemeClr val="accent3">
                    <a:lumMod val="50000"/>
                  </a:schemeClr>
                </a:solidFill>
              </a:rPr>
              <a:t>•U najavi: 4.1.1. Restrukturiranje, modernizacija i povećanje konkurentnosti poljoprivrednih gospodarstava (tovno govedarstvo) – travanj 2019.</a:t>
            </a:r>
          </a:p>
          <a:p>
            <a:pPr marL="0" indent="0">
              <a:buNone/>
            </a:pPr>
            <a:r>
              <a:rPr lang="hr-HR" dirty="0">
                <a:solidFill>
                  <a:schemeClr val="accent3">
                    <a:lumMod val="50000"/>
                  </a:schemeClr>
                </a:solidFill>
              </a:rPr>
              <a:t>•U najavi:</a:t>
            </a:r>
            <a:r>
              <a:rPr lang="hr-HR" dirty="0">
                <a:solidFill>
                  <a:schemeClr val="accent3">
                    <a:lumMod val="50000"/>
                  </a:schemeClr>
                </a:solidFill>
                <a:latin typeface="OpenSans-Regular"/>
              </a:rPr>
              <a:t> 4.1.2. Zbrinjavanje, rukovanje i korištenje stajskog gnoja u cilju smanjenja štetnog utjecaja na okoliš – travanj 2019.</a:t>
            </a:r>
            <a:endParaRPr lang="hr-HR" dirty="0">
              <a:solidFill>
                <a:schemeClr val="accent3">
                  <a:lumMod val="50000"/>
                </a:schemeClr>
              </a:solidFill>
            </a:endParaRPr>
          </a:p>
          <a:p>
            <a:endParaRPr lang="hr-HR" dirty="0"/>
          </a:p>
        </p:txBody>
      </p:sp>
    </p:spTree>
    <p:extLst>
      <p:ext uri="{BB962C8B-B14F-4D97-AF65-F5344CB8AC3E}">
        <p14:creationId xmlns:p14="http://schemas.microsoft.com/office/powerpoint/2010/main" val="1176278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pPr lvl="0" algn="just"/>
            <a:r>
              <a:rPr lang="hr-HR" sz="1800" dirty="0">
                <a:solidFill>
                  <a:srgbClr val="9BBB59">
                    <a:lumMod val="50000"/>
                  </a:srgbClr>
                </a:solidFill>
                <a:latin typeface="Times New Roman" panose="02020603050405020304" pitchFamily="18" charset="0"/>
                <a:cs typeface="Times New Roman" panose="02020603050405020304" pitchFamily="18" charset="0"/>
              </a:rPr>
              <a:t>Prihvatljivi korisnici su: </a:t>
            </a:r>
          </a:p>
          <a:p>
            <a:pPr marL="1085850" lvl="2" indent="-685800" algn="just">
              <a:buFont typeface="Courier New" panose="02070309020205020404" pitchFamily="49" charset="0"/>
              <a:buChar char="o"/>
            </a:pPr>
            <a:r>
              <a:rPr lang="hr-HR" sz="1800" b="1" dirty="0">
                <a:solidFill>
                  <a:srgbClr val="9BBB59">
                    <a:lumMod val="50000"/>
                  </a:srgbClr>
                </a:solidFill>
                <a:latin typeface="Times New Roman" panose="02020603050405020304" pitchFamily="18" charset="0"/>
                <a:cs typeface="Times New Roman" panose="02020603050405020304" pitchFamily="18" charset="0"/>
              </a:rPr>
              <a:t>fizičke i pravne osobe </a:t>
            </a:r>
            <a:r>
              <a:rPr lang="hr-HR" sz="1800" dirty="0">
                <a:solidFill>
                  <a:srgbClr val="9BBB59">
                    <a:lumMod val="50000"/>
                  </a:srgbClr>
                </a:solidFill>
                <a:latin typeface="Times New Roman" panose="02020603050405020304" pitchFamily="18" charset="0"/>
                <a:cs typeface="Times New Roman" panose="02020603050405020304" pitchFamily="18" charset="0"/>
              </a:rPr>
              <a:t>upisane u Upisnik poljoprivrednika</a:t>
            </a:r>
          </a:p>
          <a:p>
            <a:pPr marL="1085850" lvl="2" indent="-685800" algn="just">
              <a:buFont typeface="Courier New" panose="02070309020205020404" pitchFamily="49" charset="0"/>
              <a:buChar char="o"/>
            </a:pPr>
            <a:r>
              <a:rPr lang="hr-HR" sz="1800" b="1" dirty="0">
                <a:solidFill>
                  <a:srgbClr val="9BBB59">
                    <a:lumMod val="50000"/>
                  </a:srgbClr>
                </a:solidFill>
                <a:latin typeface="Times New Roman" panose="02020603050405020304" pitchFamily="18" charset="0"/>
                <a:cs typeface="Times New Roman" panose="02020603050405020304" pitchFamily="18" charset="0"/>
              </a:rPr>
              <a:t>proizvođačke organizacije </a:t>
            </a:r>
            <a:r>
              <a:rPr lang="hr-HR" sz="1800" dirty="0">
                <a:solidFill>
                  <a:srgbClr val="9BBB59">
                    <a:lumMod val="50000"/>
                  </a:srgbClr>
                </a:solidFill>
                <a:latin typeface="Times New Roman" panose="02020603050405020304" pitchFamily="18" charset="0"/>
                <a:cs typeface="Times New Roman" panose="02020603050405020304" pitchFamily="18" charset="0"/>
              </a:rPr>
              <a:t>priznate sukladno posebnim propisima kojima se uređuje rad proizvođačkih organizacija</a:t>
            </a:r>
          </a:p>
          <a:p>
            <a:pPr marL="0" lvl="0" indent="0" algn="just">
              <a:buNone/>
            </a:pPr>
            <a:endParaRPr lang="hr-HR" sz="1800" dirty="0">
              <a:solidFill>
                <a:srgbClr val="4F81BD">
                  <a:lumMod val="50000"/>
                </a:srgbClr>
              </a:solidFill>
              <a:latin typeface="Times New Roman" panose="02020603050405020304" pitchFamily="18" charset="0"/>
              <a:cs typeface="Times New Roman" panose="02020603050405020304" pitchFamily="18" charset="0"/>
            </a:endParaRPr>
          </a:p>
          <a:p>
            <a:pPr marL="0" lvl="0" indent="0" algn="just">
              <a:buNone/>
            </a:pPr>
            <a:endParaRPr lang="hr-HR" sz="1800" dirty="0">
              <a:solidFill>
                <a:srgbClr val="4F81BD">
                  <a:lumMod val="50000"/>
                </a:srgbClr>
              </a:solidFill>
              <a:latin typeface="Times New Roman" panose="02020603050405020304" pitchFamily="18" charset="0"/>
              <a:cs typeface="Times New Roman" panose="02020603050405020304" pitchFamily="18" charset="0"/>
            </a:endParaRPr>
          </a:p>
          <a:p>
            <a:pPr lvl="0" algn="just"/>
            <a:endParaRPr lang="hr-HR" sz="1800" dirty="0">
              <a:solidFill>
                <a:srgbClr val="9BBB59">
                  <a:lumMod val="50000"/>
                </a:srgbClr>
              </a:solidFill>
              <a:latin typeface="Times New Roman" panose="02020603050405020304" pitchFamily="18" charset="0"/>
              <a:cs typeface="Times New Roman" panose="02020603050405020304" pitchFamily="18" charset="0"/>
            </a:endParaRPr>
          </a:p>
          <a:p>
            <a:pPr marL="0" lvl="0" indent="0" algn="just">
              <a:buNone/>
            </a:pPr>
            <a:r>
              <a:rPr lang="hr-HR" sz="1800" b="1" i="1" dirty="0">
                <a:solidFill>
                  <a:srgbClr val="9BBB59">
                    <a:lumMod val="50000"/>
                  </a:srgbClr>
                </a:solidFill>
                <a:latin typeface="Times New Roman" panose="02020603050405020304" pitchFamily="18" charset="0"/>
                <a:cs typeface="Times New Roman" panose="02020603050405020304" pitchFamily="18" charset="0"/>
              </a:rPr>
              <a:t>UVJET 1. Upisnik poljoprivrednika/Jedinstveni registar domaćih životinja - Registar farmi </a:t>
            </a:r>
            <a:endParaRPr lang="hr-HR" sz="1800" i="1" dirty="0">
              <a:solidFill>
                <a:srgbClr val="9BBB59">
                  <a:lumMod val="50000"/>
                </a:srgbClr>
              </a:solidFill>
              <a:latin typeface="Times New Roman" panose="02020603050405020304" pitchFamily="18" charset="0"/>
              <a:cs typeface="Times New Roman" panose="02020603050405020304" pitchFamily="18" charset="0"/>
            </a:endParaRPr>
          </a:p>
          <a:p>
            <a:pPr lvl="0" algn="just"/>
            <a:r>
              <a:rPr lang="hr-HR" sz="1800" dirty="0">
                <a:solidFill>
                  <a:srgbClr val="9BBB59">
                    <a:lumMod val="50000"/>
                  </a:srgbClr>
                </a:solidFill>
                <a:latin typeface="Times New Roman" panose="02020603050405020304" pitchFamily="18" charset="0"/>
                <a:cs typeface="Times New Roman" panose="02020603050405020304" pitchFamily="18" charset="0"/>
              </a:rPr>
              <a:t>Fizičke i pravne osobe - </a:t>
            </a:r>
            <a:r>
              <a:rPr lang="hr-HR" sz="1800" b="1" dirty="0">
                <a:solidFill>
                  <a:srgbClr val="9BBB59">
                    <a:lumMod val="50000"/>
                  </a:srgbClr>
                </a:solidFill>
                <a:latin typeface="Times New Roman" panose="02020603050405020304" pitchFamily="18" charset="0"/>
                <a:cs typeface="Times New Roman" panose="02020603050405020304" pitchFamily="18" charset="0"/>
              </a:rPr>
              <a:t>Upisnik poljoprivrednika </a:t>
            </a:r>
            <a:r>
              <a:rPr lang="hr-HR" sz="1800" u="sng" dirty="0">
                <a:solidFill>
                  <a:srgbClr val="9BBB59">
                    <a:lumMod val="50000"/>
                  </a:srgbClr>
                </a:solidFill>
                <a:latin typeface="Times New Roman" panose="02020603050405020304" pitchFamily="18" charset="0"/>
                <a:cs typeface="Times New Roman" panose="02020603050405020304" pitchFamily="18" charset="0"/>
              </a:rPr>
              <a:t>najmanje godinu dana</a:t>
            </a:r>
            <a:r>
              <a:rPr lang="hr-HR" sz="1800" dirty="0">
                <a:solidFill>
                  <a:srgbClr val="9BBB59">
                    <a:lumMod val="50000"/>
                  </a:srgbClr>
                </a:solidFill>
                <a:latin typeface="Times New Roman" panose="02020603050405020304" pitchFamily="18" charset="0"/>
                <a:cs typeface="Times New Roman" panose="02020603050405020304" pitchFamily="18" charset="0"/>
              </a:rPr>
              <a:t> u trenutku podnošenja zahtjeva za potporu, </a:t>
            </a:r>
            <a:r>
              <a:rPr lang="hr-HR" sz="1800" u="sng" dirty="0">
                <a:solidFill>
                  <a:srgbClr val="9BBB59">
                    <a:lumMod val="50000"/>
                  </a:srgbClr>
                </a:solidFill>
                <a:latin typeface="Times New Roman" panose="02020603050405020304" pitchFamily="18" charset="0"/>
                <a:cs typeface="Times New Roman" panose="02020603050405020304" pitchFamily="18" charset="0"/>
              </a:rPr>
              <a:t>izuzev mladih poljoprivrednika, te proizvođačkih organizacija</a:t>
            </a:r>
            <a:r>
              <a:rPr lang="hr-HR" sz="1800" dirty="0">
                <a:solidFill>
                  <a:srgbClr val="9BBB59">
                    <a:lumMod val="50000"/>
                  </a:srgbClr>
                </a:solidFill>
                <a:latin typeface="Times New Roman" panose="02020603050405020304" pitchFamily="18" charset="0"/>
                <a:cs typeface="Times New Roman" panose="02020603050405020304" pitchFamily="18" charset="0"/>
              </a:rPr>
              <a:t>. </a:t>
            </a:r>
          </a:p>
          <a:p>
            <a:pPr lvl="0" algn="just"/>
            <a:r>
              <a:rPr lang="hr-HR" sz="1800" dirty="0">
                <a:solidFill>
                  <a:srgbClr val="9BBB59">
                    <a:lumMod val="50000"/>
                  </a:srgbClr>
                </a:solidFill>
                <a:latin typeface="Times New Roman" panose="02020603050405020304" pitchFamily="18" charset="0"/>
                <a:cs typeface="Times New Roman" panose="02020603050405020304" pitchFamily="18" charset="0"/>
              </a:rPr>
              <a:t>Korisnici koji se bave stočarstvom i peradarstvom - </a:t>
            </a:r>
            <a:r>
              <a:rPr lang="hr-HR" sz="1800" u="sng" dirty="0">
                <a:solidFill>
                  <a:srgbClr val="9BBB59">
                    <a:lumMod val="50000"/>
                  </a:srgbClr>
                </a:solidFill>
                <a:latin typeface="Times New Roman" panose="02020603050405020304" pitchFamily="18" charset="0"/>
                <a:cs typeface="Times New Roman" panose="02020603050405020304" pitchFamily="18" charset="0"/>
              </a:rPr>
              <a:t>najmanje godinu dana</a:t>
            </a:r>
            <a:r>
              <a:rPr lang="hr-HR" sz="1800" dirty="0">
                <a:solidFill>
                  <a:srgbClr val="9BBB59">
                    <a:lumMod val="50000"/>
                  </a:srgbClr>
                </a:solidFill>
                <a:latin typeface="Times New Roman" panose="02020603050405020304" pitchFamily="18" charset="0"/>
                <a:cs typeface="Times New Roman" panose="02020603050405020304" pitchFamily="18" charset="0"/>
              </a:rPr>
              <a:t> u trenutku podnošenja zahtjeva za potporu, </a:t>
            </a:r>
            <a:r>
              <a:rPr lang="hr-HR" sz="1800" b="1" dirty="0">
                <a:solidFill>
                  <a:srgbClr val="9BBB59">
                    <a:lumMod val="50000"/>
                  </a:srgbClr>
                </a:solidFill>
                <a:latin typeface="Times New Roman" panose="02020603050405020304" pitchFamily="18" charset="0"/>
                <a:cs typeface="Times New Roman" panose="02020603050405020304" pitchFamily="18" charset="0"/>
              </a:rPr>
              <a:t>Jedinstveni registar domaćih životinja - Registar farmi </a:t>
            </a:r>
            <a:endParaRPr lang="hr-HR" sz="1800" dirty="0">
              <a:solidFill>
                <a:srgbClr val="4F81BD">
                  <a:lumMod val="50000"/>
                </a:srgbClr>
              </a:solidFill>
              <a:latin typeface="Times New Roman" panose="02020603050405020304" pitchFamily="18" charset="0"/>
              <a:cs typeface="Times New Roman" panose="02020603050405020304" pitchFamily="18" charset="0"/>
            </a:endParaRPr>
          </a:p>
          <a:p>
            <a:endParaRPr lang="en-GB" dirty="0"/>
          </a:p>
        </p:txBody>
      </p:sp>
      <p:sp>
        <p:nvSpPr>
          <p:cNvPr id="4" name="Zaobljeni pravokutnik 3">
            <a:extLst>
              <a:ext uri="{FF2B5EF4-FFF2-40B4-BE49-F238E27FC236}">
                <a16:creationId xmlns:a16="http://schemas.microsoft.com/office/drawing/2014/main" id="{DE5DF188-D52C-4097-8CD7-CC9DC911F266}"/>
              </a:ext>
            </a:extLst>
          </p:cNvPr>
          <p:cNvSpPr/>
          <p:nvPr/>
        </p:nvSpPr>
        <p:spPr>
          <a:xfrm>
            <a:off x="827584" y="2780928"/>
            <a:ext cx="7672807" cy="86409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r-HR" b="1" dirty="0"/>
              <a:t>Svaki korisnik mora zadovoljiti uvjete prihvatljivosti korisnika propisane Pravilnikom i natječajem u trenutku podnošenja zahtjeva za potporu te ih zadržati 5 godina</a:t>
            </a:r>
          </a:p>
        </p:txBody>
      </p:sp>
    </p:spTree>
    <p:extLst>
      <p:ext uri="{BB962C8B-B14F-4D97-AF65-F5344CB8AC3E}">
        <p14:creationId xmlns:p14="http://schemas.microsoft.com/office/powerpoint/2010/main" val="1366748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lvl="0" indent="0" algn="just">
              <a:buNone/>
            </a:pPr>
            <a:r>
              <a:rPr lang="hr-HR" sz="1800" b="1" i="1" dirty="0">
                <a:solidFill>
                  <a:srgbClr val="9BBB59">
                    <a:lumMod val="50000"/>
                  </a:srgbClr>
                </a:solidFill>
                <a:latin typeface="Times New Roman" panose="02020603050405020304" pitchFamily="18" charset="0"/>
                <a:cs typeface="Times New Roman" panose="02020603050405020304" pitchFamily="18" charset="0"/>
              </a:rPr>
              <a:t>UVJET 2. Minimalno jedna zaposlena osoba</a:t>
            </a:r>
          </a:p>
          <a:p>
            <a:pPr lvl="0" algn="just"/>
            <a:r>
              <a:rPr lang="hr-HR" sz="1800" b="1" dirty="0">
                <a:solidFill>
                  <a:srgbClr val="9BBB59">
                    <a:lumMod val="50000"/>
                  </a:srgbClr>
                </a:solidFill>
                <a:latin typeface="Times New Roman" panose="02020603050405020304" pitchFamily="18" charset="0"/>
                <a:cs typeface="Times New Roman" panose="02020603050405020304" pitchFamily="18" charset="0"/>
              </a:rPr>
              <a:t>Pravne osobe - </a:t>
            </a:r>
            <a:r>
              <a:rPr lang="hr-HR" sz="1800" dirty="0">
                <a:solidFill>
                  <a:srgbClr val="9BBB59">
                    <a:lumMod val="50000"/>
                  </a:srgbClr>
                </a:solidFill>
                <a:latin typeface="Times New Roman" panose="02020603050405020304" pitchFamily="18" charset="0"/>
                <a:cs typeface="Times New Roman" panose="02020603050405020304" pitchFamily="18" charset="0"/>
              </a:rPr>
              <a:t>najmanje jedan zaposlenik </a:t>
            </a:r>
            <a:r>
              <a:rPr lang="hr-HR" sz="1800" u="sng" dirty="0">
                <a:solidFill>
                  <a:srgbClr val="9BBB59">
                    <a:lumMod val="50000"/>
                  </a:srgbClr>
                </a:solidFill>
                <a:latin typeface="Times New Roman" panose="02020603050405020304" pitchFamily="18" charset="0"/>
                <a:cs typeface="Times New Roman" panose="02020603050405020304" pitchFamily="18" charset="0"/>
              </a:rPr>
              <a:t>prema satima rada </a:t>
            </a:r>
            <a:r>
              <a:rPr lang="hr-HR" sz="1800" dirty="0">
                <a:solidFill>
                  <a:srgbClr val="9BBB59">
                    <a:lumMod val="50000"/>
                  </a:srgbClr>
                </a:solidFill>
                <a:latin typeface="Times New Roman" panose="02020603050405020304" pitchFamily="18" charset="0"/>
                <a:cs typeface="Times New Roman" panose="02020603050405020304" pitchFamily="18" charset="0"/>
              </a:rPr>
              <a:t>u godišnjem financijskom izvještaju poduzetnika za zadnje odobreno računovodstveno razdoblje, izuzev proizvođačkih organizacija i mladih poljoprivrednika - najmanje jedan zaposlenik u trenutku podnošenja zahtjeva za potporu </a:t>
            </a:r>
          </a:p>
          <a:p>
            <a:pPr lvl="0" algn="just"/>
            <a:r>
              <a:rPr lang="hr-HR" sz="1800" b="1" dirty="0">
                <a:solidFill>
                  <a:srgbClr val="9BBB59">
                    <a:lumMod val="50000"/>
                  </a:srgbClr>
                </a:solidFill>
                <a:latin typeface="Times New Roman" panose="02020603050405020304" pitchFamily="18" charset="0"/>
                <a:cs typeface="Times New Roman" panose="02020603050405020304" pitchFamily="18" charset="0"/>
              </a:rPr>
              <a:t>Fizičke osobe </a:t>
            </a:r>
            <a:r>
              <a:rPr lang="hr-HR" sz="1800" u="sng" dirty="0">
                <a:solidFill>
                  <a:srgbClr val="9BBB59">
                    <a:lumMod val="50000"/>
                  </a:srgbClr>
                </a:solidFill>
                <a:latin typeface="Times New Roman" panose="02020603050405020304" pitchFamily="18" charset="0"/>
                <a:cs typeface="Times New Roman" panose="02020603050405020304" pitchFamily="18" charset="0"/>
              </a:rPr>
              <a:t>nositelj</a:t>
            </a:r>
            <a:r>
              <a:rPr lang="hr-HR" sz="1800" dirty="0">
                <a:solidFill>
                  <a:srgbClr val="9BBB59">
                    <a:lumMod val="50000"/>
                  </a:srgbClr>
                </a:solidFill>
                <a:latin typeface="Times New Roman" panose="02020603050405020304" pitchFamily="18" charset="0"/>
                <a:cs typeface="Times New Roman" panose="02020603050405020304" pitchFamily="18" charset="0"/>
              </a:rPr>
              <a:t> poljoprivrednog gospodarstva </a:t>
            </a:r>
            <a:r>
              <a:rPr lang="hr-HR" sz="1800" u="sng" dirty="0">
                <a:solidFill>
                  <a:srgbClr val="9BBB59">
                    <a:lumMod val="50000"/>
                  </a:srgbClr>
                </a:solidFill>
                <a:latin typeface="Times New Roman" panose="02020603050405020304" pitchFamily="18" charset="0"/>
                <a:cs typeface="Times New Roman" panose="02020603050405020304" pitchFamily="18" charset="0"/>
              </a:rPr>
              <a:t>upisan u Registar poreznih obveznika po osnovi poljoprivrede </a:t>
            </a:r>
            <a:r>
              <a:rPr lang="hr-HR" sz="1800" dirty="0">
                <a:solidFill>
                  <a:srgbClr val="9BBB59">
                    <a:lumMod val="50000"/>
                  </a:srgbClr>
                </a:solidFill>
                <a:latin typeface="Times New Roman" panose="02020603050405020304" pitchFamily="18" charset="0"/>
                <a:cs typeface="Times New Roman" panose="02020603050405020304" pitchFamily="18" charset="0"/>
              </a:rPr>
              <a:t>najmanje godinu dana (mladi poljoprivrednici mogu i kraće) te mora imati </a:t>
            </a:r>
            <a:r>
              <a:rPr lang="hr-HR" sz="1800" u="sng" dirty="0">
                <a:solidFill>
                  <a:srgbClr val="9BBB59">
                    <a:lumMod val="50000"/>
                  </a:srgbClr>
                </a:solidFill>
                <a:latin typeface="Times New Roman" panose="02020603050405020304" pitchFamily="18" charset="0"/>
                <a:cs typeface="Times New Roman" panose="02020603050405020304" pitchFamily="18" charset="0"/>
              </a:rPr>
              <a:t>plaćene doprinose za zdravstveno i mirovinsko osiguranje</a:t>
            </a:r>
            <a:endParaRPr lang="hr-HR" sz="1800" dirty="0">
              <a:solidFill>
                <a:srgbClr val="9BBB59">
                  <a:lumMod val="50000"/>
                </a:srgbClr>
              </a:solidFill>
              <a:latin typeface="Times New Roman" panose="02020603050405020304" pitchFamily="18" charset="0"/>
              <a:cs typeface="Times New Roman" panose="02020603050405020304" pitchFamily="18" charset="0"/>
            </a:endParaRPr>
          </a:p>
          <a:p>
            <a:pPr lvl="0" algn="just"/>
            <a:endParaRPr lang="hr-HR" sz="1800" dirty="0">
              <a:solidFill>
                <a:srgbClr val="9BBB59">
                  <a:lumMod val="50000"/>
                </a:srgbClr>
              </a:solidFill>
              <a:latin typeface="Times New Roman" panose="02020603050405020304" pitchFamily="18" charset="0"/>
              <a:cs typeface="Times New Roman" panose="02020603050405020304" pitchFamily="18" charset="0"/>
            </a:endParaRPr>
          </a:p>
          <a:p>
            <a:pPr marL="0" lvl="0" indent="0" algn="just">
              <a:buNone/>
            </a:pPr>
            <a:r>
              <a:rPr lang="hr-HR" sz="1800" b="1" i="1" dirty="0">
                <a:solidFill>
                  <a:srgbClr val="9BBB59">
                    <a:lumMod val="50000"/>
                  </a:srgbClr>
                </a:solidFill>
                <a:latin typeface="Times New Roman" panose="02020603050405020304" pitchFamily="18" charset="0"/>
                <a:cs typeface="Times New Roman" panose="02020603050405020304" pitchFamily="18" charset="0"/>
              </a:rPr>
              <a:t>UVJET 3. Podmirene financijske obveze prema državnom proračunu Republike Hrvatske</a:t>
            </a:r>
          </a:p>
          <a:p>
            <a:pPr marL="0" lvl="0" indent="0" algn="just">
              <a:buNone/>
            </a:pPr>
            <a:endParaRPr lang="hr-HR" sz="1800" dirty="0">
              <a:solidFill>
                <a:srgbClr val="9BBB59">
                  <a:lumMod val="50000"/>
                </a:srgbClr>
              </a:solidFill>
              <a:latin typeface="Times New Roman" panose="02020603050405020304" pitchFamily="18" charset="0"/>
              <a:cs typeface="Times New Roman" panose="02020603050405020304" pitchFamily="18" charset="0"/>
            </a:endParaRPr>
          </a:p>
          <a:p>
            <a:pPr marL="0" lvl="0" indent="0" algn="just">
              <a:buNone/>
            </a:pPr>
            <a:r>
              <a:rPr lang="hr-HR" sz="1800" b="1" i="1" dirty="0">
                <a:solidFill>
                  <a:srgbClr val="9BBB59">
                    <a:lumMod val="50000"/>
                  </a:srgbClr>
                </a:solidFill>
                <a:latin typeface="Times New Roman" panose="02020603050405020304" pitchFamily="18" charset="0"/>
                <a:cs typeface="Times New Roman" panose="02020603050405020304" pitchFamily="18" charset="0"/>
              </a:rPr>
              <a:t>UVJET 4. Korisnik nije poduzetnik u teškoćama</a:t>
            </a:r>
            <a:endParaRPr lang="hr-HR" sz="1800" b="1" dirty="0">
              <a:solidFill>
                <a:srgbClr val="9BBB59">
                  <a:lumMod val="50000"/>
                </a:srgbClr>
              </a:solidFill>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046067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lvl="0" indent="0" algn="just">
              <a:buNone/>
            </a:pPr>
            <a:r>
              <a:rPr lang="hr-HR" sz="1700" b="1" i="1" dirty="0">
                <a:solidFill>
                  <a:srgbClr val="9BBB59">
                    <a:lumMod val="50000"/>
                  </a:srgbClr>
                </a:solidFill>
                <a:latin typeface="Times New Roman" panose="02020603050405020304" pitchFamily="18" charset="0"/>
                <a:cs typeface="Times New Roman" panose="02020603050405020304" pitchFamily="18" charset="0"/>
              </a:rPr>
              <a:t>UVJET 5. Korisnik nije u blokadi </a:t>
            </a:r>
            <a:endParaRPr lang="hr-HR" sz="1700" b="1" dirty="0">
              <a:solidFill>
                <a:srgbClr val="9BBB59">
                  <a:lumMod val="50000"/>
                </a:srgbClr>
              </a:solidFill>
              <a:latin typeface="Times New Roman" panose="02020603050405020304" pitchFamily="18" charset="0"/>
              <a:cs typeface="Times New Roman" panose="02020603050405020304" pitchFamily="18" charset="0"/>
            </a:endParaRPr>
          </a:p>
          <a:p>
            <a:pPr lvl="0" algn="just"/>
            <a:r>
              <a:rPr lang="vi-VN" sz="1700" dirty="0">
                <a:solidFill>
                  <a:srgbClr val="9BBB59">
                    <a:lumMod val="50000"/>
                  </a:srgbClr>
                </a:solidFill>
                <a:latin typeface="Times New Roman" panose="02020603050405020304" pitchFamily="18" charset="0"/>
                <a:cs typeface="Times New Roman" panose="02020603050405020304" pitchFamily="18" charset="0"/>
              </a:rPr>
              <a:t>Korisnik </a:t>
            </a:r>
            <a:r>
              <a:rPr lang="vi-VN" sz="1700" u="sng" dirty="0">
                <a:solidFill>
                  <a:srgbClr val="9BBB59">
                    <a:lumMod val="50000"/>
                  </a:srgbClr>
                </a:solidFill>
                <a:latin typeface="Times New Roman" panose="02020603050405020304" pitchFamily="18" charset="0"/>
                <a:cs typeface="Times New Roman" panose="02020603050405020304" pitchFamily="18" charset="0"/>
              </a:rPr>
              <a:t>ne smije biti u blokadi ukupno više od 30 dana u proteklih 6 mjeseci</a:t>
            </a:r>
            <a:r>
              <a:rPr lang="vi-VN" sz="1700" dirty="0">
                <a:solidFill>
                  <a:srgbClr val="9BBB59">
                    <a:lumMod val="50000"/>
                  </a:srgbClr>
                </a:solidFill>
                <a:latin typeface="Times New Roman" panose="02020603050405020304" pitchFamily="18" charset="0"/>
                <a:cs typeface="Times New Roman" panose="02020603050405020304" pitchFamily="18" charset="0"/>
              </a:rPr>
              <a:t>, </a:t>
            </a:r>
            <a:r>
              <a:rPr lang="vi-VN" sz="1700" u="sng" dirty="0">
                <a:solidFill>
                  <a:srgbClr val="9BBB59">
                    <a:lumMod val="50000"/>
                  </a:srgbClr>
                </a:solidFill>
                <a:latin typeface="Times New Roman" panose="02020603050405020304" pitchFamily="18" charset="0"/>
                <a:cs typeface="Times New Roman" panose="02020603050405020304" pitchFamily="18" charset="0"/>
              </a:rPr>
              <a:t>od čega ne više od 15 dana u kontinuitetu</a:t>
            </a:r>
            <a:r>
              <a:rPr lang="hr-HR" sz="1700" dirty="0">
                <a:solidFill>
                  <a:srgbClr val="9BBB59">
                    <a:lumMod val="50000"/>
                  </a:srgbClr>
                </a:solidFill>
                <a:latin typeface="Times New Roman" panose="02020603050405020304" pitchFamily="18" charset="0"/>
                <a:cs typeface="Times New Roman" panose="02020603050405020304" pitchFamily="18" charset="0"/>
              </a:rPr>
              <a:t>, niti </a:t>
            </a:r>
            <a:r>
              <a:rPr lang="vi-VN" sz="1700" dirty="0">
                <a:solidFill>
                  <a:srgbClr val="9BBB59">
                    <a:lumMod val="50000"/>
                  </a:srgbClr>
                </a:solidFill>
                <a:latin typeface="Times New Roman" panose="02020603050405020304" pitchFamily="18" charset="0"/>
                <a:cs typeface="Times New Roman" panose="02020603050405020304" pitchFamily="18" charset="0"/>
              </a:rPr>
              <a:t>u trenutku podnošenja zahtjeva za potporu</a:t>
            </a:r>
            <a:endParaRPr lang="hr-HR" sz="1700" dirty="0">
              <a:solidFill>
                <a:srgbClr val="9BBB59">
                  <a:lumMod val="50000"/>
                </a:srgbClr>
              </a:solidFill>
              <a:latin typeface="Times New Roman" panose="02020603050405020304" pitchFamily="18" charset="0"/>
              <a:cs typeface="Times New Roman" panose="02020603050405020304" pitchFamily="18" charset="0"/>
            </a:endParaRPr>
          </a:p>
          <a:p>
            <a:pPr marL="0" lvl="0" indent="0" algn="just">
              <a:buNone/>
            </a:pPr>
            <a:endParaRPr lang="hr-HR" sz="1600" dirty="0">
              <a:solidFill>
                <a:srgbClr val="9BBB59">
                  <a:lumMod val="50000"/>
                </a:srgbClr>
              </a:solidFill>
              <a:latin typeface="Times New Roman" panose="02020603050405020304" pitchFamily="18" charset="0"/>
              <a:cs typeface="Times New Roman" panose="02020603050405020304" pitchFamily="18" charset="0"/>
            </a:endParaRPr>
          </a:p>
          <a:p>
            <a:pPr marL="0" lvl="0" indent="0" algn="just">
              <a:buNone/>
            </a:pPr>
            <a:r>
              <a:rPr lang="hr-HR" sz="1700" b="1" i="1" dirty="0">
                <a:solidFill>
                  <a:srgbClr val="9BBB59">
                    <a:lumMod val="50000"/>
                  </a:srgbClr>
                </a:solidFill>
                <a:latin typeface="Times New Roman" panose="02020603050405020304" pitchFamily="18" charset="0"/>
                <a:cs typeface="Times New Roman" panose="02020603050405020304" pitchFamily="18" charset="0"/>
              </a:rPr>
              <a:t>UVJET 6. Minimalna ekonomska veličina gospodarstva </a:t>
            </a:r>
            <a:r>
              <a:rPr lang="hr-HR" sz="1600" b="1" i="1" dirty="0">
                <a:solidFill>
                  <a:srgbClr val="9BBB59">
                    <a:lumMod val="50000"/>
                  </a:srgbClr>
                </a:solidFill>
                <a:latin typeface="Times New Roman" panose="02020603050405020304" pitchFamily="18" charset="0"/>
                <a:cs typeface="Times New Roman" panose="02020603050405020304" pitchFamily="18" charset="0"/>
              </a:rPr>
              <a:t>(nije primjenjivo za natječaj 4.1.2!) </a:t>
            </a:r>
          </a:p>
          <a:p>
            <a:pPr lvl="0" algn="just"/>
            <a:r>
              <a:rPr lang="vi-VN" sz="1700" dirty="0">
                <a:solidFill>
                  <a:srgbClr val="9BBB59">
                    <a:lumMod val="50000"/>
                  </a:srgbClr>
                </a:solidFill>
                <a:latin typeface="Times New Roman" panose="02020603050405020304" pitchFamily="18" charset="0"/>
                <a:cs typeface="Times New Roman" panose="02020603050405020304" pitchFamily="18" charset="0"/>
              </a:rPr>
              <a:t>Korisnik </a:t>
            </a:r>
            <a:r>
              <a:rPr lang="vi-VN" sz="1700" u="sng" dirty="0">
                <a:solidFill>
                  <a:srgbClr val="9BBB59">
                    <a:lumMod val="50000"/>
                  </a:srgbClr>
                </a:solidFill>
                <a:latin typeface="Times New Roman" panose="02020603050405020304" pitchFamily="18" charset="0"/>
                <a:cs typeface="Times New Roman" panose="02020603050405020304" pitchFamily="18" charset="0"/>
              </a:rPr>
              <a:t>(izuzev proizvođačkih organizacija i zadruga)</a:t>
            </a:r>
            <a:r>
              <a:rPr lang="vi-VN" sz="1700" dirty="0">
                <a:solidFill>
                  <a:srgbClr val="9BBB59">
                    <a:lumMod val="50000"/>
                  </a:srgbClr>
                </a:solidFill>
                <a:latin typeface="Times New Roman" panose="02020603050405020304" pitchFamily="18" charset="0"/>
                <a:cs typeface="Times New Roman" panose="02020603050405020304" pitchFamily="18" charset="0"/>
              </a:rPr>
              <a:t> mora dokazati ekonomsku veličinu poljoprivrednog gospodarstva</a:t>
            </a:r>
            <a:r>
              <a:rPr lang="hr-HR" sz="1700" dirty="0">
                <a:solidFill>
                  <a:srgbClr val="9BBB59">
                    <a:lumMod val="50000"/>
                  </a:srgbClr>
                </a:solidFill>
                <a:latin typeface="Times New Roman" panose="02020603050405020304" pitchFamily="18" charset="0"/>
                <a:cs typeface="Times New Roman" panose="02020603050405020304" pitchFamily="18" charset="0"/>
              </a:rPr>
              <a:t>:</a:t>
            </a:r>
          </a:p>
          <a:p>
            <a:pPr lvl="1" algn="just">
              <a:buFont typeface="Courier New" panose="02070309020205020404" pitchFamily="49" charset="0"/>
              <a:buChar char="o"/>
            </a:pPr>
            <a:r>
              <a:rPr lang="hr-HR" sz="1700" dirty="0">
                <a:solidFill>
                  <a:srgbClr val="9BBB59">
                    <a:lumMod val="50000"/>
                  </a:srgbClr>
                </a:solidFill>
                <a:latin typeface="Times New Roman" panose="02020603050405020304" pitchFamily="18" charset="0"/>
                <a:cs typeface="Times New Roman" panose="02020603050405020304" pitchFamily="18" charset="0"/>
              </a:rPr>
              <a:t>za sektor </a:t>
            </a:r>
            <a:r>
              <a:rPr lang="hr-HR" sz="1700" b="1" dirty="0">
                <a:solidFill>
                  <a:srgbClr val="9BBB59">
                    <a:lumMod val="50000"/>
                  </a:srgbClr>
                </a:solidFill>
                <a:latin typeface="Times New Roman" panose="02020603050405020304" pitchFamily="18" charset="0"/>
                <a:cs typeface="Times New Roman" panose="02020603050405020304" pitchFamily="18" charset="0"/>
              </a:rPr>
              <a:t>voća i povrća minimalno 6.000 EUR </a:t>
            </a:r>
            <a:r>
              <a:rPr lang="vi-VN" sz="1700" b="1" dirty="0">
                <a:solidFill>
                  <a:srgbClr val="9BBB59">
                    <a:lumMod val="50000"/>
                  </a:srgbClr>
                </a:solidFill>
                <a:latin typeface="Times New Roman" panose="02020603050405020304" pitchFamily="18" charset="0"/>
                <a:cs typeface="Times New Roman" panose="02020603050405020304" pitchFamily="18" charset="0"/>
              </a:rPr>
              <a:t>SO</a:t>
            </a:r>
            <a:endParaRPr lang="hr-HR" sz="1700" b="1" dirty="0">
              <a:solidFill>
                <a:srgbClr val="9BBB59">
                  <a:lumMod val="50000"/>
                </a:srgbClr>
              </a:solidFill>
              <a:latin typeface="Times New Roman" panose="02020603050405020304" pitchFamily="18" charset="0"/>
              <a:cs typeface="Times New Roman" panose="02020603050405020304" pitchFamily="18" charset="0"/>
            </a:endParaRPr>
          </a:p>
          <a:p>
            <a:pPr lvl="1" algn="just">
              <a:buFont typeface="Courier New" panose="02070309020205020404" pitchFamily="49" charset="0"/>
              <a:buChar char="o"/>
            </a:pPr>
            <a:r>
              <a:rPr lang="hr-HR" sz="1700" dirty="0">
                <a:solidFill>
                  <a:srgbClr val="9BBB59">
                    <a:lumMod val="50000"/>
                  </a:srgbClr>
                </a:solidFill>
                <a:latin typeface="Times New Roman" panose="02020603050405020304" pitchFamily="18" charset="0"/>
                <a:cs typeface="Times New Roman" panose="02020603050405020304" pitchFamily="18" charset="0"/>
              </a:rPr>
              <a:t>za sektor stočarstva i peradarstva </a:t>
            </a:r>
            <a:r>
              <a:rPr lang="hr-HR" sz="1700" b="1" dirty="0">
                <a:solidFill>
                  <a:srgbClr val="9BBB59">
                    <a:lumMod val="50000"/>
                  </a:srgbClr>
                </a:solidFill>
                <a:latin typeface="Times New Roman" panose="02020603050405020304" pitchFamily="18" charset="0"/>
                <a:cs typeface="Times New Roman" panose="02020603050405020304" pitchFamily="18" charset="0"/>
              </a:rPr>
              <a:t>minimalno 8.000 EUR </a:t>
            </a:r>
            <a:r>
              <a:rPr lang="vi-VN" sz="1700" b="1" dirty="0">
                <a:solidFill>
                  <a:srgbClr val="9BBB59">
                    <a:lumMod val="50000"/>
                  </a:srgbClr>
                </a:solidFill>
                <a:latin typeface="Times New Roman" panose="02020603050405020304" pitchFamily="18" charset="0"/>
                <a:cs typeface="Times New Roman" panose="02020603050405020304" pitchFamily="18" charset="0"/>
              </a:rPr>
              <a:t>SO</a:t>
            </a:r>
            <a:endParaRPr lang="hr-HR" sz="1700" b="1" dirty="0">
              <a:solidFill>
                <a:srgbClr val="9BBB59">
                  <a:lumMod val="50000"/>
                </a:srgbClr>
              </a:solidFill>
              <a:latin typeface="Times New Roman" panose="02020603050405020304" pitchFamily="18" charset="0"/>
              <a:cs typeface="Times New Roman" panose="02020603050405020304" pitchFamily="18" charset="0"/>
            </a:endParaRPr>
          </a:p>
          <a:p>
            <a:pPr marL="457200" lvl="1" indent="0" algn="just">
              <a:buNone/>
            </a:pPr>
            <a:endParaRPr lang="hr-HR" sz="1600" dirty="0">
              <a:solidFill>
                <a:srgbClr val="9BBB59">
                  <a:lumMod val="50000"/>
                </a:srgbClr>
              </a:solidFill>
              <a:latin typeface="Times New Roman" panose="02020603050405020304" pitchFamily="18" charset="0"/>
              <a:cs typeface="Times New Roman" panose="02020603050405020304" pitchFamily="18" charset="0"/>
            </a:endParaRPr>
          </a:p>
          <a:p>
            <a:pPr marL="0" lvl="0" indent="0" algn="just">
              <a:buNone/>
            </a:pPr>
            <a:r>
              <a:rPr lang="hr-HR" sz="1700" b="1" i="1" dirty="0">
                <a:solidFill>
                  <a:srgbClr val="9BBB59">
                    <a:lumMod val="50000"/>
                  </a:srgbClr>
                </a:solidFill>
                <a:latin typeface="Times New Roman" panose="02020603050405020304" pitchFamily="18" charset="0"/>
                <a:cs typeface="Times New Roman" panose="02020603050405020304" pitchFamily="18" charset="0"/>
              </a:rPr>
              <a:t>UVJET 7. Minimum za o</a:t>
            </a:r>
            <a:r>
              <a:rPr lang="pl-PL" sz="1700" b="1" i="1" dirty="0">
                <a:solidFill>
                  <a:srgbClr val="9BBB59">
                    <a:lumMod val="50000"/>
                  </a:srgbClr>
                </a:solidFill>
                <a:latin typeface="Times New Roman" panose="02020603050405020304" pitchFamily="18" charset="0"/>
                <a:cs typeface="Times New Roman" panose="02020603050405020304" pitchFamily="18" charset="0"/>
              </a:rPr>
              <a:t>bveznike poreza na dobit </a:t>
            </a:r>
            <a:r>
              <a:rPr lang="pl-PL" sz="1400" b="1" i="1" dirty="0">
                <a:solidFill>
                  <a:srgbClr val="9BBB59">
                    <a:lumMod val="50000"/>
                  </a:srgbClr>
                </a:solidFill>
                <a:latin typeface="Times New Roman" panose="02020603050405020304" pitchFamily="18" charset="0"/>
                <a:cs typeface="Times New Roman" panose="02020603050405020304" pitchFamily="18" charset="0"/>
              </a:rPr>
              <a:t>(primjenjivo na obveznike poreza na dobit)</a:t>
            </a:r>
            <a:endParaRPr lang="vi-VN" sz="1400" b="1" i="1" dirty="0">
              <a:solidFill>
                <a:srgbClr val="9BBB59">
                  <a:lumMod val="50000"/>
                </a:srgbClr>
              </a:solidFill>
              <a:latin typeface="Times New Roman" panose="02020603050405020304" pitchFamily="18" charset="0"/>
              <a:cs typeface="Times New Roman" panose="02020603050405020304" pitchFamily="18" charset="0"/>
            </a:endParaRPr>
          </a:p>
          <a:p>
            <a:pPr lvl="0" algn="just"/>
            <a:r>
              <a:rPr lang="hr-HR" sz="1700" b="1" dirty="0">
                <a:solidFill>
                  <a:srgbClr val="9BBB59">
                    <a:lumMod val="50000"/>
                  </a:srgbClr>
                </a:solidFill>
                <a:latin typeface="Times New Roman" panose="02020603050405020304" pitchFamily="18" charset="0"/>
                <a:cs typeface="Times New Roman" panose="02020603050405020304" pitchFamily="18" charset="0"/>
              </a:rPr>
              <a:t>O</a:t>
            </a:r>
            <a:r>
              <a:rPr lang="vi-VN" sz="1700" b="1" dirty="0">
                <a:solidFill>
                  <a:srgbClr val="9BBB59">
                    <a:lumMod val="50000"/>
                  </a:srgbClr>
                </a:solidFill>
                <a:latin typeface="Times New Roman" panose="02020603050405020304" pitchFamily="18" charset="0"/>
                <a:cs typeface="Times New Roman" panose="02020603050405020304" pitchFamily="18" charset="0"/>
              </a:rPr>
              <a:t>bveznici poreza na dobit </a:t>
            </a:r>
            <a:r>
              <a:rPr lang="vi-VN" sz="1700" dirty="0">
                <a:solidFill>
                  <a:srgbClr val="9BBB59">
                    <a:lumMod val="50000"/>
                  </a:srgbClr>
                </a:solidFill>
                <a:latin typeface="Times New Roman" panose="02020603050405020304" pitchFamily="18" charset="0"/>
                <a:cs typeface="Times New Roman" panose="02020603050405020304" pitchFamily="18" charset="0"/>
              </a:rPr>
              <a:t>u prethodnom razdoblju (izuzev mladih poljoprivrednika i proizvođačkih organizacija osnovanih 2016.</a:t>
            </a:r>
            <a:r>
              <a:rPr lang="hr-HR" sz="1700" dirty="0">
                <a:solidFill>
                  <a:srgbClr val="9BBB59">
                    <a:lumMod val="50000"/>
                  </a:srgbClr>
                </a:solidFill>
                <a:latin typeface="Times New Roman" panose="02020603050405020304" pitchFamily="18" charset="0"/>
                <a:cs typeface="Times New Roman" panose="02020603050405020304" pitchFamily="18" charset="0"/>
              </a:rPr>
              <a:t>/</a:t>
            </a:r>
            <a:r>
              <a:rPr lang="vi-VN" sz="1700" dirty="0">
                <a:solidFill>
                  <a:srgbClr val="9BBB59">
                    <a:lumMod val="50000"/>
                  </a:srgbClr>
                </a:solidFill>
                <a:latin typeface="Times New Roman" panose="02020603050405020304" pitchFamily="18" charset="0"/>
                <a:cs typeface="Times New Roman" panose="02020603050405020304" pitchFamily="18" charset="0"/>
              </a:rPr>
              <a:t>2017. godin</a:t>
            </a:r>
            <a:r>
              <a:rPr lang="hr-HR" sz="1700" dirty="0">
                <a:solidFill>
                  <a:srgbClr val="9BBB59">
                    <a:lumMod val="50000"/>
                  </a:srgbClr>
                </a:solidFill>
                <a:latin typeface="Times New Roman" panose="02020603050405020304" pitchFamily="18" charset="0"/>
                <a:cs typeface="Times New Roman" panose="02020603050405020304" pitchFamily="18" charset="0"/>
              </a:rPr>
              <a:t>e</a:t>
            </a:r>
            <a:r>
              <a:rPr lang="vi-VN" sz="1700" dirty="0">
                <a:solidFill>
                  <a:srgbClr val="9BBB59">
                    <a:lumMod val="50000"/>
                  </a:srgbClr>
                </a:solidFill>
                <a:latin typeface="Times New Roman" panose="02020603050405020304" pitchFamily="18" charset="0"/>
                <a:cs typeface="Times New Roman" panose="02020603050405020304" pitchFamily="18" charset="0"/>
              </a:rPr>
              <a:t>), moraju u skladu s kriterijima i pokazateljima iz Priloga 14 ovoga natječaja </a:t>
            </a:r>
            <a:r>
              <a:rPr lang="vi-VN" sz="1700" u="sng" dirty="0">
                <a:solidFill>
                  <a:srgbClr val="9BBB59">
                    <a:lumMod val="50000"/>
                  </a:srgbClr>
                </a:solidFill>
                <a:latin typeface="Times New Roman" panose="02020603050405020304" pitchFamily="18" charset="0"/>
                <a:cs typeface="Times New Roman" panose="02020603050405020304" pitchFamily="18" charset="0"/>
              </a:rPr>
              <a:t>ostvariti najmanje 7 bodova</a:t>
            </a:r>
            <a:endParaRPr lang="hr-HR" sz="1700" dirty="0">
              <a:solidFill>
                <a:srgbClr val="9BBB59">
                  <a:lumMod val="50000"/>
                </a:srgbClr>
              </a:solidFill>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887017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F6AE2BA-D7EF-42BB-86E4-A59602E0F0CC}"/>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3D589981-D4A7-4C4B-8FD9-F3C503156370}"/>
              </a:ext>
            </a:extLst>
          </p:cNvPr>
          <p:cNvSpPr>
            <a:spLocks noGrp="1"/>
          </p:cNvSpPr>
          <p:nvPr>
            <p:ph idx="1"/>
          </p:nvPr>
        </p:nvSpPr>
        <p:spPr/>
        <p:txBody>
          <a:bodyPr/>
          <a:lstStyle/>
          <a:p>
            <a:pPr marL="0" lvl="0" indent="0" algn="just">
              <a:buNone/>
            </a:pPr>
            <a:r>
              <a:rPr lang="vi-VN" sz="2000" b="1" u="sng" dirty="0">
                <a:solidFill>
                  <a:srgbClr val="9BBB59">
                    <a:lumMod val="50000"/>
                  </a:srgbClr>
                </a:solidFill>
                <a:latin typeface="Times New Roman" panose="02020603050405020304" pitchFamily="18" charset="0"/>
                <a:cs typeface="Times New Roman" panose="02020603050405020304" pitchFamily="18" charset="0"/>
              </a:rPr>
              <a:t>Isključenje korisnika</a:t>
            </a:r>
          </a:p>
          <a:p>
            <a:pPr lvl="0" algn="just"/>
            <a:r>
              <a:rPr lang="vi-VN" sz="2000" dirty="0">
                <a:solidFill>
                  <a:srgbClr val="9BBB59">
                    <a:lumMod val="50000"/>
                  </a:srgbClr>
                </a:solidFill>
                <a:latin typeface="Times New Roman" panose="02020603050405020304" pitchFamily="18" charset="0"/>
                <a:cs typeface="Times New Roman" panose="02020603050405020304" pitchFamily="18" charset="0"/>
              </a:rPr>
              <a:t>dostav</a:t>
            </a:r>
            <a:r>
              <a:rPr lang="hr-HR" sz="2000" dirty="0">
                <a:solidFill>
                  <a:srgbClr val="9BBB59">
                    <a:lumMod val="50000"/>
                  </a:srgbClr>
                </a:solidFill>
                <a:latin typeface="Times New Roman" panose="02020603050405020304" pitchFamily="18" charset="0"/>
                <a:cs typeface="Times New Roman" panose="02020603050405020304" pitchFamily="18" charset="0"/>
              </a:rPr>
              <a:t>a</a:t>
            </a:r>
            <a:r>
              <a:rPr lang="vi-VN" sz="2000" dirty="0">
                <a:solidFill>
                  <a:srgbClr val="9BBB59">
                    <a:lumMod val="50000"/>
                  </a:srgbClr>
                </a:solidFill>
                <a:latin typeface="Times New Roman" panose="02020603050405020304" pitchFamily="18" charset="0"/>
                <a:cs typeface="Times New Roman" panose="02020603050405020304" pitchFamily="18" charset="0"/>
              </a:rPr>
              <a:t> lažn</a:t>
            </a:r>
            <a:r>
              <a:rPr lang="hr-HR" sz="2000" dirty="0">
                <a:solidFill>
                  <a:srgbClr val="9BBB59">
                    <a:lumMod val="50000"/>
                  </a:srgbClr>
                </a:solidFill>
                <a:latin typeface="Times New Roman" panose="02020603050405020304" pitchFamily="18" charset="0"/>
                <a:cs typeface="Times New Roman" panose="02020603050405020304" pitchFamily="18" charset="0"/>
              </a:rPr>
              <a:t>ih podataka </a:t>
            </a:r>
          </a:p>
          <a:p>
            <a:pPr lvl="0" algn="just"/>
            <a:r>
              <a:rPr lang="vi-VN" sz="2000" dirty="0">
                <a:solidFill>
                  <a:srgbClr val="9BBB59">
                    <a:lumMod val="50000"/>
                  </a:srgbClr>
                </a:solidFill>
                <a:latin typeface="Times New Roman" panose="02020603050405020304" pitchFamily="18" charset="0"/>
                <a:cs typeface="Times New Roman" panose="02020603050405020304" pitchFamily="18" charset="0"/>
              </a:rPr>
              <a:t>nesukladnosti </a:t>
            </a:r>
            <a:endParaRPr lang="hr-HR" sz="2000" dirty="0">
              <a:solidFill>
                <a:srgbClr val="9BBB59">
                  <a:lumMod val="50000"/>
                </a:srgbClr>
              </a:solidFill>
              <a:latin typeface="Times New Roman" panose="02020603050405020304" pitchFamily="18" charset="0"/>
              <a:cs typeface="Times New Roman" panose="02020603050405020304" pitchFamily="18" charset="0"/>
            </a:endParaRPr>
          </a:p>
          <a:p>
            <a:pPr lvl="0" algn="just"/>
            <a:r>
              <a:rPr lang="vi-VN" sz="2000" dirty="0">
                <a:solidFill>
                  <a:srgbClr val="9BBB59">
                    <a:lumMod val="50000"/>
                  </a:srgbClr>
                </a:solidFill>
                <a:latin typeface="Times New Roman" panose="02020603050405020304" pitchFamily="18" charset="0"/>
                <a:cs typeface="Times New Roman" panose="02020603050405020304" pitchFamily="18" charset="0"/>
              </a:rPr>
              <a:t>nepodmirene odnosno </a:t>
            </a:r>
            <a:r>
              <a:rPr lang="hr-HR" sz="2000" dirty="0">
                <a:solidFill>
                  <a:srgbClr val="9BBB59">
                    <a:lumMod val="50000"/>
                  </a:srgbClr>
                </a:solidFill>
                <a:latin typeface="Times New Roman" panose="02020603050405020304" pitchFamily="18" charset="0"/>
                <a:cs typeface="Times New Roman" panose="02020603050405020304" pitchFamily="18" charset="0"/>
              </a:rPr>
              <a:t>ne</a:t>
            </a:r>
            <a:r>
              <a:rPr lang="vi-VN" sz="2000" dirty="0">
                <a:solidFill>
                  <a:srgbClr val="9BBB59">
                    <a:lumMod val="50000"/>
                  </a:srgbClr>
                </a:solidFill>
                <a:latin typeface="Times New Roman" panose="02020603050405020304" pitchFamily="18" charset="0"/>
                <a:cs typeface="Times New Roman" panose="02020603050405020304" pitchFamily="18" charset="0"/>
              </a:rPr>
              <a:t>uređene financijske obveze prema Državnom proračunu Republike Hrvatske</a:t>
            </a:r>
          </a:p>
          <a:p>
            <a:pPr lvl="0" algn="just"/>
            <a:r>
              <a:rPr lang="vi-VN" sz="2000" dirty="0">
                <a:solidFill>
                  <a:srgbClr val="9BBB59">
                    <a:lumMod val="50000"/>
                  </a:srgbClr>
                </a:solidFill>
                <a:latin typeface="Times New Roman" panose="02020603050405020304" pitchFamily="18" charset="0"/>
                <a:cs typeface="Times New Roman" panose="02020603050405020304" pitchFamily="18" charset="0"/>
              </a:rPr>
              <a:t>poduzetnik u teškoćama </a:t>
            </a:r>
            <a:endParaRPr lang="hr-HR" sz="2000" dirty="0">
              <a:solidFill>
                <a:srgbClr val="9BBB59">
                  <a:lumMod val="50000"/>
                </a:srgbClr>
              </a:solidFill>
              <a:latin typeface="Times New Roman" panose="02020603050405020304" pitchFamily="18" charset="0"/>
              <a:cs typeface="Times New Roman" panose="02020603050405020304" pitchFamily="18" charset="0"/>
            </a:endParaRPr>
          </a:p>
          <a:p>
            <a:pPr lvl="0" algn="just"/>
            <a:r>
              <a:rPr lang="vi-VN" sz="2000" dirty="0">
                <a:solidFill>
                  <a:srgbClr val="9BBB59">
                    <a:lumMod val="50000"/>
                  </a:srgbClr>
                </a:solidFill>
                <a:latin typeface="Times New Roman" panose="02020603050405020304" pitchFamily="18" charset="0"/>
                <a:cs typeface="Times New Roman" panose="02020603050405020304" pitchFamily="18" charset="0"/>
              </a:rPr>
              <a:t>umjetno stvaranje uvjeta (sukladno članku 60. Uredbe (EU) br. 1306/2013) </a:t>
            </a:r>
          </a:p>
          <a:p>
            <a:pPr lvl="0" algn="just"/>
            <a:r>
              <a:rPr lang="vi-VN" sz="2000" dirty="0">
                <a:solidFill>
                  <a:srgbClr val="9BBB59">
                    <a:lumMod val="50000"/>
                  </a:srgbClr>
                </a:solidFill>
                <a:latin typeface="Times New Roman" panose="02020603050405020304" pitchFamily="18" charset="0"/>
                <a:cs typeface="Times New Roman" panose="02020603050405020304" pitchFamily="18" charset="0"/>
              </a:rPr>
              <a:t>sukob interesa </a:t>
            </a:r>
            <a:endParaRPr lang="hr-HR" sz="2000" dirty="0">
              <a:solidFill>
                <a:srgbClr val="9BBB59">
                  <a:lumMod val="50000"/>
                </a:srgbClr>
              </a:solidFill>
              <a:latin typeface="Times New Roman" panose="02020603050405020304" pitchFamily="18" charset="0"/>
              <a:cs typeface="Times New Roman" panose="02020603050405020304" pitchFamily="18" charset="0"/>
            </a:endParaRPr>
          </a:p>
          <a:p>
            <a:pPr lvl="0" algn="just"/>
            <a:r>
              <a:rPr lang="hr-HR" sz="2000" dirty="0">
                <a:solidFill>
                  <a:srgbClr val="9BBB59">
                    <a:lumMod val="50000"/>
                  </a:srgbClr>
                </a:solidFill>
                <a:latin typeface="Times New Roman" panose="02020603050405020304" pitchFamily="18" charset="0"/>
                <a:cs typeface="Times New Roman" panose="02020603050405020304" pitchFamily="18" charset="0"/>
              </a:rPr>
              <a:t>neizvršen </a:t>
            </a:r>
            <a:r>
              <a:rPr lang="vi-VN" sz="2000" dirty="0">
                <a:solidFill>
                  <a:srgbClr val="9BBB59">
                    <a:lumMod val="50000"/>
                  </a:srgbClr>
                </a:solidFill>
                <a:latin typeface="Times New Roman" panose="02020603050405020304" pitchFamily="18" charset="0"/>
                <a:cs typeface="Times New Roman" panose="02020603050405020304" pitchFamily="18" charset="0"/>
              </a:rPr>
              <a:t>zatraženi povrat sredstava ili je u postupku povrata sredstava za aktivnosti odnosno troškove koji nisu izvršeni</a:t>
            </a:r>
          </a:p>
          <a:p>
            <a:pPr lvl="0" algn="just"/>
            <a:r>
              <a:rPr lang="hr-HR" sz="2000" dirty="0">
                <a:solidFill>
                  <a:srgbClr val="9BBB59">
                    <a:lumMod val="50000"/>
                  </a:srgbClr>
                </a:solidFill>
                <a:latin typeface="Times New Roman" panose="02020603050405020304" pitchFamily="18" charset="0"/>
                <a:cs typeface="Times New Roman" panose="02020603050405020304" pitchFamily="18" charset="0"/>
              </a:rPr>
              <a:t>dvostruko financiranje</a:t>
            </a:r>
            <a:endParaRPr lang="vi-VN" sz="2000" dirty="0">
              <a:solidFill>
                <a:srgbClr val="9BBB59">
                  <a:lumMod val="50000"/>
                </a:srgbClr>
              </a:solidFill>
              <a:latin typeface="Times New Roman" panose="02020603050405020304" pitchFamily="18" charset="0"/>
              <a:cs typeface="Times New Roman" panose="02020603050405020304" pitchFamily="18" charset="0"/>
            </a:endParaRPr>
          </a:p>
          <a:p>
            <a:endParaRPr lang="hr-HR" dirty="0"/>
          </a:p>
        </p:txBody>
      </p:sp>
    </p:spTree>
    <p:extLst>
      <p:ext uri="{BB962C8B-B14F-4D97-AF65-F5344CB8AC3E}">
        <p14:creationId xmlns:p14="http://schemas.microsoft.com/office/powerpoint/2010/main" val="428621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71EE896-A334-4F36-B01C-646671CD0FEE}"/>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2C1DE719-F3D4-4161-B969-EC7F9B68C995}"/>
              </a:ext>
            </a:extLst>
          </p:cNvPr>
          <p:cNvSpPr>
            <a:spLocks noGrp="1"/>
          </p:cNvSpPr>
          <p:nvPr>
            <p:ph idx="1"/>
          </p:nvPr>
        </p:nvSpPr>
        <p:spPr>
          <a:xfrm>
            <a:off x="457200" y="1600200"/>
            <a:ext cx="8229600" cy="4525963"/>
          </a:xfrm>
        </p:spPr>
        <p:txBody>
          <a:bodyPr>
            <a:normAutofit lnSpcReduction="10000"/>
          </a:bodyPr>
          <a:lstStyle/>
          <a:p>
            <a:pPr marL="0" lvl="0" indent="0" algn="just" fontAlgn="base">
              <a:spcAft>
                <a:spcPct val="0"/>
              </a:spcAft>
              <a:buNone/>
            </a:pPr>
            <a:r>
              <a:rPr lang="pl-PL" sz="1800" dirty="0">
                <a:solidFill>
                  <a:srgbClr val="9BBB59">
                    <a:lumMod val="50000"/>
                  </a:srgbClr>
                </a:solidFill>
                <a:latin typeface="Times New Roman" panose="02020603050405020304" pitchFamily="18" charset="0"/>
                <a:cs typeface="Times New Roman" panose="02020603050405020304" pitchFamily="18" charset="0"/>
              </a:rPr>
              <a:t>Broj projekata po korisniku</a:t>
            </a:r>
          </a:p>
          <a:p>
            <a:pPr marL="0" lvl="0" indent="0" algn="just" fontAlgn="base">
              <a:spcAft>
                <a:spcPct val="0"/>
              </a:spcAft>
              <a:buNone/>
            </a:pPr>
            <a:endParaRPr lang="pl-PL" sz="1800" dirty="0">
              <a:solidFill>
                <a:srgbClr val="9BBB59">
                  <a:lumMod val="50000"/>
                </a:srgbClr>
              </a:solidFill>
              <a:latin typeface="Times New Roman" panose="02020603050405020304" pitchFamily="18" charset="0"/>
              <a:cs typeface="Times New Roman" panose="02020603050405020304" pitchFamily="18" charset="0"/>
            </a:endParaRPr>
          </a:p>
          <a:p>
            <a:pPr lvl="0" algn="just" fontAlgn="base">
              <a:spcAft>
                <a:spcPct val="0"/>
              </a:spcAft>
            </a:pPr>
            <a:endParaRPr lang="pl-PL" sz="1800" dirty="0">
              <a:solidFill>
                <a:srgbClr val="9BBB59">
                  <a:lumMod val="50000"/>
                </a:srgbClr>
              </a:solidFill>
              <a:latin typeface="Times New Roman" panose="02020603050405020304" pitchFamily="18" charset="0"/>
              <a:cs typeface="Times New Roman" panose="02020603050405020304" pitchFamily="18" charset="0"/>
            </a:endParaRPr>
          </a:p>
          <a:p>
            <a:pPr lvl="0" algn="just" fontAlgn="base">
              <a:spcAft>
                <a:spcPct val="0"/>
              </a:spcAft>
            </a:pPr>
            <a:r>
              <a:rPr lang="pl-PL" sz="1800" dirty="0">
                <a:solidFill>
                  <a:srgbClr val="9BBB59">
                    <a:lumMod val="50000"/>
                  </a:srgbClr>
                </a:solidFill>
                <a:latin typeface="Times New Roman" panose="02020603050405020304" pitchFamily="18" charset="0"/>
                <a:cs typeface="Times New Roman" panose="02020603050405020304" pitchFamily="18" charset="0"/>
              </a:rPr>
              <a:t>Partnerska poduzeća i povezana poduzeća – jedan natječaj za isti tip operacije </a:t>
            </a:r>
            <a:r>
              <a:rPr lang="pl-PL" sz="1800" dirty="0">
                <a:solidFill>
                  <a:srgbClr val="9BBB59">
                    <a:lumMod val="50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pl-PL" sz="1800" dirty="0">
                <a:solidFill>
                  <a:srgbClr val="9BBB59">
                    <a:lumMod val="50000"/>
                  </a:srgbClr>
                </a:solidFill>
                <a:latin typeface="Times New Roman" panose="02020603050405020304" pitchFamily="18" charset="0"/>
                <a:cs typeface="Times New Roman" panose="02020603050405020304" pitchFamily="18" charset="0"/>
              </a:rPr>
              <a:t>prijaviti se može samo jedno poduzeće </a:t>
            </a:r>
          </a:p>
          <a:p>
            <a:pPr lvl="0" algn="just" fontAlgn="base">
              <a:spcAft>
                <a:spcPct val="0"/>
              </a:spcAft>
            </a:pPr>
            <a:r>
              <a:rPr lang="hr-HR" sz="1800" dirty="0">
                <a:solidFill>
                  <a:srgbClr val="9BBB59">
                    <a:lumMod val="50000"/>
                  </a:srgbClr>
                </a:solidFill>
                <a:latin typeface="Times New Roman" panose="02020603050405020304" pitchFamily="18" charset="0"/>
                <a:cs typeface="Times New Roman" panose="02020603050405020304" pitchFamily="18" charset="0"/>
              </a:rPr>
              <a:t>Nositelj obiteljskog poljoprivrednog gospodarstva = odgovorna osoba u pravnoj osobi </a:t>
            </a:r>
            <a:r>
              <a:rPr lang="hr-HR" sz="1800" dirty="0">
                <a:solidFill>
                  <a:srgbClr val="9BBB59">
                    <a:lumMod val="50000"/>
                  </a:srgbClr>
                </a:solidFill>
                <a:latin typeface="Times New Roman" panose="02020603050405020304" pitchFamily="18" charset="0"/>
                <a:cs typeface="Times New Roman" panose="02020603050405020304" pitchFamily="18" charset="0"/>
                <a:sym typeface="Wingdings" panose="05000000000000000000" pitchFamily="2" charset="2"/>
              </a:rPr>
              <a:t></a:t>
            </a:r>
            <a:r>
              <a:rPr lang="hr-HR" sz="1800" dirty="0">
                <a:solidFill>
                  <a:srgbClr val="9BBB59">
                    <a:lumMod val="50000"/>
                  </a:srgbClr>
                </a:solidFill>
                <a:latin typeface="Times New Roman" panose="02020603050405020304" pitchFamily="18" charset="0"/>
                <a:cs typeface="Times New Roman" panose="02020603050405020304" pitchFamily="18" charset="0"/>
              </a:rPr>
              <a:t> prijaviti se može samo jedan od navedenih korisnika </a:t>
            </a:r>
          </a:p>
          <a:p>
            <a:pPr lvl="0" algn="just"/>
            <a:r>
              <a:rPr lang="hr-HR" sz="1800" dirty="0">
                <a:solidFill>
                  <a:srgbClr val="9BBB59">
                    <a:lumMod val="50000"/>
                  </a:srgbClr>
                </a:solidFill>
                <a:latin typeface="Times New Roman" panose="02020603050405020304" pitchFamily="18" charset="0"/>
                <a:cs typeface="Times New Roman" panose="02020603050405020304" pitchFamily="18" charset="0"/>
              </a:rPr>
              <a:t>Više zahtjeva za potporu tijekom istog natječaja i istodobno otvorenih natječaja za isti tip operacije - u obzir se uzima </a:t>
            </a:r>
            <a:r>
              <a:rPr lang="hr-HR" sz="1800" u="sng" dirty="0">
                <a:solidFill>
                  <a:srgbClr val="9BBB59">
                    <a:lumMod val="50000"/>
                  </a:srgbClr>
                </a:solidFill>
                <a:latin typeface="Times New Roman" panose="02020603050405020304" pitchFamily="18" charset="0"/>
                <a:cs typeface="Times New Roman" panose="02020603050405020304" pitchFamily="18" charset="0"/>
              </a:rPr>
              <a:t>najranije podnesen zahtjev za potporu</a:t>
            </a:r>
            <a:endParaRPr lang="hr-HR" sz="1800" dirty="0">
              <a:solidFill>
                <a:srgbClr val="9BBB59">
                  <a:lumMod val="50000"/>
                </a:srgbClr>
              </a:solidFill>
              <a:latin typeface="Times New Roman" panose="02020603050405020304" pitchFamily="18" charset="0"/>
              <a:cs typeface="Times New Roman" panose="02020603050405020304" pitchFamily="18" charset="0"/>
            </a:endParaRPr>
          </a:p>
          <a:p>
            <a:pPr lvl="0" algn="just"/>
            <a:r>
              <a:rPr lang="hr-HR" sz="1800" dirty="0">
                <a:solidFill>
                  <a:srgbClr val="9BBB59">
                    <a:lumMod val="50000"/>
                  </a:srgbClr>
                </a:solidFill>
                <a:latin typeface="Times New Roman" panose="02020603050405020304" pitchFamily="18" charset="0"/>
                <a:cs typeface="Times New Roman" panose="02020603050405020304" pitchFamily="18" charset="0"/>
              </a:rPr>
              <a:t>Sljedeći zahtjev za potporu za isti tip operacije - nakon podnošenja konačnog zahtjeva za isplatu za prethodno odobreni zahtjev za potporu ili nakon odustajanja od odobrenog zahtjeva</a:t>
            </a:r>
          </a:p>
          <a:p>
            <a:pPr lvl="0" algn="just"/>
            <a:r>
              <a:rPr lang="hr-HR" sz="1800" dirty="0">
                <a:solidFill>
                  <a:srgbClr val="9BBB59">
                    <a:lumMod val="50000"/>
                  </a:srgbClr>
                </a:solidFill>
                <a:latin typeface="Times New Roman" panose="02020603050405020304" pitchFamily="18" charset="0"/>
                <a:cs typeface="Times New Roman" panose="02020603050405020304" pitchFamily="18" charset="0"/>
              </a:rPr>
              <a:t>Povezano ili partnersko poduzeće može podnijeti zahtjev za potporu na sljedećem natječaju unutar istog tipa operacije neovisno o statusu provedbe odobrenog  projekta drugih povezanih ili partnerskih poduzeća na prethodnim natječajima</a:t>
            </a:r>
          </a:p>
          <a:p>
            <a:endParaRPr lang="hr-HR" dirty="0"/>
          </a:p>
        </p:txBody>
      </p:sp>
      <p:sp>
        <p:nvSpPr>
          <p:cNvPr id="6" name="Zaobljeni pravokutnik 3">
            <a:extLst>
              <a:ext uri="{FF2B5EF4-FFF2-40B4-BE49-F238E27FC236}">
                <a16:creationId xmlns:a16="http://schemas.microsoft.com/office/drawing/2014/main" id="{230AE61C-79BB-4495-934B-BE3C5DF4E14C}"/>
              </a:ext>
            </a:extLst>
          </p:cNvPr>
          <p:cNvSpPr/>
          <p:nvPr/>
        </p:nvSpPr>
        <p:spPr>
          <a:xfrm>
            <a:off x="637528" y="1988840"/>
            <a:ext cx="8049272" cy="547464"/>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spcAft>
                <a:spcPct val="0"/>
              </a:spcAft>
            </a:pPr>
            <a:r>
              <a:rPr lang="hr-HR" sz="1600" b="1" dirty="0">
                <a:solidFill>
                  <a:schemeClr val="bg1"/>
                </a:solidFill>
              </a:rPr>
              <a:t>1 korisnik = 1 zahtjev za potporu = 1 Ugovor o financiranju/Odluka o dodjeli sredstava, unutar jednog natječaja i istodobno otvorenih natječaja za isti tip operacije</a:t>
            </a:r>
          </a:p>
        </p:txBody>
      </p:sp>
    </p:spTree>
    <p:extLst>
      <p:ext uri="{BB962C8B-B14F-4D97-AF65-F5344CB8AC3E}">
        <p14:creationId xmlns:p14="http://schemas.microsoft.com/office/powerpoint/2010/main" val="530326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98C3159-02F3-4A09-930B-0F9678DD4991}"/>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FFB62C3B-AECD-41C8-954C-4A79E9151C91}"/>
              </a:ext>
            </a:extLst>
          </p:cNvPr>
          <p:cNvSpPr>
            <a:spLocks noGrp="1"/>
          </p:cNvSpPr>
          <p:nvPr>
            <p:ph idx="1"/>
          </p:nvPr>
        </p:nvSpPr>
        <p:spPr/>
        <p:txBody>
          <a:bodyPr>
            <a:normAutofit lnSpcReduction="10000"/>
          </a:bodyPr>
          <a:lstStyle/>
          <a:p>
            <a:pPr marL="0" indent="0">
              <a:buNone/>
            </a:pPr>
            <a:r>
              <a:rPr lang="hr-HR" dirty="0">
                <a:solidFill>
                  <a:schemeClr val="accent3">
                    <a:lumMod val="50000"/>
                  </a:schemeClr>
                </a:solidFill>
              </a:rPr>
              <a:t>Opći uvjeti prihvatljivosti projekta</a:t>
            </a:r>
          </a:p>
          <a:p>
            <a:pPr lvl="0" algn="just"/>
            <a:r>
              <a:rPr lang="hr-HR" sz="1800" dirty="0">
                <a:solidFill>
                  <a:srgbClr val="9BBB59">
                    <a:lumMod val="50000"/>
                  </a:srgbClr>
                </a:solidFill>
                <a:latin typeface="Times New Roman" panose="02020603050405020304" pitchFamily="18" charset="0"/>
                <a:cs typeface="Times New Roman" panose="02020603050405020304" pitchFamily="18" charset="0"/>
              </a:rPr>
              <a:t>provodi se na području Republike Hrvatske</a:t>
            </a:r>
          </a:p>
          <a:p>
            <a:pPr lvl="0" algn="just"/>
            <a:r>
              <a:rPr lang="hr-HR" sz="1800" dirty="0">
                <a:solidFill>
                  <a:srgbClr val="9BBB59">
                    <a:lumMod val="50000"/>
                  </a:srgbClr>
                </a:solidFill>
                <a:latin typeface="Times New Roman" panose="02020603050405020304" pitchFamily="18" charset="0"/>
                <a:cs typeface="Times New Roman" panose="02020603050405020304" pitchFamily="18" charset="0"/>
              </a:rPr>
              <a:t>odnosi se na proizvodnju proizvoda primarne poljoprivredne proizvodnje, a koji su navedeni u Prilogu I. Ugovora o funkcioniranju Europske unije</a:t>
            </a:r>
          </a:p>
          <a:p>
            <a:pPr lvl="0" algn="just"/>
            <a:r>
              <a:rPr lang="hr-HR" sz="1800" dirty="0">
                <a:solidFill>
                  <a:srgbClr val="9BBB59">
                    <a:lumMod val="50000"/>
                  </a:srgbClr>
                </a:solidFill>
                <a:latin typeface="Times New Roman" panose="02020603050405020304" pitchFamily="18" charset="0"/>
                <a:cs typeface="Times New Roman" panose="02020603050405020304" pitchFamily="18" charset="0"/>
              </a:rPr>
              <a:t>nije u sektoru pčelarstva</a:t>
            </a:r>
          </a:p>
          <a:p>
            <a:pPr lvl="0" algn="just"/>
            <a:r>
              <a:rPr lang="hr-HR" sz="1800" dirty="0">
                <a:solidFill>
                  <a:srgbClr val="9BBB59">
                    <a:lumMod val="50000"/>
                  </a:srgbClr>
                </a:solidFill>
                <a:latin typeface="Times New Roman" panose="02020603050405020304" pitchFamily="18" charset="0"/>
                <a:cs typeface="Times New Roman" panose="02020603050405020304" pitchFamily="18" charset="0"/>
              </a:rPr>
              <a:t>nije namijenjen usklađivanju sa standardima Europske unije osim ako zakonodavstvo EU nametne nove standarde (zahtjev za potporu je potrebno podnijeti unutar najviše 12 mjeseci od dana kada su oni postali obvezni za poljoprivredno gospodarstvo, a kod mladih poljoprivrednika unutar 24 mjeseca) </a:t>
            </a:r>
          </a:p>
          <a:p>
            <a:pPr lvl="0" algn="just"/>
            <a:r>
              <a:rPr lang="hr-HR" sz="1800" dirty="0">
                <a:solidFill>
                  <a:srgbClr val="9BBB59">
                    <a:lumMod val="50000"/>
                  </a:srgbClr>
                </a:solidFill>
                <a:latin typeface="Times New Roman" panose="02020603050405020304" pitchFamily="18" charset="0"/>
                <a:cs typeface="Times New Roman" panose="02020603050405020304" pitchFamily="18" charset="0"/>
              </a:rPr>
              <a:t>obavezan poslovni plan za projekte vrijednosti veće od 200.000 kuna </a:t>
            </a:r>
          </a:p>
          <a:p>
            <a:pPr lvl="0" algn="just"/>
            <a:r>
              <a:rPr lang="hr-HR" sz="1800" dirty="0">
                <a:solidFill>
                  <a:srgbClr val="9BBB59">
                    <a:lumMod val="50000"/>
                  </a:srgbClr>
                </a:solidFill>
                <a:latin typeface="Times New Roman" panose="02020603050405020304" pitchFamily="18" charset="0"/>
                <a:cs typeface="Times New Roman" panose="02020603050405020304" pitchFamily="18" charset="0"/>
              </a:rPr>
              <a:t>izrađena svu potrebna dokumentacija za građenje, ako je primjenjivo </a:t>
            </a:r>
          </a:p>
          <a:p>
            <a:pPr lvl="0" algn="just"/>
            <a:r>
              <a:rPr lang="hr-HR" sz="1800" dirty="0">
                <a:solidFill>
                  <a:srgbClr val="9BBB59">
                    <a:lumMod val="50000"/>
                  </a:srgbClr>
                </a:solidFill>
                <a:latin typeface="Times New Roman" panose="02020603050405020304" pitchFamily="18" charset="0"/>
                <a:cs typeface="Times New Roman" panose="02020603050405020304" pitchFamily="18" charset="0"/>
              </a:rPr>
              <a:t>nema značajan negativan utjecaj na okoliš i/ili ciljeve očuvanja i cjelovitost područja ekološke mreže, ili su poduzete korektivne mjere,  u skladu s Uputom MZOE</a:t>
            </a:r>
          </a:p>
          <a:p>
            <a:endParaRPr lang="hr-HR" dirty="0"/>
          </a:p>
        </p:txBody>
      </p:sp>
    </p:spTree>
    <p:extLst>
      <p:ext uri="{BB962C8B-B14F-4D97-AF65-F5344CB8AC3E}">
        <p14:creationId xmlns:p14="http://schemas.microsoft.com/office/powerpoint/2010/main" val="1749224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A90EF60-CE8E-4D0B-9ED4-1515795BD08F}"/>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1F280CA2-D4B6-416C-975B-D912C3F79E53}"/>
              </a:ext>
            </a:extLst>
          </p:cNvPr>
          <p:cNvSpPr>
            <a:spLocks noGrp="1"/>
          </p:cNvSpPr>
          <p:nvPr>
            <p:ph idx="1"/>
          </p:nvPr>
        </p:nvSpPr>
        <p:spPr/>
        <p:txBody>
          <a:bodyPr/>
          <a:lstStyle/>
          <a:p>
            <a:pPr lvl="0" algn="just"/>
            <a:r>
              <a:rPr lang="hr-HR" sz="1800" dirty="0">
                <a:solidFill>
                  <a:srgbClr val="9BBB59">
                    <a:lumMod val="50000"/>
                  </a:srgbClr>
                </a:solidFill>
                <a:latin typeface="Times New Roman" panose="02020603050405020304" pitchFamily="18" charset="0"/>
                <a:cs typeface="Times New Roman" panose="02020603050405020304" pitchFamily="18" charset="0"/>
              </a:rPr>
              <a:t>Pored općih uvjeta prihvatljivosti, </a:t>
            </a:r>
            <a:r>
              <a:rPr lang="hr-HR" sz="1800" b="1" dirty="0">
                <a:solidFill>
                  <a:srgbClr val="9BBB59">
                    <a:lumMod val="50000"/>
                  </a:srgbClr>
                </a:solidFill>
                <a:latin typeface="Times New Roman" panose="02020603050405020304" pitchFamily="18" charset="0"/>
                <a:cs typeface="Times New Roman" panose="02020603050405020304" pitchFamily="18" charset="0"/>
              </a:rPr>
              <a:t>korisnici čiji projekti sadrže ulaganja u navodnjavanje moraju zadovoljiti i specifične uvjete prihvatljivosti projekta </a:t>
            </a:r>
          </a:p>
          <a:p>
            <a:endParaRPr lang="hr-HR" dirty="0"/>
          </a:p>
        </p:txBody>
      </p:sp>
      <p:sp>
        <p:nvSpPr>
          <p:cNvPr id="4" name="Zaobljeni pravokutnik 3">
            <a:extLst>
              <a:ext uri="{FF2B5EF4-FFF2-40B4-BE49-F238E27FC236}">
                <a16:creationId xmlns:a16="http://schemas.microsoft.com/office/drawing/2014/main" id="{813D9CC9-DD32-4D28-9783-C6315F1F7838}"/>
              </a:ext>
            </a:extLst>
          </p:cNvPr>
          <p:cNvSpPr/>
          <p:nvPr/>
        </p:nvSpPr>
        <p:spPr>
          <a:xfrm>
            <a:off x="899592" y="3861048"/>
            <a:ext cx="7672807" cy="86409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r-HR" b="1" dirty="0"/>
              <a:t>Korisniku kojemu je odobren zahtjev za potporu iz operacije 4.1.1, a prijavio je projekt i u tipu operacije 4.1.2/4.1.3 isti će biti odobren automatizmom, uz uvjet da je prošao prag prolaznosti</a:t>
            </a:r>
          </a:p>
        </p:txBody>
      </p:sp>
    </p:spTree>
    <p:extLst>
      <p:ext uri="{BB962C8B-B14F-4D97-AF65-F5344CB8AC3E}">
        <p14:creationId xmlns:p14="http://schemas.microsoft.com/office/powerpoint/2010/main" val="669713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ED000C5-F2F3-4A46-9A1E-D18E88DF807A}"/>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795F48E1-794B-46D6-AA18-FA3F61DC68BE}"/>
              </a:ext>
            </a:extLst>
          </p:cNvPr>
          <p:cNvSpPr>
            <a:spLocks noGrp="1"/>
          </p:cNvSpPr>
          <p:nvPr>
            <p:ph idx="1"/>
          </p:nvPr>
        </p:nvSpPr>
        <p:spPr/>
        <p:txBody>
          <a:bodyPr/>
          <a:lstStyle/>
          <a:p>
            <a:pPr marL="0" indent="0">
              <a:buNone/>
            </a:pPr>
            <a:r>
              <a:rPr lang="hr-HR" dirty="0">
                <a:solidFill>
                  <a:schemeClr val="accent3">
                    <a:lumMod val="50000"/>
                  </a:schemeClr>
                </a:solidFill>
              </a:rPr>
              <a:t>Opći uvjeti prihvatljivosti troškova</a:t>
            </a:r>
          </a:p>
          <a:p>
            <a:pPr lvl="0"/>
            <a:r>
              <a:rPr lang="hr-HR" sz="1700" dirty="0">
                <a:solidFill>
                  <a:srgbClr val="9BBB59">
                    <a:lumMod val="50000"/>
                  </a:srgbClr>
                </a:solidFill>
                <a:latin typeface="Times New Roman" panose="02020603050405020304" pitchFamily="18" charset="0"/>
                <a:cs typeface="Times New Roman" panose="02020603050405020304" pitchFamily="18" charset="0"/>
              </a:rPr>
              <a:t>troškovi su prihvatljivi sukladno </a:t>
            </a:r>
            <a:r>
              <a:rPr lang="hr-HR" sz="1700" b="1" dirty="0">
                <a:solidFill>
                  <a:srgbClr val="9BBB59">
                    <a:lumMod val="50000"/>
                  </a:srgbClr>
                </a:solidFill>
                <a:latin typeface="Times New Roman" panose="02020603050405020304" pitchFamily="18" charset="0"/>
                <a:cs typeface="Times New Roman" panose="02020603050405020304" pitchFamily="18" charset="0"/>
              </a:rPr>
              <a:t>Listi prihvatljivih troškova</a:t>
            </a:r>
            <a:r>
              <a:rPr lang="hr-HR" sz="1700" dirty="0">
                <a:solidFill>
                  <a:srgbClr val="9BBB59">
                    <a:lumMod val="50000"/>
                  </a:srgbClr>
                </a:solidFill>
                <a:latin typeface="Times New Roman" panose="02020603050405020304" pitchFamily="18" charset="0"/>
                <a:cs typeface="Times New Roman" panose="02020603050405020304" pitchFamily="18" charset="0"/>
              </a:rPr>
              <a:t> iz Priloga 9 natječaja</a:t>
            </a:r>
          </a:p>
          <a:p>
            <a:pPr lvl="0"/>
            <a:r>
              <a:rPr lang="hr-HR" sz="1700" dirty="0">
                <a:solidFill>
                  <a:srgbClr val="9BBB59">
                    <a:lumMod val="50000"/>
                  </a:srgbClr>
                </a:solidFill>
                <a:latin typeface="Times New Roman" panose="02020603050405020304" pitchFamily="18" charset="0"/>
                <a:cs typeface="Times New Roman" panose="02020603050405020304" pitchFamily="18" charset="0"/>
              </a:rPr>
              <a:t>povezanost s projektom i nastanak u okviru projekta</a:t>
            </a:r>
          </a:p>
          <a:p>
            <a:pPr lvl="0"/>
            <a:r>
              <a:rPr lang="hr-HR" sz="1700" dirty="0">
                <a:solidFill>
                  <a:srgbClr val="9BBB59">
                    <a:lumMod val="50000"/>
                  </a:srgbClr>
                </a:solidFill>
                <a:latin typeface="Times New Roman" panose="02020603050405020304" pitchFamily="18" charset="0"/>
                <a:cs typeface="Times New Roman" panose="02020603050405020304" pitchFamily="18" charset="0"/>
              </a:rPr>
              <a:t>stvarnost nastanka kod korisnika</a:t>
            </a:r>
          </a:p>
          <a:p>
            <a:pPr lvl="0"/>
            <a:r>
              <a:rPr lang="hr-HR" sz="1700" dirty="0">
                <a:solidFill>
                  <a:srgbClr val="9BBB59">
                    <a:lumMod val="50000"/>
                  </a:srgbClr>
                </a:solidFill>
                <a:latin typeface="Times New Roman" panose="02020603050405020304" pitchFamily="18" charset="0"/>
                <a:cs typeface="Times New Roman" panose="02020603050405020304" pitchFamily="18" charset="0"/>
              </a:rPr>
              <a:t>izvršenje plaćanja korisnika dobavljačima roba, izvođačima radova te pružateljima usluga </a:t>
            </a:r>
          </a:p>
          <a:p>
            <a:pPr lvl="0"/>
            <a:r>
              <a:rPr lang="hr-HR" sz="1700" dirty="0">
                <a:solidFill>
                  <a:srgbClr val="9BBB59">
                    <a:lumMod val="50000"/>
                  </a:srgbClr>
                </a:solidFill>
                <a:latin typeface="Times New Roman" panose="02020603050405020304" pitchFamily="18" charset="0"/>
                <a:cs typeface="Times New Roman" panose="02020603050405020304" pitchFamily="18" charset="0"/>
              </a:rPr>
              <a:t>dokazivost putem računa ili dokumenata jednake dokazne vrijednosti</a:t>
            </a:r>
          </a:p>
          <a:p>
            <a:pPr lvl="0"/>
            <a:r>
              <a:rPr lang="hr-HR" sz="1700" dirty="0">
                <a:solidFill>
                  <a:srgbClr val="9BBB59">
                    <a:lumMod val="50000"/>
                  </a:srgbClr>
                </a:solidFill>
                <a:latin typeface="Times New Roman" panose="02020603050405020304" pitchFamily="18" charset="0"/>
                <a:cs typeface="Times New Roman" panose="02020603050405020304" pitchFamily="18" charset="0"/>
              </a:rPr>
              <a:t>usklađenost s pravilima javne nabave, ako je primjenjivo</a:t>
            </a:r>
          </a:p>
          <a:p>
            <a:pPr lvl="0"/>
            <a:r>
              <a:rPr lang="hr-HR" sz="1700" dirty="0">
                <a:solidFill>
                  <a:srgbClr val="9BBB59">
                    <a:lumMod val="50000"/>
                  </a:srgbClr>
                </a:solidFill>
                <a:latin typeface="Times New Roman" panose="02020603050405020304" pitchFamily="18" charset="0"/>
                <a:cs typeface="Times New Roman" panose="02020603050405020304" pitchFamily="18" charset="0"/>
              </a:rPr>
              <a:t>usklađenost s primjenjivim poreznim i socijalnim zakonodavstvom, ako je primjenjivo</a:t>
            </a:r>
          </a:p>
          <a:p>
            <a:pPr lvl="0"/>
            <a:r>
              <a:rPr lang="hr-HR" sz="1700" dirty="0">
                <a:solidFill>
                  <a:srgbClr val="9BBB59">
                    <a:lumMod val="50000"/>
                  </a:srgbClr>
                </a:solidFill>
                <a:latin typeface="Times New Roman" panose="02020603050405020304" pitchFamily="18" charset="0"/>
                <a:cs typeface="Times New Roman" panose="02020603050405020304" pitchFamily="18" charset="0"/>
              </a:rPr>
              <a:t>usklađenost s odredbama članka 65. stavka 11. Uredbe (EU) br. 1303/2013 koje se odnose na zabranu dvostrukog financiranja iz drugog financijskog instrumenta Europske unije</a:t>
            </a:r>
          </a:p>
          <a:p>
            <a:pPr lvl="0"/>
            <a:r>
              <a:rPr lang="hr-HR" sz="1700" dirty="0">
                <a:solidFill>
                  <a:srgbClr val="9BBB59">
                    <a:lumMod val="50000"/>
                  </a:srgbClr>
                </a:solidFill>
                <a:latin typeface="Times New Roman" panose="02020603050405020304" pitchFamily="18" charset="0"/>
                <a:cs typeface="Times New Roman" panose="02020603050405020304" pitchFamily="18" charset="0"/>
              </a:rPr>
              <a:t>provedba na području Republike Hrvatske i</a:t>
            </a:r>
          </a:p>
          <a:p>
            <a:pPr lvl="0"/>
            <a:r>
              <a:rPr lang="hr-HR" sz="1700" dirty="0">
                <a:solidFill>
                  <a:srgbClr val="9BBB59">
                    <a:lumMod val="50000"/>
                  </a:srgbClr>
                </a:solidFill>
                <a:latin typeface="Times New Roman" panose="02020603050405020304" pitchFamily="18" charset="0"/>
                <a:cs typeface="Times New Roman" panose="02020603050405020304" pitchFamily="18" charset="0"/>
              </a:rPr>
              <a:t>usklađenost s pravilima o trajnosti operacija iz članka 71. Uredbe (EU) br. 1303/2013</a:t>
            </a:r>
            <a:endParaRPr lang="vi-VN" sz="1700" dirty="0">
              <a:solidFill>
                <a:srgbClr val="9BBB59">
                  <a:lumMod val="50000"/>
                </a:srgbClr>
              </a:solidFill>
              <a:latin typeface="Times New Roman" panose="02020603050405020304" pitchFamily="18" charset="0"/>
              <a:cs typeface="Times New Roman" panose="02020603050405020304" pitchFamily="18" charset="0"/>
            </a:endParaRPr>
          </a:p>
          <a:p>
            <a:pPr marL="0" indent="0">
              <a:buNone/>
            </a:pPr>
            <a:endParaRPr lang="hr-HR" dirty="0"/>
          </a:p>
          <a:p>
            <a:endParaRPr lang="hr-HR" dirty="0"/>
          </a:p>
        </p:txBody>
      </p:sp>
    </p:spTree>
    <p:extLst>
      <p:ext uri="{BB962C8B-B14F-4D97-AF65-F5344CB8AC3E}">
        <p14:creationId xmlns:p14="http://schemas.microsoft.com/office/powerpoint/2010/main" val="1555675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DDBFA91-CFB3-4ACF-8A8A-08C6620337ED}"/>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9AB15DB2-37F8-494F-A0B6-1C99447CFF49}"/>
              </a:ext>
            </a:extLst>
          </p:cNvPr>
          <p:cNvSpPr>
            <a:spLocks noGrp="1"/>
          </p:cNvSpPr>
          <p:nvPr>
            <p:ph idx="1"/>
          </p:nvPr>
        </p:nvSpPr>
        <p:spPr/>
        <p:txBody>
          <a:bodyPr/>
          <a:lstStyle/>
          <a:p>
            <a:pPr marL="0" indent="0">
              <a:buNone/>
            </a:pPr>
            <a:r>
              <a:rPr lang="hr-HR" b="1" dirty="0">
                <a:solidFill>
                  <a:schemeClr val="accent1">
                    <a:lumMod val="75000"/>
                  </a:schemeClr>
                </a:solidFill>
              </a:rPr>
              <a:t>Kako je sve započelo…</a:t>
            </a:r>
          </a:p>
          <a:p>
            <a:pPr marL="228600" lvl="0" indent="-228600">
              <a:lnSpc>
                <a:spcPct val="90000"/>
              </a:lnSpc>
              <a:spcBef>
                <a:spcPts val="1000"/>
              </a:spcBef>
            </a:pPr>
            <a:r>
              <a:rPr lang="hr-HR" sz="2800" dirty="0">
                <a:solidFill>
                  <a:srgbClr val="165C7D"/>
                </a:solidFill>
                <a:latin typeface="Segoe UI"/>
              </a:rPr>
              <a:t>Osnovan 16. lipnja 1992.</a:t>
            </a:r>
          </a:p>
          <a:p>
            <a:pPr marL="228600" lvl="0" indent="-228600">
              <a:lnSpc>
                <a:spcPct val="90000"/>
              </a:lnSpc>
              <a:spcBef>
                <a:spcPts val="1000"/>
              </a:spcBef>
            </a:pPr>
            <a:r>
              <a:rPr lang="hr-HR" sz="2800" dirty="0">
                <a:solidFill>
                  <a:srgbClr val="165C7D"/>
                </a:solidFill>
                <a:latin typeface="Segoe UI"/>
              </a:rPr>
              <a:t>Osnivači: Brodsko-posavska županija, Strojarski fakultet - Slavonski Brod te još šest institucija i 13 poznatih stručnjaka i gospodarstvenika</a:t>
            </a:r>
          </a:p>
          <a:p>
            <a:pPr marL="228600" lvl="0" indent="-228600">
              <a:lnSpc>
                <a:spcPct val="90000"/>
              </a:lnSpc>
              <a:spcBef>
                <a:spcPts val="1000"/>
              </a:spcBef>
            </a:pPr>
            <a:r>
              <a:rPr lang="hr-HR" sz="2800" dirty="0">
                <a:solidFill>
                  <a:srgbClr val="165C7D"/>
                </a:solidFill>
                <a:latin typeface="Segoe UI"/>
              </a:rPr>
              <a:t>Razlog osnivanja: poticaj, razvoj, istraživanje i implementacija malog i srednjeg gospodarstva na području Brodsko-posavske županije i šire, s naglaskom na nove tehnologije</a:t>
            </a:r>
          </a:p>
          <a:p>
            <a:pPr marL="0" indent="0">
              <a:buNone/>
            </a:pPr>
            <a:endParaRPr lang="hr-HR" dirty="0">
              <a:solidFill>
                <a:schemeClr val="accent1">
                  <a:lumMod val="75000"/>
                </a:schemeClr>
              </a:solidFill>
            </a:endParaRPr>
          </a:p>
        </p:txBody>
      </p:sp>
    </p:spTree>
    <p:extLst>
      <p:ext uri="{BB962C8B-B14F-4D97-AF65-F5344CB8AC3E}">
        <p14:creationId xmlns:p14="http://schemas.microsoft.com/office/powerpoint/2010/main" val="779196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21853D6-AAFA-4137-877A-3E1B95E216BE}"/>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CCCB50C5-9983-4F36-90D9-AB26E53807C8}"/>
              </a:ext>
            </a:extLst>
          </p:cNvPr>
          <p:cNvSpPr>
            <a:spLocks noGrp="1"/>
          </p:cNvSpPr>
          <p:nvPr>
            <p:ph idx="1"/>
          </p:nvPr>
        </p:nvSpPr>
        <p:spPr/>
        <p:txBody>
          <a:bodyPr/>
          <a:lstStyle/>
          <a:p>
            <a:pPr marL="0" lvl="0" indent="0">
              <a:buNone/>
            </a:pPr>
            <a:r>
              <a:rPr lang="hr-HR" sz="1700" dirty="0">
                <a:solidFill>
                  <a:srgbClr val="9BBB59">
                    <a:lumMod val="50000"/>
                  </a:srgbClr>
                </a:solidFill>
                <a:latin typeface="Times New Roman" panose="02020603050405020304" pitchFamily="18" charset="0"/>
                <a:cs typeface="Times New Roman" panose="02020603050405020304" pitchFamily="18" charset="0"/>
              </a:rPr>
              <a:t>Opći troškovi prihvatljivi su </a:t>
            </a:r>
            <a:r>
              <a:rPr lang="hr-HR" sz="1700" b="1" dirty="0">
                <a:solidFill>
                  <a:srgbClr val="9BBB59">
                    <a:lumMod val="50000"/>
                  </a:srgbClr>
                </a:solidFill>
                <a:latin typeface="Times New Roman" panose="02020603050405020304" pitchFamily="18" charset="0"/>
                <a:cs typeface="Times New Roman" panose="02020603050405020304" pitchFamily="18" charset="0"/>
              </a:rPr>
              <a:t>do 10%</a:t>
            </a:r>
            <a:r>
              <a:rPr lang="hr-HR" sz="1700" dirty="0">
                <a:solidFill>
                  <a:srgbClr val="9BBB59">
                    <a:lumMod val="50000"/>
                  </a:srgbClr>
                </a:solidFill>
                <a:latin typeface="Times New Roman" panose="02020603050405020304" pitchFamily="18" charset="0"/>
                <a:cs typeface="Times New Roman" panose="02020603050405020304" pitchFamily="18" charset="0"/>
              </a:rPr>
              <a:t> vrijednosti ukupno prihvatljivih troškova projekta, pri čemu su: </a:t>
            </a:r>
          </a:p>
          <a:p>
            <a:pPr lvl="0"/>
            <a:r>
              <a:rPr lang="hr-HR" sz="1700" dirty="0">
                <a:solidFill>
                  <a:srgbClr val="9BBB59">
                    <a:lumMod val="50000"/>
                  </a:srgbClr>
                </a:solidFill>
                <a:latin typeface="Times New Roman" panose="02020603050405020304" pitchFamily="18" charset="0"/>
                <a:cs typeface="Times New Roman" panose="02020603050405020304" pitchFamily="18" charset="0"/>
              </a:rPr>
              <a:t>troškovi pripreme poslovnog plana prihvatljivi u iznosu do 1% od ukupno prihvatljivih troškova projekta bez općih troškova, ali ne više od 5.000 EUR u kunskoj protuvrijednosti </a:t>
            </a:r>
          </a:p>
          <a:p>
            <a:pPr lvl="0"/>
            <a:r>
              <a:rPr lang="hr-HR" sz="1700" dirty="0">
                <a:solidFill>
                  <a:srgbClr val="9BBB59">
                    <a:lumMod val="50000"/>
                  </a:srgbClr>
                </a:solidFill>
                <a:latin typeface="Times New Roman" panose="02020603050405020304" pitchFamily="18" charset="0"/>
                <a:cs typeface="Times New Roman" panose="02020603050405020304" pitchFamily="18" charset="0"/>
              </a:rPr>
              <a:t>troškovi pripreme i/ili provedbe projekta prihvatljivi u iznosu do 1% od ukupno prihvatljivih troškova projekta bez općih troškova, ali ne više od 10.000 EUR u kunskoj protuvrijednosti i</a:t>
            </a:r>
          </a:p>
          <a:p>
            <a:pPr lvl="0"/>
            <a:r>
              <a:rPr lang="hr-HR" sz="1700" dirty="0">
                <a:solidFill>
                  <a:srgbClr val="9BBB59">
                    <a:lumMod val="50000"/>
                  </a:srgbClr>
                </a:solidFill>
                <a:latin typeface="Times New Roman" panose="02020603050405020304" pitchFamily="18" charset="0"/>
                <a:cs typeface="Times New Roman" panose="02020603050405020304" pitchFamily="18" charset="0"/>
              </a:rPr>
              <a:t>troškovi projektno - tehničke dokumentacije, geodetskih podloga, elaborata i trošak nadzora prihvatljivi u iznosu koji čini razliku zbroja troškova navedenih u točkama a. i b. i gornje granice od 10% od ukupno prihvatljivih troškova projekta bez općih troškova, ako je primjenjivo</a:t>
            </a:r>
          </a:p>
          <a:p>
            <a:endParaRPr lang="hr-HR" dirty="0"/>
          </a:p>
        </p:txBody>
      </p:sp>
    </p:spTree>
    <p:extLst>
      <p:ext uri="{BB962C8B-B14F-4D97-AF65-F5344CB8AC3E}">
        <p14:creationId xmlns:p14="http://schemas.microsoft.com/office/powerpoint/2010/main" val="3559185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8FD960F-D08E-4333-A9B2-5A9BF2ADA4BF}"/>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62FB968F-68B1-4859-A734-BEB33570EDBA}"/>
              </a:ext>
            </a:extLst>
          </p:cNvPr>
          <p:cNvSpPr>
            <a:spLocks noGrp="1"/>
          </p:cNvSpPr>
          <p:nvPr>
            <p:ph idx="1"/>
          </p:nvPr>
        </p:nvSpPr>
        <p:spPr/>
        <p:txBody>
          <a:bodyPr>
            <a:normAutofit fontScale="92500"/>
          </a:bodyPr>
          <a:lstStyle/>
          <a:p>
            <a:pPr marL="0" indent="0">
              <a:buNone/>
            </a:pPr>
            <a:r>
              <a:rPr lang="hr-HR" dirty="0">
                <a:solidFill>
                  <a:schemeClr val="accent3">
                    <a:lumMod val="50000"/>
                  </a:schemeClr>
                </a:solidFill>
              </a:rPr>
              <a:t>Lista prihvatljivih troškova – voće i povrće</a:t>
            </a:r>
          </a:p>
          <a:p>
            <a:pPr lvl="0"/>
            <a:r>
              <a:rPr lang="hr-HR" sz="2300" dirty="0">
                <a:solidFill>
                  <a:srgbClr val="9BBB59">
                    <a:lumMod val="50000"/>
                  </a:srgbClr>
                </a:solidFill>
                <a:latin typeface="Times New Roman" panose="02020603050405020304" pitchFamily="18" charset="0"/>
                <a:cs typeface="Times New Roman" panose="02020603050405020304" pitchFamily="18" charset="0"/>
              </a:rPr>
              <a:t>restrukturiranje i podizanje trajnih nasada</a:t>
            </a:r>
          </a:p>
          <a:p>
            <a:pPr lvl="0"/>
            <a:r>
              <a:rPr lang="hr-HR" sz="2300" dirty="0">
                <a:solidFill>
                  <a:srgbClr val="9BBB59">
                    <a:lumMod val="50000"/>
                  </a:srgbClr>
                </a:solidFill>
                <a:latin typeface="Times New Roman" panose="02020603050405020304" pitchFamily="18" charset="0"/>
                <a:cs typeface="Times New Roman" panose="02020603050405020304" pitchFamily="18" charset="0"/>
              </a:rPr>
              <a:t>podizanje staklenika i plastenika</a:t>
            </a:r>
          </a:p>
          <a:p>
            <a:pPr lvl="0"/>
            <a:r>
              <a:rPr lang="vi-VN" sz="2300" dirty="0">
                <a:solidFill>
                  <a:srgbClr val="9BBB59">
                    <a:lumMod val="50000"/>
                  </a:srgbClr>
                </a:solidFill>
                <a:latin typeface="Times New Roman" panose="02020603050405020304" pitchFamily="18" charset="0"/>
                <a:cs typeface="Times New Roman" panose="02020603050405020304" pitchFamily="18" charset="0"/>
              </a:rPr>
              <a:t>građenje/rekonstrukcij</a:t>
            </a:r>
            <a:r>
              <a:rPr lang="hr-HR" sz="2300" dirty="0">
                <a:solidFill>
                  <a:srgbClr val="9BBB59">
                    <a:lumMod val="50000"/>
                  </a:srgbClr>
                </a:solidFill>
                <a:latin typeface="Times New Roman" panose="02020603050405020304" pitchFamily="18" charset="0"/>
                <a:cs typeface="Times New Roman" panose="02020603050405020304" pitchFamily="18" charset="0"/>
              </a:rPr>
              <a:t>a</a:t>
            </a:r>
            <a:r>
              <a:rPr lang="vi-VN" sz="2300" dirty="0">
                <a:solidFill>
                  <a:srgbClr val="9BBB59">
                    <a:lumMod val="50000"/>
                  </a:srgbClr>
                </a:solidFill>
                <a:latin typeface="Times New Roman" panose="02020603050405020304" pitchFamily="18" charset="0"/>
                <a:cs typeface="Times New Roman" panose="02020603050405020304" pitchFamily="18" charset="0"/>
              </a:rPr>
              <a:t> i/ili opremanje</a:t>
            </a:r>
            <a:r>
              <a:rPr lang="hr-HR" sz="2300" dirty="0">
                <a:solidFill>
                  <a:srgbClr val="9BBB59">
                    <a:lumMod val="50000"/>
                  </a:srgbClr>
                </a:solidFill>
                <a:latin typeface="Times New Roman" panose="02020603050405020304" pitchFamily="18" charset="0"/>
                <a:cs typeface="Times New Roman" panose="02020603050405020304" pitchFamily="18" charset="0"/>
              </a:rPr>
              <a:t> prostora i objekata za </a:t>
            </a:r>
            <a:r>
              <a:rPr lang="vi-VN" sz="2300" dirty="0">
                <a:solidFill>
                  <a:srgbClr val="9BBB59">
                    <a:lumMod val="50000"/>
                  </a:srgbClr>
                </a:solidFill>
                <a:latin typeface="Times New Roman" panose="02020603050405020304" pitchFamily="18" charset="0"/>
                <a:cs typeface="Times New Roman" panose="02020603050405020304" pitchFamily="18" charset="0"/>
              </a:rPr>
              <a:t>skladištenje, hlađenje, čišćenje, sušenje, zamrzavanje, klasiranje i pakiranje proizvoda iz vlastite primarne poljoprivredne proizvodnje </a:t>
            </a:r>
            <a:endParaRPr lang="hr-HR" sz="2300" dirty="0">
              <a:solidFill>
                <a:srgbClr val="9BBB59">
                  <a:lumMod val="50000"/>
                </a:srgbClr>
              </a:solidFill>
              <a:latin typeface="Times New Roman" panose="02020603050405020304" pitchFamily="18" charset="0"/>
              <a:cs typeface="Times New Roman" panose="02020603050405020304" pitchFamily="18" charset="0"/>
            </a:endParaRPr>
          </a:p>
          <a:p>
            <a:pPr lvl="0"/>
            <a:r>
              <a:rPr lang="hr-HR" sz="2300" dirty="0">
                <a:solidFill>
                  <a:srgbClr val="9BBB59">
                    <a:lumMod val="50000"/>
                  </a:srgbClr>
                </a:solidFill>
                <a:latin typeface="Times New Roman" panose="02020603050405020304" pitchFamily="18" charset="0"/>
                <a:cs typeface="Times New Roman" panose="02020603050405020304" pitchFamily="18" charset="0"/>
              </a:rPr>
              <a:t>nabava opreme za berbu, sortiranje i pakiranje vlastitih poljoprivrednih proizvoda </a:t>
            </a:r>
          </a:p>
          <a:p>
            <a:pPr lvl="0"/>
            <a:r>
              <a:rPr lang="hr-HR" sz="2300" dirty="0">
                <a:solidFill>
                  <a:srgbClr val="9BBB59">
                    <a:lumMod val="50000"/>
                  </a:srgbClr>
                </a:solidFill>
                <a:latin typeface="Times New Roman" panose="02020603050405020304" pitchFamily="18" charset="0"/>
                <a:cs typeface="Times New Roman" panose="02020603050405020304" pitchFamily="18" charset="0"/>
              </a:rPr>
              <a:t>sustavi za navodnjavanje</a:t>
            </a:r>
          </a:p>
          <a:p>
            <a:pPr lvl="0"/>
            <a:r>
              <a:rPr lang="hr-HR" sz="2300" dirty="0">
                <a:solidFill>
                  <a:srgbClr val="9BBB59">
                    <a:lumMod val="50000"/>
                  </a:srgbClr>
                </a:solidFill>
                <a:latin typeface="Times New Roman" panose="02020603050405020304" pitchFamily="18" charset="0"/>
                <a:cs typeface="Times New Roman" panose="02020603050405020304" pitchFamily="18" charset="0"/>
              </a:rPr>
              <a:t>kupnja nove poljoprivredne mehanizacije i gospodarskih vozila</a:t>
            </a:r>
          </a:p>
          <a:p>
            <a:pPr lvl="0"/>
            <a:r>
              <a:rPr lang="hr-HR" sz="2300" dirty="0">
                <a:solidFill>
                  <a:srgbClr val="9BBB59">
                    <a:lumMod val="50000"/>
                  </a:srgbClr>
                </a:solidFill>
                <a:latin typeface="Times New Roman" panose="02020603050405020304" pitchFamily="18" charset="0"/>
                <a:cs typeface="Times New Roman" panose="02020603050405020304" pitchFamily="18" charset="0"/>
              </a:rPr>
              <a:t>kupnja zemljišta i objekata radi realizacije projekta - do 10% vrijednosti ukupno prihvatljivih troškova projekta (bez općih troškova)</a:t>
            </a:r>
          </a:p>
          <a:p>
            <a:pPr marL="0" indent="0">
              <a:buNone/>
            </a:pPr>
            <a:endParaRPr lang="hr-HR" dirty="0"/>
          </a:p>
        </p:txBody>
      </p:sp>
    </p:spTree>
    <p:extLst>
      <p:ext uri="{BB962C8B-B14F-4D97-AF65-F5344CB8AC3E}">
        <p14:creationId xmlns:p14="http://schemas.microsoft.com/office/powerpoint/2010/main" val="4290903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70EC737-B88C-4F36-84D3-3ADE50ED798F}"/>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5576532C-37F9-4B5F-91D5-4401175FB5D5}"/>
              </a:ext>
            </a:extLst>
          </p:cNvPr>
          <p:cNvSpPr>
            <a:spLocks noGrp="1"/>
          </p:cNvSpPr>
          <p:nvPr>
            <p:ph idx="1"/>
          </p:nvPr>
        </p:nvSpPr>
        <p:spPr/>
        <p:txBody>
          <a:bodyPr/>
          <a:lstStyle/>
          <a:p>
            <a:pPr marL="0" lvl="0" indent="0">
              <a:buNone/>
            </a:pPr>
            <a:r>
              <a:rPr lang="hr-HR" sz="3000" dirty="0">
                <a:solidFill>
                  <a:schemeClr val="accent3">
                    <a:lumMod val="50000"/>
                  </a:schemeClr>
                </a:solidFill>
              </a:rPr>
              <a:t>Lista prihvatljivih troškova – stočarstvo i peradarstvo</a:t>
            </a:r>
          </a:p>
          <a:p>
            <a:pPr lvl="0">
              <a:lnSpc>
                <a:spcPct val="80000"/>
              </a:lnSpc>
            </a:pPr>
            <a:r>
              <a:rPr lang="vi-VN" sz="2300" dirty="0">
                <a:solidFill>
                  <a:srgbClr val="9BBB59">
                    <a:lumMod val="50000"/>
                  </a:srgbClr>
                </a:solidFill>
                <a:latin typeface="Times New Roman" panose="02020603050405020304" pitchFamily="18" charset="0"/>
                <a:cs typeface="Times New Roman" panose="02020603050405020304" pitchFamily="18" charset="0"/>
              </a:rPr>
              <a:t>građenje/rekonstrukciju i/ili opremanje</a:t>
            </a:r>
            <a:r>
              <a:rPr lang="hr-HR" sz="2300" dirty="0">
                <a:solidFill>
                  <a:srgbClr val="9BBB59">
                    <a:lumMod val="50000"/>
                  </a:srgbClr>
                </a:solidFill>
                <a:latin typeface="Times New Roman" panose="02020603050405020304" pitchFamily="18" charset="0"/>
                <a:cs typeface="Times New Roman" panose="02020603050405020304" pitchFamily="18" charset="0"/>
              </a:rPr>
              <a:t>:</a:t>
            </a:r>
          </a:p>
          <a:p>
            <a:pPr lvl="1">
              <a:lnSpc>
                <a:spcPct val="80000"/>
              </a:lnSpc>
              <a:buFont typeface="Courier New" panose="02070309020205020404" pitchFamily="49" charset="0"/>
              <a:buChar char="o"/>
            </a:pPr>
            <a:r>
              <a:rPr lang="vi-VN" sz="2200" dirty="0">
                <a:solidFill>
                  <a:srgbClr val="9BBB59">
                    <a:lumMod val="50000"/>
                  </a:srgbClr>
                </a:solidFill>
                <a:latin typeface="Times New Roman" panose="02020603050405020304" pitchFamily="18" charset="0"/>
                <a:cs typeface="Times New Roman" panose="02020603050405020304" pitchFamily="18" charset="0"/>
              </a:rPr>
              <a:t>objekata za životinje, uključujući vanjsku i unutarnju infrastrukturu u sklopu poljoprivrednog gospodarstva</a:t>
            </a:r>
            <a:endParaRPr lang="hr-HR" sz="2200" dirty="0">
              <a:solidFill>
                <a:srgbClr val="9BBB59">
                  <a:lumMod val="50000"/>
                </a:srgbClr>
              </a:solidFill>
              <a:latin typeface="Times New Roman" panose="02020603050405020304" pitchFamily="18" charset="0"/>
              <a:cs typeface="Times New Roman" panose="02020603050405020304" pitchFamily="18" charset="0"/>
            </a:endParaRPr>
          </a:p>
          <a:p>
            <a:pPr lvl="1">
              <a:lnSpc>
                <a:spcPct val="80000"/>
              </a:lnSpc>
              <a:buFont typeface="Courier New" panose="02070309020205020404" pitchFamily="49" charset="0"/>
              <a:buChar char="o"/>
            </a:pPr>
            <a:r>
              <a:rPr lang="hr-HR" sz="2200" dirty="0">
                <a:solidFill>
                  <a:srgbClr val="9BBB59">
                    <a:lumMod val="50000"/>
                  </a:srgbClr>
                </a:solidFill>
                <a:latin typeface="Times New Roman" panose="02020603050405020304" pitchFamily="18" charset="0"/>
                <a:cs typeface="Times New Roman" panose="02020603050405020304" pitchFamily="18" charset="0"/>
              </a:rPr>
              <a:t>ostalih gospodarskih objekata, upravnih prostorija s pripadajućim sadržajima, opremom i infrastrukturom, koji su u funkciji osnovne djelatnosti</a:t>
            </a:r>
          </a:p>
          <a:p>
            <a:pPr lvl="0">
              <a:lnSpc>
                <a:spcPct val="80000"/>
              </a:lnSpc>
            </a:pPr>
            <a:r>
              <a:rPr lang="hr-HR" sz="2200" dirty="0">
                <a:solidFill>
                  <a:srgbClr val="9BBB59">
                    <a:lumMod val="50000"/>
                  </a:srgbClr>
                </a:solidFill>
                <a:latin typeface="Times New Roman" panose="02020603050405020304" pitchFamily="18" charset="0"/>
                <a:cs typeface="Times New Roman" panose="02020603050405020304" pitchFamily="18" charset="0"/>
              </a:rPr>
              <a:t>kupnja nove poljoprivredne mehanizacije i gospodarskih vozila </a:t>
            </a:r>
          </a:p>
          <a:p>
            <a:pPr lvl="0">
              <a:lnSpc>
                <a:spcPct val="80000"/>
              </a:lnSpc>
            </a:pPr>
            <a:r>
              <a:rPr lang="hr-HR" sz="2200" dirty="0">
                <a:solidFill>
                  <a:srgbClr val="9BBB59">
                    <a:lumMod val="50000"/>
                  </a:srgbClr>
                </a:solidFill>
                <a:latin typeface="Times New Roman" panose="02020603050405020304" pitchFamily="18" charset="0"/>
                <a:cs typeface="Times New Roman" panose="02020603050405020304" pitchFamily="18" charset="0"/>
              </a:rPr>
              <a:t>kupnja zemljišta i objekata radi realizacije projekta, do 10% vrijednosti ukupno prihvatljivih troškova projekta (bez općih troškova)* </a:t>
            </a:r>
          </a:p>
          <a:p>
            <a:pPr lvl="0">
              <a:lnSpc>
                <a:spcPct val="80000"/>
              </a:lnSpc>
            </a:pPr>
            <a:endParaRPr lang="hr-HR" sz="2200" dirty="0">
              <a:solidFill>
                <a:srgbClr val="9BBB59">
                  <a:lumMod val="50000"/>
                </a:srgbClr>
              </a:solidFill>
              <a:latin typeface="Times New Roman" panose="02020603050405020304" pitchFamily="18" charset="0"/>
              <a:cs typeface="Times New Roman" panose="02020603050405020304" pitchFamily="18" charset="0"/>
            </a:endParaRPr>
          </a:p>
          <a:p>
            <a:pPr marL="0" lvl="0" indent="0">
              <a:lnSpc>
                <a:spcPct val="80000"/>
              </a:lnSpc>
              <a:buNone/>
            </a:pPr>
            <a:r>
              <a:rPr lang="hr-HR" sz="2200" dirty="0">
                <a:solidFill>
                  <a:srgbClr val="9BBB59">
                    <a:lumMod val="50000"/>
                  </a:srgbClr>
                </a:solidFill>
                <a:latin typeface="Times New Roman" panose="02020603050405020304" pitchFamily="18" charset="0"/>
                <a:cs typeface="Times New Roman" panose="02020603050405020304" pitchFamily="18" charset="0"/>
              </a:rPr>
              <a:t>* farme iz Operativnih programa Govedarstvo i Svinjogojstvo koje su na prodaju</a:t>
            </a:r>
          </a:p>
          <a:p>
            <a:pPr marL="0" lvl="0" indent="0">
              <a:buNone/>
            </a:pPr>
            <a:endParaRPr lang="hr-HR" sz="3000" dirty="0">
              <a:solidFill>
                <a:prstClr val="black"/>
              </a:solidFill>
            </a:endParaRPr>
          </a:p>
          <a:p>
            <a:endParaRPr lang="hr-HR" dirty="0"/>
          </a:p>
        </p:txBody>
      </p:sp>
    </p:spTree>
    <p:extLst>
      <p:ext uri="{BB962C8B-B14F-4D97-AF65-F5344CB8AC3E}">
        <p14:creationId xmlns:p14="http://schemas.microsoft.com/office/powerpoint/2010/main" val="4175941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03E3A09-B1C5-4903-BE39-912885E3C8C7}"/>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6218B827-B814-4B6B-87AE-C3110AFC89DA}"/>
              </a:ext>
            </a:extLst>
          </p:cNvPr>
          <p:cNvSpPr>
            <a:spLocks noGrp="1"/>
          </p:cNvSpPr>
          <p:nvPr>
            <p:ph idx="1"/>
          </p:nvPr>
        </p:nvSpPr>
        <p:spPr/>
        <p:txBody>
          <a:bodyPr/>
          <a:lstStyle/>
          <a:p>
            <a:pPr marL="0" lvl="0" indent="0">
              <a:buNone/>
            </a:pPr>
            <a:r>
              <a:rPr lang="hr-HR" sz="3000" dirty="0">
                <a:solidFill>
                  <a:schemeClr val="accent3">
                    <a:lumMod val="50000"/>
                  </a:schemeClr>
                </a:solidFill>
              </a:rPr>
              <a:t>Lista prihvatljivih troškova – zbrinjavanje, rukovanje i korištenje stajskog gnojiva</a:t>
            </a:r>
          </a:p>
          <a:p>
            <a:pPr lvl="0">
              <a:lnSpc>
                <a:spcPct val="80000"/>
              </a:lnSpc>
            </a:pPr>
            <a:r>
              <a:rPr lang="vi-VN" sz="2400" dirty="0">
                <a:solidFill>
                  <a:srgbClr val="9BBB59">
                    <a:lumMod val="50000"/>
                  </a:srgbClr>
                </a:solidFill>
                <a:latin typeface="Times New Roman" panose="02020603050405020304" pitchFamily="18" charset="0"/>
                <a:cs typeface="Times New Roman" panose="02020603050405020304" pitchFamily="18" charset="0"/>
              </a:rPr>
              <a:t>građenje/rekonstrukcija i/ili opremanje skladišnih kapaciteta za stajski gnoj i digestate uključujući opremu za rukovanje i korištenje stajskog gnoja i digestata isključivo za vlastite potrebe i/ili</a:t>
            </a:r>
            <a:endParaRPr lang="hr-HR" sz="2400" dirty="0">
              <a:solidFill>
                <a:srgbClr val="9BBB59">
                  <a:lumMod val="50000"/>
                </a:srgbClr>
              </a:solidFill>
              <a:latin typeface="Times New Roman" panose="02020603050405020304" pitchFamily="18" charset="0"/>
              <a:cs typeface="Times New Roman" panose="02020603050405020304" pitchFamily="18" charset="0"/>
            </a:endParaRPr>
          </a:p>
          <a:p>
            <a:pPr marL="0" lvl="0" indent="0">
              <a:lnSpc>
                <a:spcPct val="80000"/>
              </a:lnSpc>
              <a:buNone/>
            </a:pPr>
            <a:endParaRPr lang="vi-VN" sz="2400" dirty="0">
              <a:solidFill>
                <a:srgbClr val="9BBB59">
                  <a:lumMod val="50000"/>
                </a:srgbClr>
              </a:solidFill>
              <a:latin typeface="Times New Roman" panose="02020603050405020304" pitchFamily="18" charset="0"/>
              <a:cs typeface="Times New Roman" panose="02020603050405020304" pitchFamily="18" charset="0"/>
            </a:endParaRPr>
          </a:p>
          <a:p>
            <a:pPr lvl="0">
              <a:lnSpc>
                <a:spcPct val="80000"/>
              </a:lnSpc>
            </a:pPr>
            <a:r>
              <a:rPr lang="vi-VN" sz="2400" dirty="0">
                <a:solidFill>
                  <a:srgbClr val="9BBB59">
                    <a:lumMod val="50000"/>
                  </a:srgbClr>
                </a:solidFill>
                <a:latin typeface="Times New Roman" panose="02020603050405020304" pitchFamily="18" charset="0"/>
                <a:cs typeface="Times New Roman" panose="02020603050405020304" pitchFamily="18" charset="0"/>
              </a:rPr>
              <a:t>poboljšanje učinkovitosti korištenja gnojiva (strojevi i oprema za utovar, transport i primjenu organskog gnojiva) isključivo za vlastite potrebe </a:t>
            </a:r>
          </a:p>
          <a:p>
            <a:pPr marL="0" lvl="0" indent="0">
              <a:buNone/>
            </a:pPr>
            <a:endParaRPr lang="hr-HR" sz="3000" dirty="0">
              <a:solidFill>
                <a:prstClr val="black"/>
              </a:solidFill>
            </a:endParaRPr>
          </a:p>
          <a:p>
            <a:endParaRPr lang="hr-HR" dirty="0"/>
          </a:p>
        </p:txBody>
      </p:sp>
    </p:spTree>
    <p:extLst>
      <p:ext uri="{BB962C8B-B14F-4D97-AF65-F5344CB8AC3E}">
        <p14:creationId xmlns:p14="http://schemas.microsoft.com/office/powerpoint/2010/main" val="3226325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6F9318C-5180-4A50-A1F4-A899C5A93865}"/>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ECC17555-1129-442C-AFDC-6247CD6DB05F}"/>
              </a:ext>
            </a:extLst>
          </p:cNvPr>
          <p:cNvSpPr>
            <a:spLocks noGrp="1"/>
          </p:cNvSpPr>
          <p:nvPr>
            <p:ph idx="1"/>
          </p:nvPr>
        </p:nvSpPr>
        <p:spPr/>
        <p:txBody>
          <a:bodyPr>
            <a:normAutofit fontScale="85000" lnSpcReduction="20000"/>
          </a:bodyPr>
          <a:lstStyle/>
          <a:p>
            <a:pPr marL="0" indent="0">
              <a:buNone/>
            </a:pPr>
            <a:r>
              <a:rPr lang="hr-HR" dirty="0">
                <a:solidFill>
                  <a:schemeClr val="accent3">
                    <a:lumMod val="50000"/>
                  </a:schemeClr>
                </a:solidFill>
              </a:rPr>
              <a:t>Visina i intenzitet potpore</a:t>
            </a:r>
          </a:p>
          <a:p>
            <a:pPr marL="0" lvl="0" indent="0">
              <a:lnSpc>
                <a:spcPct val="115000"/>
              </a:lnSpc>
              <a:spcBef>
                <a:spcPts val="1200"/>
              </a:spcBef>
              <a:spcAft>
                <a:spcPts val="1200"/>
              </a:spcAft>
              <a:buNone/>
            </a:pPr>
            <a:r>
              <a:rPr lang="hr-HR" sz="2000" u="sng" dirty="0">
                <a:solidFill>
                  <a:srgbClr val="9BBB59">
                    <a:lumMod val="50000"/>
                  </a:srgbClr>
                </a:solidFill>
                <a:latin typeface="Times New Roman" panose="02020603050405020304" pitchFamily="18" charset="0"/>
                <a:cs typeface="Times New Roman" panose="02020603050405020304" pitchFamily="18" charset="0"/>
              </a:rPr>
              <a:t>Visina potpore</a:t>
            </a:r>
          </a:p>
          <a:p>
            <a:pPr lvl="0" algn="just">
              <a:spcAft>
                <a:spcPts val="600"/>
              </a:spcAft>
            </a:pPr>
            <a:r>
              <a:rPr lang="hr-HR" sz="2000" b="1" dirty="0">
                <a:solidFill>
                  <a:srgbClr val="9BBB59">
                    <a:lumMod val="50000"/>
                  </a:srgbClr>
                </a:solidFill>
                <a:latin typeface="Times New Roman" panose="02020603050405020304" pitchFamily="18" charset="0"/>
                <a:cs typeface="Times New Roman" panose="02020603050405020304" pitchFamily="18" charset="0"/>
              </a:rPr>
              <a:t>od 5.000 EUR do 1.000.000 EUR</a:t>
            </a:r>
          </a:p>
          <a:p>
            <a:pPr lvl="0" algn="just">
              <a:spcAft>
                <a:spcPts val="600"/>
              </a:spcAft>
            </a:pPr>
            <a:r>
              <a:rPr lang="hr-HR" sz="2000" b="1" dirty="0">
                <a:solidFill>
                  <a:srgbClr val="9BBB59">
                    <a:lumMod val="50000"/>
                  </a:srgbClr>
                </a:solidFill>
                <a:latin typeface="Times New Roman" panose="02020603050405020304" pitchFamily="18" charset="0"/>
                <a:cs typeface="Times New Roman" panose="02020603050405020304" pitchFamily="18" charset="0"/>
              </a:rPr>
              <a:t>za početnike do 100.000 EUR</a:t>
            </a:r>
          </a:p>
          <a:p>
            <a:pPr marL="0" lvl="0" indent="0" algn="just">
              <a:spcAft>
                <a:spcPts val="600"/>
              </a:spcAft>
              <a:buNone/>
            </a:pPr>
            <a:endParaRPr lang="hr-HR" sz="2000" dirty="0">
              <a:solidFill>
                <a:srgbClr val="9BBB59">
                  <a:lumMod val="50000"/>
                </a:srgbClr>
              </a:solidFill>
              <a:latin typeface="Times New Roman" panose="02020603050405020304" pitchFamily="18" charset="0"/>
              <a:cs typeface="Times New Roman" panose="02020603050405020304" pitchFamily="18" charset="0"/>
            </a:endParaRPr>
          </a:p>
          <a:p>
            <a:pPr marL="0" lvl="0" indent="0" algn="just">
              <a:spcAft>
                <a:spcPts val="600"/>
              </a:spcAft>
              <a:buNone/>
            </a:pPr>
            <a:r>
              <a:rPr lang="hr-HR" sz="2000" u="sng" dirty="0">
                <a:solidFill>
                  <a:srgbClr val="9BBB59">
                    <a:lumMod val="50000"/>
                  </a:srgbClr>
                </a:solidFill>
                <a:latin typeface="Times New Roman" panose="02020603050405020304" pitchFamily="18" charset="0"/>
                <a:cs typeface="Times New Roman" panose="02020603050405020304" pitchFamily="18" charset="0"/>
              </a:rPr>
              <a:t>Intenzitet potpore</a:t>
            </a:r>
          </a:p>
          <a:p>
            <a:pPr lvl="0">
              <a:lnSpc>
                <a:spcPct val="115000"/>
              </a:lnSpc>
              <a:spcBef>
                <a:spcPts val="1200"/>
              </a:spcBef>
              <a:spcAft>
                <a:spcPts val="1200"/>
              </a:spcAft>
            </a:pPr>
            <a:r>
              <a:rPr lang="hr-HR" sz="2000" b="1" dirty="0">
                <a:solidFill>
                  <a:srgbClr val="9BBB59">
                    <a:lumMod val="50000"/>
                  </a:srgbClr>
                </a:solidFill>
                <a:latin typeface="Times New Roman" panose="02020603050405020304" pitchFamily="18" charset="0"/>
                <a:cs typeface="Times New Roman" panose="02020603050405020304" pitchFamily="18" charset="0"/>
              </a:rPr>
              <a:t>najviše 50% </a:t>
            </a:r>
            <a:r>
              <a:rPr lang="hr-HR" sz="2000" dirty="0">
                <a:solidFill>
                  <a:srgbClr val="9BBB59">
                    <a:lumMod val="50000"/>
                  </a:srgbClr>
                </a:solidFill>
                <a:latin typeface="Times New Roman" panose="02020603050405020304" pitchFamily="18" charset="0"/>
                <a:cs typeface="Times New Roman" panose="02020603050405020304" pitchFamily="18" charset="0"/>
              </a:rPr>
              <a:t>od ukupnih prihvatljivih troškova projekta</a:t>
            </a:r>
          </a:p>
          <a:p>
            <a:pPr lvl="0">
              <a:lnSpc>
                <a:spcPct val="115000"/>
              </a:lnSpc>
              <a:spcBef>
                <a:spcPts val="1200"/>
              </a:spcBef>
              <a:spcAft>
                <a:spcPts val="1200"/>
              </a:spcAft>
            </a:pPr>
            <a:r>
              <a:rPr lang="hr-HR" sz="2000" b="1" dirty="0">
                <a:solidFill>
                  <a:srgbClr val="9BBB59">
                    <a:lumMod val="50000"/>
                  </a:srgbClr>
                </a:solidFill>
                <a:latin typeface="Times New Roman" panose="02020603050405020304" pitchFamily="18" charset="0"/>
                <a:cs typeface="Times New Roman" panose="02020603050405020304" pitchFamily="18" charset="0"/>
              </a:rPr>
              <a:t>za mlade poljoprivrednike</a:t>
            </a:r>
            <a:r>
              <a:rPr lang="hr-HR" sz="2000" dirty="0">
                <a:solidFill>
                  <a:srgbClr val="9BBB59">
                    <a:lumMod val="50000"/>
                  </a:srgbClr>
                </a:solidFill>
                <a:latin typeface="Times New Roman" panose="02020603050405020304" pitchFamily="18" charset="0"/>
                <a:cs typeface="Times New Roman" panose="02020603050405020304" pitchFamily="18" charset="0"/>
              </a:rPr>
              <a:t>, kako su definirani kao korisnici ovog tipa operacije, intenzitet javne potpore </a:t>
            </a:r>
            <a:r>
              <a:rPr lang="hr-HR" sz="2000" b="1" dirty="0">
                <a:solidFill>
                  <a:srgbClr val="9BBB59">
                    <a:lumMod val="50000"/>
                  </a:srgbClr>
                </a:solidFill>
                <a:latin typeface="Times New Roman" panose="02020603050405020304" pitchFamily="18" charset="0"/>
                <a:cs typeface="Times New Roman" panose="02020603050405020304" pitchFamily="18" charset="0"/>
              </a:rPr>
              <a:t>uvećava se za 20%</a:t>
            </a:r>
          </a:p>
          <a:p>
            <a:pPr lvl="0">
              <a:lnSpc>
                <a:spcPct val="115000"/>
              </a:lnSpc>
              <a:spcBef>
                <a:spcPts val="1200"/>
              </a:spcBef>
              <a:spcAft>
                <a:spcPts val="1200"/>
              </a:spcAft>
            </a:pPr>
            <a:r>
              <a:rPr lang="hr-HR" sz="2000" b="1" dirty="0">
                <a:solidFill>
                  <a:srgbClr val="9BBB59">
                    <a:lumMod val="50000"/>
                  </a:srgbClr>
                </a:solidFill>
                <a:latin typeface="Times New Roman" panose="02020603050405020304" pitchFamily="18" charset="0"/>
                <a:cs typeface="Times New Roman" panose="02020603050405020304" pitchFamily="18" charset="0"/>
              </a:rPr>
              <a:t>75% za ulaganja</a:t>
            </a:r>
            <a:r>
              <a:rPr lang="hr-HR" sz="2000" dirty="0">
                <a:solidFill>
                  <a:srgbClr val="9BBB59">
                    <a:lumMod val="50000"/>
                  </a:srgbClr>
                </a:solidFill>
                <a:latin typeface="Times New Roman" panose="02020603050405020304" pitchFamily="18" charset="0"/>
                <a:cs typeface="Times New Roman" panose="02020603050405020304" pitchFamily="18" charset="0"/>
              </a:rPr>
              <a:t> u provedbu Direktive Vijeća 91/676/EEZ od 12. prosinca 1991. (tip operacije 4.1.2)</a:t>
            </a:r>
          </a:p>
          <a:p>
            <a:endParaRPr lang="hr-HR" dirty="0"/>
          </a:p>
        </p:txBody>
      </p:sp>
    </p:spTree>
    <p:extLst>
      <p:ext uri="{BB962C8B-B14F-4D97-AF65-F5344CB8AC3E}">
        <p14:creationId xmlns:p14="http://schemas.microsoft.com/office/powerpoint/2010/main" val="4029498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5E8EAB7-3642-49F1-83D0-9FAC719E6C46}"/>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031EEC2B-9535-4246-8531-9DD55254575D}"/>
              </a:ext>
            </a:extLst>
          </p:cNvPr>
          <p:cNvSpPr>
            <a:spLocks noGrp="1"/>
          </p:cNvSpPr>
          <p:nvPr>
            <p:ph idx="1"/>
          </p:nvPr>
        </p:nvSpPr>
        <p:spPr/>
        <p:txBody>
          <a:bodyPr/>
          <a:lstStyle/>
          <a:p>
            <a:pPr marL="0" indent="0">
              <a:buNone/>
            </a:pPr>
            <a:r>
              <a:rPr lang="hr-HR" dirty="0">
                <a:solidFill>
                  <a:schemeClr val="accent3">
                    <a:lumMod val="50000"/>
                  </a:schemeClr>
                </a:solidFill>
              </a:rPr>
              <a:t>Kriteriji odabira</a:t>
            </a:r>
          </a:p>
          <a:p>
            <a:pPr marL="0" lvl="0" indent="0" algn="just">
              <a:lnSpc>
                <a:spcPct val="220000"/>
              </a:lnSpc>
              <a:buNone/>
            </a:pPr>
            <a:r>
              <a:rPr lang="hr-HR" sz="2200" b="1" dirty="0">
                <a:solidFill>
                  <a:srgbClr val="9BBB59">
                    <a:lumMod val="50000"/>
                  </a:srgbClr>
                </a:solidFill>
                <a:latin typeface="Times New Roman" panose="02020603050405020304" pitchFamily="18" charset="0"/>
                <a:cs typeface="Times New Roman" panose="02020603050405020304" pitchFamily="18" charset="0"/>
              </a:rPr>
              <a:t>Kriteriji odabira – skupine kriterija:</a:t>
            </a:r>
          </a:p>
          <a:p>
            <a:pPr lvl="0" algn="just"/>
            <a:r>
              <a:rPr lang="hr-HR" sz="2200" dirty="0">
                <a:solidFill>
                  <a:srgbClr val="9BBB59">
                    <a:lumMod val="50000"/>
                  </a:srgbClr>
                </a:solidFill>
                <a:latin typeface="Times New Roman" panose="02020603050405020304" pitchFamily="18" charset="0"/>
                <a:cs typeface="Times New Roman" panose="02020603050405020304" pitchFamily="18" charset="0"/>
              </a:rPr>
              <a:t>ekonomski kriteriji </a:t>
            </a:r>
          </a:p>
          <a:p>
            <a:pPr lvl="0" algn="just"/>
            <a:r>
              <a:rPr lang="hr-HR" sz="2200" dirty="0">
                <a:solidFill>
                  <a:srgbClr val="9BBB59">
                    <a:lumMod val="50000"/>
                  </a:srgbClr>
                </a:solidFill>
                <a:latin typeface="Times New Roman" panose="02020603050405020304" pitchFamily="18" charset="0"/>
                <a:cs typeface="Times New Roman" panose="02020603050405020304" pitchFamily="18" charset="0"/>
              </a:rPr>
              <a:t>sektorski kriteriji  </a:t>
            </a:r>
          </a:p>
          <a:p>
            <a:pPr lvl="0" algn="just"/>
            <a:r>
              <a:rPr lang="hr-HR" sz="2200" dirty="0">
                <a:solidFill>
                  <a:srgbClr val="9BBB59">
                    <a:lumMod val="50000"/>
                  </a:srgbClr>
                </a:solidFill>
                <a:latin typeface="Times New Roman" panose="02020603050405020304" pitchFamily="18" charset="0"/>
                <a:cs typeface="Times New Roman" panose="02020603050405020304" pitchFamily="18" charset="0"/>
              </a:rPr>
              <a:t>lokacijski kriteriji</a:t>
            </a:r>
          </a:p>
          <a:p>
            <a:pPr lvl="0" algn="just"/>
            <a:r>
              <a:rPr lang="hr-HR" sz="2200" dirty="0">
                <a:solidFill>
                  <a:srgbClr val="9BBB59">
                    <a:lumMod val="50000"/>
                  </a:srgbClr>
                </a:solidFill>
                <a:latin typeface="Times New Roman" panose="02020603050405020304" pitchFamily="18" charset="0"/>
                <a:cs typeface="Times New Roman" panose="02020603050405020304" pitchFamily="18" charset="0"/>
              </a:rPr>
              <a:t>horizontalni kriteriji</a:t>
            </a:r>
          </a:p>
          <a:p>
            <a:pPr marL="0" lvl="0" indent="0" algn="just">
              <a:buNone/>
            </a:pPr>
            <a:r>
              <a:rPr lang="hr-HR" sz="2200" dirty="0">
                <a:solidFill>
                  <a:srgbClr val="9BBB59">
                    <a:lumMod val="50000"/>
                  </a:srgbClr>
                </a:solidFill>
                <a:latin typeface="Times New Roman" panose="02020603050405020304" pitchFamily="18" charset="0"/>
                <a:cs typeface="Times New Roman" panose="02020603050405020304" pitchFamily="18" charset="0"/>
              </a:rPr>
              <a:t>	</a:t>
            </a:r>
          </a:p>
          <a:p>
            <a:pPr marL="0" lvl="0" indent="0" algn="just">
              <a:buNone/>
            </a:pPr>
            <a:r>
              <a:rPr lang="hr-HR" sz="2200" dirty="0">
                <a:solidFill>
                  <a:srgbClr val="9BBB59">
                    <a:lumMod val="50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hr-HR" sz="2200" dirty="0">
                <a:solidFill>
                  <a:srgbClr val="9BBB59">
                    <a:lumMod val="50000"/>
                  </a:srgbClr>
                </a:solidFill>
                <a:latin typeface="Times New Roman" panose="02020603050405020304" pitchFamily="18" charset="0"/>
                <a:cs typeface="Times New Roman" panose="02020603050405020304" pitchFamily="18" charset="0"/>
              </a:rPr>
              <a:t>svaka od navedenih grupa/vrsta kriterija odabira sadrži nekoliko različitih kriterija odabira, a pojedini kriteriji koriste se ovisno o primjenjivosti unutar različitih tipova operacije</a:t>
            </a:r>
          </a:p>
          <a:p>
            <a:pPr marL="0" indent="0">
              <a:buNone/>
            </a:pPr>
            <a:endParaRPr lang="hr-HR" dirty="0"/>
          </a:p>
        </p:txBody>
      </p:sp>
    </p:spTree>
    <p:extLst>
      <p:ext uri="{BB962C8B-B14F-4D97-AF65-F5344CB8AC3E}">
        <p14:creationId xmlns:p14="http://schemas.microsoft.com/office/powerpoint/2010/main" val="2426377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08930AD-AEFB-4311-ACC4-FF3BFD075B63}"/>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D0532558-892C-42C8-996B-1D9C72AF5727}"/>
              </a:ext>
            </a:extLst>
          </p:cNvPr>
          <p:cNvSpPr>
            <a:spLocks noGrp="1"/>
          </p:cNvSpPr>
          <p:nvPr>
            <p:ph idx="1"/>
          </p:nvPr>
        </p:nvSpPr>
        <p:spPr/>
        <p:txBody>
          <a:bodyPr/>
          <a:lstStyle/>
          <a:p>
            <a:pPr marL="0" lvl="0" indent="0" fontAlgn="base">
              <a:spcAft>
                <a:spcPct val="0"/>
              </a:spcAft>
              <a:buNone/>
            </a:pPr>
            <a:r>
              <a:rPr lang="hr-HR" sz="2800" b="1" dirty="0">
                <a:solidFill>
                  <a:srgbClr val="9BBB59">
                    <a:lumMod val="50000"/>
                  </a:srgbClr>
                </a:solidFill>
                <a:latin typeface="Times New Roman"/>
                <a:ea typeface="SimSun"/>
                <a:cs typeface="Times New Roman"/>
              </a:rPr>
              <a:t>Kriteriji          </a:t>
            </a:r>
          </a:p>
          <a:p>
            <a:pPr marL="0" lvl="0" indent="0" fontAlgn="base">
              <a:spcAft>
                <a:spcPct val="0"/>
              </a:spcAft>
              <a:buNone/>
            </a:pPr>
            <a:r>
              <a:rPr lang="hr-HR" sz="2800" b="1" dirty="0">
                <a:solidFill>
                  <a:srgbClr val="9BBB59">
                    <a:lumMod val="50000"/>
                  </a:srgbClr>
                </a:solidFill>
                <a:latin typeface="Times New Roman"/>
                <a:ea typeface="SimSun"/>
                <a:cs typeface="Times New Roman"/>
              </a:rPr>
              <a:t>odabira</a:t>
            </a:r>
          </a:p>
          <a:p>
            <a:pPr marL="0" lvl="0" indent="0" fontAlgn="base">
              <a:spcAft>
                <a:spcPct val="0"/>
              </a:spcAft>
              <a:buNone/>
            </a:pPr>
            <a:r>
              <a:rPr lang="hr-HR" sz="2800" b="1" dirty="0">
                <a:solidFill>
                  <a:srgbClr val="9BBB59">
                    <a:lumMod val="50000"/>
                  </a:srgbClr>
                </a:solidFill>
                <a:latin typeface="Times New Roman"/>
                <a:ea typeface="SimSun"/>
                <a:cs typeface="Times New Roman"/>
              </a:rPr>
              <a:t>4.1.1, </a:t>
            </a:r>
          </a:p>
          <a:p>
            <a:pPr marL="0" lvl="0" indent="0" fontAlgn="base">
              <a:spcAft>
                <a:spcPct val="0"/>
              </a:spcAft>
              <a:buNone/>
            </a:pPr>
            <a:r>
              <a:rPr lang="hr-HR" sz="2800" b="1" dirty="0">
                <a:solidFill>
                  <a:srgbClr val="9BBB59">
                    <a:lumMod val="50000"/>
                  </a:srgbClr>
                </a:solidFill>
                <a:latin typeface="Times New Roman"/>
                <a:ea typeface="SimSun"/>
                <a:cs typeface="Times New Roman"/>
              </a:rPr>
              <a:t>voće i povrće</a:t>
            </a:r>
          </a:p>
          <a:p>
            <a:pPr lvl="0" fontAlgn="base">
              <a:spcAft>
                <a:spcPct val="0"/>
              </a:spcAft>
              <a:buFontTx/>
              <a:buChar char="-"/>
            </a:pPr>
            <a:r>
              <a:rPr lang="hr-HR" sz="2800" b="1" dirty="0">
                <a:solidFill>
                  <a:srgbClr val="9BBB59">
                    <a:lumMod val="50000"/>
                  </a:srgbClr>
                </a:solidFill>
                <a:latin typeface="Times New Roman"/>
                <a:ea typeface="SimSun"/>
                <a:cs typeface="Times New Roman"/>
              </a:rPr>
              <a:t>mikro</a:t>
            </a:r>
          </a:p>
          <a:p>
            <a:pPr lvl="0" fontAlgn="base">
              <a:spcAft>
                <a:spcPct val="0"/>
              </a:spcAft>
              <a:buFontTx/>
              <a:buChar char="-"/>
            </a:pPr>
            <a:r>
              <a:rPr lang="hr-HR" sz="2800" b="1" dirty="0">
                <a:solidFill>
                  <a:srgbClr val="9BBB59">
                    <a:lumMod val="50000"/>
                  </a:srgbClr>
                </a:solidFill>
                <a:latin typeface="Times New Roman"/>
                <a:ea typeface="SimSun"/>
                <a:cs typeface="Times New Roman"/>
              </a:rPr>
              <a:t>mali </a:t>
            </a:r>
          </a:p>
          <a:p>
            <a:pPr lvl="0" fontAlgn="base">
              <a:spcAft>
                <a:spcPct val="0"/>
              </a:spcAft>
              <a:buFontTx/>
              <a:buChar char="-"/>
            </a:pPr>
            <a:r>
              <a:rPr lang="hr-HR" sz="2800" b="1" dirty="0">
                <a:solidFill>
                  <a:srgbClr val="9BBB59">
                    <a:lumMod val="50000"/>
                  </a:srgbClr>
                </a:solidFill>
                <a:latin typeface="Times New Roman"/>
                <a:ea typeface="SimSun"/>
                <a:cs typeface="Times New Roman"/>
              </a:rPr>
              <a:t>srednji</a:t>
            </a:r>
          </a:p>
          <a:p>
            <a:endParaRPr lang="hr-HR" dirty="0"/>
          </a:p>
        </p:txBody>
      </p:sp>
      <p:pic>
        <p:nvPicPr>
          <p:cNvPr id="4" name="Slika 3">
            <a:extLst>
              <a:ext uri="{FF2B5EF4-FFF2-40B4-BE49-F238E27FC236}">
                <a16:creationId xmlns:a16="http://schemas.microsoft.com/office/drawing/2014/main" id="{EC69E515-20CD-490F-BDEF-9F9AD0C21CCF}"/>
              </a:ext>
            </a:extLst>
          </p:cNvPr>
          <p:cNvPicPr>
            <a:picLocks noChangeAspect="1"/>
          </p:cNvPicPr>
          <p:nvPr/>
        </p:nvPicPr>
        <p:blipFill>
          <a:blip r:embed="rId2"/>
          <a:stretch>
            <a:fillRect/>
          </a:stretch>
        </p:blipFill>
        <p:spPr>
          <a:xfrm>
            <a:off x="2843808" y="1600200"/>
            <a:ext cx="5499069" cy="4877223"/>
          </a:xfrm>
          <a:prstGeom prst="rect">
            <a:avLst/>
          </a:prstGeom>
        </p:spPr>
      </p:pic>
    </p:spTree>
    <p:extLst>
      <p:ext uri="{BB962C8B-B14F-4D97-AF65-F5344CB8AC3E}">
        <p14:creationId xmlns:p14="http://schemas.microsoft.com/office/powerpoint/2010/main" val="3951167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88C0538-2D1B-49B0-934F-0BF8A92D2F8C}"/>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CB14CDEA-D236-4985-8EEE-E6F205B7ADDF}"/>
              </a:ext>
            </a:extLst>
          </p:cNvPr>
          <p:cNvSpPr>
            <a:spLocks noGrp="1"/>
          </p:cNvSpPr>
          <p:nvPr>
            <p:ph idx="1"/>
          </p:nvPr>
        </p:nvSpPr>
        <p:spPr/>
        <p:txBody>
          <a:bodyPr/>
          <a:lstStyle/>
          <a:p>
            <a:pPr marL="0" indent="0">
              <a:buNone/>
            </a:pPr>
            <a:r>
              <a:rPr lang="hr-HR" dirty="0">
                <a:solidFill>
                  <a:schemeClr val="accent3">
                    <a:lumMod val="50000"/>
                  </a:schemeClr>
                </a:solidFill>
              </a:rPr>
              <a:t>Sektorski kriteriji – voće i povrće veliki</a:t>
            </a:r>
          </a:p>
          <a:p>
            <a:pPr marL="0" indent="0">
              <a:buNone/>
            </a:pPr>
            <a:endParaRPr lang="hr-HR" dirty="0"/>
          </a:p>
          <a:p>
            <a:endParaRPr lang="hr-HR" dirty="0"/>
          </a:p>
        </p:txBody>
      </p:sp>
      <p:pic>
        <p:nvPicPr>
          <p:cNvPr id="5" name="Slika 4">
            <a:extLst>
              <a:ext uri="{FF2B5EF4-FFF2-40B4-BE49-F238E27FC236}">
                <a16:creationId xmlns:a16="http://schemas.microsoft.com/office/drawing/2014/main" id="{89D22F90-7FE2-476B-8669-6D50A42A5579}"/>
              </a:ext>
            </a:extLst>
          </p:cNvPr>
          <p:cNvPicPr>
            <a:picLocks noChangeAspect="1"/>
          </p:cNvPicPr>
          <p:nvPr/>
        </p:nvPicPr>
        <p:blipFill>
          <a:blip r:embed="rId2"/>
          <a:stretch>
            <a:fillRect/>
          </a:stretch>
        </p:blipFill>
        <p:spPr>
          <a:xfrm>
            <a:off x="827584" y="2132856"/>
            <a:ext cx="6931753" cy="4608975"/>
          </a:xfrm>
          <a:prstGeom prst="rect">
            <a:avLst/>
          </a:prstGeom>
        </p:spPr>
      </p:pic>
    </p:spTree>
    <p:extLst>
      <p:ext uri="{BB962C8B-B14F-4D97-AF65-F5344CB8AC3E}">
        <p14:creationId xmlns:p14="http://schemas.microsoft.com/office/powerpoint/2010/main" val="577322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ED2BACC-155B-471F-90FE-DB4993CA4086}"/>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797E0AF1-3B03-4F1B-9BCC-995F39DC2C42}"/>
              </a:ext>
            </a:extLst>
          </p:cNvPr>
          <p:cNvSpPr>
            <a:spLocks noGrp="1"/>
          </p:cNvSpPr>
          <p:nvPr>
            <p:ph idx="1"/>
          </p:nvPr>
        </p:nvSpPr>
        <p:spPr/>
        <p:txBody>
          <a:bodyPr/>
          <a:lstStyle/>
          <a:p>
            <a:pPr marL="0" lvl="0" indent="0" fontAlgn="base">
              <a:spcAft>
                <a:spcPct val="0"/>
              </a:spcAft>
              <a:buNone/>
            </a:pPr>
            <a:r>
              <a:rPr lang="hr-HR" sz="2800" b="1" dirty="0">
                <a:solidFill>
                  <a:srgbClr val="9BBB59">
                    <a:lumMod val="50000"/>
                  </a:srgbClr>
                </a:solidFill>
                <a:latin typeface="Times New Roman"/>
                <a:ea typeface="SimSun"/>
                <a:cs typeface="Times New Roman"/>
              </a:rPr>
              <a:t>Kriteriji     </a:t>
            </a:r>
          </a:p>
          <a:p>
            <a:pPr marL="0" lvl="0" indent="0" fontAlgn="base">
              <a:spcAft>
                <a:spcPct val="0"/>
              </a:spcAft>
              <a:buNone/>
            </a:pPr>
            <a:r>
              <a:rPr lang="hr-HR" sz="2800" b="1" dirty="0">
                <a:solidFill>
                  <a:srgbClr val="9BBB59">
                    <a:lumMod val="50000"/>
                  </a:srgbClr>
                </a:solidFill>
                <a:latin typeface="Times New Roman"/>
                <a:ea typeface="SimSun"/>
                <a:cs typeface="Times New Roman"/>
              </a:rPr>
              <a:t>odabira</a:t>
            </a:r>
          </a:p>
          <a:p>
            <a:pPr marL="0" lvl="0" indent="0" fontAlgn="base">
              <a:spcAft>
                <a:spcPct val="0"/>
              </a:spcAft>
              <a:buNone/>
            </a:pPr>
            <a:r>
              <a:rPr lang="hr-HR" sz="2800" b="1" dirty="0">
                <a:solidFill>
                  <a:srgbClr val="9BBB59">
                    <a:lumMod val="50000"/>
                  </a:srgbClr>
                </a:solidFill>
                <a:latin typeface="Times New Roman"/>
                <a:ea typeface="SimSun"/>
                <a:cs typeface="Times New Roman"/>
              </a:rPr>
              <a:t>4.1.1, </a:t>
            </a:r>
          </a:p>
          <a:p>
            <a:pPr marL="0" lvl="0" indent="0" fontAlgn="base">
              <a:spcAft>
                <a:spcPct val="0"/>
              </a:spcAft>
              <a:buNone/>
            </a:pPr>
            <a:r>
              <a:rPr lang="hr-HR" sz="2800" b="1" dirty="0">
                <a:solidFill>
                  <a:srgbClr val="9BBB59">
                    <a:lumMod val="50000"/>
                  </a:srgbClr>
                </a:solidFill>
                <a:latin typeface="Times New Roman"/>
                <a:ea typeface="SimSun"/>
                <a:cs typeface="Times New Roman"/>
              </a:rPr>
              <a:t>stočarstvo </a:t>
            </a:r>
          </a:p>
          <a:p>
            <a:pPr marL="0" lvl="0" indent="0" fontAlgn="base">
              <a:spcAft>
                <a:spcPct val="0"/>
              </a:spcAft>
              <a:buNone/>
            </a:pPr>
            <a:r>
              <a:rPr lang="hr-HR" sz="2800" b="1" dirty="0">
                <a:solidFill>
                  <a:srgbClr val="9BBB59">
                    <a:lumMod val="50000"/>
                  </a:srgbClr>
                </a:solidFill>
                <a:latin typeface="Times New Roman"/>
                <a:ea typeface="SimSun"/>
                <a:cs typeface="Times New Roman"/>
              </a:rPr>
              <a:t>i peradarstvo</a:t>
            </a:r>
          </a:p>
          <a:p>
            <a:pPr lvl="0" fontAlgn="base">
              <a:spcAft>
                <a:spcPct val="0"/>
              </a:spcAft>
              <a:buFontTx/>
              <a:buChar char="-"/>
            </a:pPr>
            <a:r>
              <a:rPr lang="hr-HR" sz="2800" b="1" dirty="0">
                <a:solidFill>
                  <a:srgbClr val="9BBB59">
                    <a:lumMod val="50000"/>
                  </a:srgbClr>
                </a:solidFill>
                <a:latin typeface="Times New Roman"/>
                <a:ea typeface="SimSun"/>
                <a:cs typeface="Times New Roman"/>
              </a:rPr>
              <a:t>mikro</a:t>
            </a:r>
          </a:p>
          <a:p>
            <a:pPr lvl="0" fontAlgn="base">
              <a:spcAft>
                <a:spcPct val="0"/>
              </a:spcAft>
              <a:buFontTx/>
              <a:buChar char="-"/>
            </a:pPr>
            <a:r>
              <a:rPr lang="hr-HR" sz="2800" b="1" dirty="0">
                <a:solidFill>
                  <a:srgbClr val="9BBB59">
                    <a:lumMod val="50000"/>
                  </a:srgbClr>
                </a:solidFill>
                <a:latin typeface="Times New Roman"/>
                <a:ea typeface="SimSun"/>
                <a:cs typeface="Times New Roman"/>
              </a:rPr>
              <a:t>mali </a:t>
            </a:r>
          </a:p>
          <a:p>
            <a:pPr lvl="0" fontAlgn="base">
              <a:spcAft>
                <a:spcPct val="0"/>
              </a:spcAft>
              <a:buFontTx/>
              <a:buChar char="-"/>
            </a:pPr>
            <a:r>
              <a:rPr lang="hr-HR" sz="2800" b="1" dirty="0">
                <a:solidFill>
                  <a:srgbClr val="9BBB59">
                    <a:lumMod val="50000"/>
                  </a:srgbClr>
                </a:solidFill>
                <a:latin typeface="Times New Roman"/>
                <a:ea typeface="SimSun"/>
                <a:cs typeface="Times New Roman"/>
              </a:rPr>
              <a:t>srednji</a:t>
            </a:r>
          </a:p>
          <a:p>
            <a:endParaRPr lang="hr-HR" dirty="0"/>
          </a:p>
        </p:txBody>
      </p:sp>
      <p:pic>
        <p:nvPicPr>
          <p:cNvPr id="4" name="Slika 3">
            <a:extLst>
              <a:ext uri="{FF2B5EF4-FFF2-40B4-BE49-F238E27FC236}">
                <a16:creationId xmlns:a16="http://schemas.microsoft.com/office/drawing/2014/main" id="{73C0BD7E-B069-4F1A-AFFC-F5E4A46819AD}"/>
              </a:ext>
            </a:extLst>
          </p:cNvPr>
          <p:cNvPicPr>
            <a:picLocks noChangeAspect="1"/>
          </p:cNvPicPr>
          <p:nvPr/>
        </p:nvPicPr>
        <p:blipFill>
          <a:blip r:embed="rId2"/>
          <a:stretch>
            <a:fillRect/>
          </a:stretch>
        </p:blipFill>
        <p:spPr>
          <a:xfrm>
            <a:off x="2915816" y="1417638"/>
            <a:ext cx="5474682" cy="4907705"/>
          </a:xfrm>
          <a:prstGeom prst="rect">
            <a:avLst/>
          </a:prstGeom>
        </p:spPr>
      </p:pic>
    </p:spTree>
    <p:extLst>
      <p:ext uri="{BB962C8B-B14F-4D97-AF65-F5344CB8AC3E}">
        <p14:creationId xmlns:p14="http://schemas.microsoft.com/office/powerpoint/2010/main" val="2680811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EFD4D63-25DF-4C18-85C6-AD3F30244385}"/>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BEF2729A-1FC8-4A0B-A304-388C1AC7FF88}"/>
              </a:ext>
            </a:extLst>
          </p:cNvPr>
          <p:cNvSpPr>
            <a:spLocks noGrp="1"/>
          </p:cNvSpPr>
          <p:nvPr>
            <p:ph idx="1"/>
          </p:nvPr>
        </p:nvSpPr>
        <p:spPr/>
        <p:txBody>
          <a:bodyPr/>
          <a:lstStyle/>
          <a:p>
            <a:pPr marL="0" lvl="0" indent="0">
              <a:buNone/>
            </a:pPr>
            <a:r>
              <a:rPr lang="hr-HR" dirty="0">
                <a:solidFill>
                  <a:schemeClr val="accent3">
                    <a:lumMod val="50000"/>
                  </a:schemeClr>
                </a:solidFill>
              </a:rPr>
              <a:t>Sektorski kriteriji – stočarstvo i peradarstvo mikro, mali i srednji </a:t>
            </a:r>
          </a:p>
          <a:p>
            <a:pPr marL="0" lvl="0" indent="0">
              <a:buNone/>
            </a:pPr>
            <a:endParaRPr lang="hr-HR" dirty="0">
              <a:solidFill>
                <a:prstClr val="black"/>
              </a:solidFill>
            </a:endParaRPr>
          </a:p>
          <a:p>
            <a:endParaRPr lang="hr-HR" dirty="0"/>
          </a:p>
        </p:txBody>
      </p:sp>
      <p:pic>
        <p:nvPicPr>
          <p:cNvPr id="4" name="Slika 3">
            <a:extLst>
              <a:ext uri="{FF2B5EF4-FFF2-40B4-BE49-F238E27FC236}">
                <a16:creationId xmlns:a16="http://schemas.microsoft.com/office/drawing/2014/main" id="{16383D79-FA2C-4AF6-9418-F3BF9290F32F}"/>
              </a:ext>
            </a:extLst>
          </p:cNvPr>
          <p:cNvPicPr>
            <a:picLocks noChangeAspect="1"/>
          </p:cNvPicPr>
          <p:nvPr/>
        </p:nvPicPr>
        <p:blipFill>
          <a:blip r:embed="rId2"/>
          <a:stretch>
            <a:fillRect/>
          </a:stretch>
        </p:blipFill>
        <p:spPr>
          <a:xfrm>
            <a:off x="1057351" y="2610111"/>
            <a:ext cx="7029297" cy="3993226"/>
          </a:xfrm>
          <a:prstGeom prst="rect">
            <a:avLst/>
          </a:prstGeom>
        </p:spPr>
      </p:pic>
    </p:spTree>
    <p:extLst>
      <p:ext uri="{BB962C8B-B14F-4D97-AF65-F5344CB8AC3E}">
        <p14:creationId xmlns:p14="http://schemas.microsoft.com/office/powerpoint/2010/main" val="4263930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86239E3-2241-4311-B56A-BE16E856A80C}"/>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22BDF6F1-7822-4BC3-B31B-EC88DEC8E5F8}"/>
              </a:ext>
            </a:extLst>
          </p:cNvPr>
          <p:cNvSpPr>
            <a:spLocks noGrp="1"/>
          </p:cNvSpPr>
          <p:nvPr>
            <p:ph idx="1"/>
          </p:nvPr>
        </p:nvSpPr>
        <p:spPr/>
        <p:txBody>
          <a:bodyPr>
            <a:normAutofit lnSpcReduction="10000"/>
          </a:bodyPr>
          <a:lstStyle/>
          <a:p>
            <a:pPr marL="0" indent="0">
              <a:buNone/>
            </a:pPr>
            <a:r>
              <a:rPr lang="hr-HR" b="1" dirty="0">
                <a:solidFill>
                  <a:schemeClr val="accent1">
                    <a:lumMod val="75000"/>
                  </a:schemeClr>
                </a:solidFill>
                <a:latin typeface="Segoe UI"/>
                <a:ea typeface="+mj-ea"/>
                <a:cs typeface="+mj-cs"/>
              </a:rPr>
              <a:t>Povijest do danas</a:t>
            </a:r>
          </a:p>
          <a:p>
            <a:pPr marL="228600" lvl="0" indent="-228600">
              <a:lnSpc>
                <a:spcPct val="90000"/>
              </a:lnSpc>
              <a:spcBef>
                <a:spcPts val="1000"/>
              </a:spcBef>
            </a:pPr>
            <a:r>
              <a:rPr lang="hr-HR" sz="2800" dirty="0">
                <a:solidFill>
                  <a:srgbClr val="165C7D"/>
                </a:solidFill>
                <a:latin typeface="Segoe UI"/>
              </a:rPr>
              <a:t>Lokalna razvojna agencija od 1997.</a:t>
            </a:r>
          </a:p>
          <a:p>
            <a:pPr marL="228600" lvl="0" indent="-228600">
              <a:lnSpc>
                <a:spcPct val="90000"/>
              </a:lnSpc>
              <a:spcBef>
                <a:spcPts val="1000"/>
              </a:spcBef>
            </a:pPr>
            <a:r>
              <a:rPr lang="hr-HR" sz="2800" dirty="0">
                <a:solidFill>
                  <a:srgbClr val="165C7D"/>
                </a:solidFill>
                <a:latin typeface="Segoe UI"/>
              </a:rPr>
              <a:t>2001. - Euro-info točka</a:t>
            </a:r>
          </a:p>
          <a:p>
            <a:pPr marL="228600" lvl="0" indent="-228600">
              <a:lnSpc>
                <a:spcPct val="90000"/>
              </a:lnSpc>
              <a:spcBef>
                <a:spcPts val="1000"/>
              </a:spcBef>
            </a:pPr>
            <a:r>
              <a:rPr lang="hr-HR" sz="2800" dirty="0">
                <a:solidFill>
                  <a:srgbClr val="165C7D"/>
                </a:solidFill>
                <a:latin typeface="Segoe UI"/>
              </a:rPr>
              <a:t>2010. - Akreditirana županijska razvojna agencija</a:t>
            </a:r>
          </a:p>
          <a:p>
            <a:pPr marL="228600" lvl="0" indent="-228600">
              <a:lnSpc>
                <a:spcPct val="90000"/>
              </a:lnSpc>
              <a:spcBef>
                <a:spcPts val="1000"/>
              </a:spcBef>
            </a:pPr>
            <a:r>
              <a:rPr lang="hr-HR" sz="2800" dirty="0">
                <a:solidFill>
                  <a:srgbClr val="165C7D"/>
                </a:solidFill>
                <a:latin typeface="Segoe UI"/>
              </a:rPr>
              <a:t>Izrađeno više od 1000 Poslovnih planova i Investicijskih studija za realizaciju ulaganja te zapošljavanja više od 2500 ljudi</a:t>
            </a:r>
          </a:p>
          <a:p>
            <a:pPr marL="228600" lvl="0" indent="-228600">
              <a:lnSpc>
                <a:spcPct val="90000"/>
              </a:lnSpc>
              <a:spcBef>
                <a:spcPts val="1000"/>
              </a:spcBef>
            </a:pPr>
            <a:r>
              <a:rPr lang="hr-HR" sz="2800" dirty="0">
                <a:solidFill>
                  <a:srgbClr val="165C7D"/>
                </a:solidFill>
                <a:latin typeface="Segoe UI"/>
              </a:rPr>
              <a:t>Savjetovano više od 1500 budućih, novih i postojećih poduzetnika</a:t>
            </a:r>
          </a:p>
          <a:p>
            <a:pPr marL="228600" lvl="0" indent="-228600">
              <a:lnSpc>
                <a:spcPct val="90000"/>
              </a:lnSpc>
              <a:spcBef>
                <a:spcPts val="1000"/>
              </a:spcBef>
            </a:pPr>
            <a:r>
              <a:rPr lang="hr-HR" sz="2800" dirty="0">
                <a:solidFill>
                  <a:srgbClr val="165C7D"/>
                </a:solidFill>
                <a:latin typeface="Segoe UI"/>
              </a:rPr>
              <a:t>Stalna suradnja s ministarstvima i institucijama</a:t>
            </a:r>
          </a:p>
          <a:p>
            <a:pPr marL="0" indent="0">
              <a:buNone/>
            </a:pPr>
            <a:endParaRPr lang="hr-HR" dirty="0"/>
          </a:p>
        </p:txBody>
      </p:sp>
    </p:spTree>
    <p:extLst>
      <p:ext uri="{BB962C8B-B14F-4D97-AF65-F5344CB8AC3E}">
        <p14:creationId xmlns:p14="http://schemas.microsoft.com/office/powerpoint/2010/main" val="3555496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2D79899-1814-47D9-9551-112DD4C1F93D}"/>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33EAF569-3579-435F-8065-9A5C5B3EFE8F}"/>
              </a:ext>
            </a:extLst>
          </p:cNvPr>
          <p:cNvSpPr>
            <a:spLocks noGrp="1"/>
          </p:cNvSpPr>
          <p:nvPr>
            <p:ph idx="1"/>
          </p:nvPr>
        </p:nvSpPr>
        <p:spPr/>
        <p:txBody>
          <a:bodyPr/>
          <a:lstStyle/>
          <a:p>
            <a:pPr marL="0" lvl="0" indent="0" fontAlgn="base">
              <a:spcAft>
                <a:spcPct val="0"/>
              </a:spcAft>
              <a:buNone/>
            </a:pPr>
            <a:r>
              <a:rPr lang="hr-HR" sz="2800" b="1" dirty="0">
                <a:solidFill>
                  <a:srgbClr val="9BBB59">
                    <a:lumMod val="50000"/>
                  </a:srgbClr>
                </a:solidFill>
                <a:latin typeface="Times New Roman"/>
                <a:ea typeface="SimSun"/>
                <a:cs typeface="Times New Roman"/>
              </a:rPr>
              <a:t>Kriteriji   </a:t>
            </a:r>
          </a:p>
          <a:p>
            <a:pPr marL="0" lvl="0" indent="0" fontAlgn="base">
              <a:spcAft>
                <a:spcPct val="0"/>
              </a:spcAft>
              <a:buNone/>
            </a:pPr>
            <a:r>
              <a:rPr lang="hr-HR" sz="2800" b="1" dirty="0">
                <a:solidFill>
                  <a:srgbClr val="9BBB59">
                    <a:lumMod val="50000"/>
                  </a:srgbClr>
                </a:solidFill>
                <a:latin typeface="Times New Roman"/>
                <a:ea typeface="SimSun"/>
                <a:cs typeface="Times New Roman"/>
              </a:rPr>
              <a:t>odabira</a:t>
            </a:r>
          </a:p>
          <a:p>
            <a:pPr marL="0" lvl="0" indent="0" fontAlgn="base">
              <a:spcAft>
                <a:spcPct val="0"/>
              </a:spcAft>
              <a:buNone/>
            </a:pPr>
            <a:r>
              <a:rPr lang="hr-HR" sz="2800" b="1" dirty="0">
                <a:solidFill>
                  <a:srgbClr val="9BBB59">
                    <a:lumMod val="50000"/>
                  </a:srgbClr>
                </a:solidFill>
                <a:latin typeface="Times New Roman"/>
                <a:ea typeface="SimSun"/>
                <a:cs typeface="Times New Roman"/>
              </a:rPr>
              <a:t>4.1.1, </a:t>
            </a:r>
          </a:p>
          <a:p>
            <a:pPr marL="0" lvl="0" indent="0" fontAlgn="base">
              <a:spcAft>
                <a:spcPct val="0"/>
              </a:spcAft>
              <a:buNone/>
            </a:pPr>
            <a:r>
              <a:rPr lang="hr-HR" sz="2800" b="1" dirty="0">
                <a:solidFill>
                  <a:srgbClr val="9BBB59">
                    <a:lumMod val="50000"/>
                  </a:srgbClr>
                </a:solidFill>
                <a:latin typeface="Times New Roman"/>
                <a:ea typeface="SimSun"/>
                <a:cs typeface="Times New Roman"/>
              </a:rPr>
              <a:t>stočarstvo </a:t>
            </a:r>
          </a:p>
          <a:p>
            <a:pPr marL="0" lvl="0" indent="0" fontAlgn="base">
              <a:spcAft>
                <a:spcPct val="0"/>
              </a:spcAft>
              <a:buNone/>
            </a:pPr>
            <a:r>
              <a:rPr lang="hr-HR" sz="2800" b="1" dirty="0">
                <a:solidFill>
                  <a:srgbClr val="9BBB59">
                    <a:lumMod val="50000"/>
                  </a:srgbClr>
                </a:solidFill>
                <a:latin typeface="Times New Roman"/>
                <a:ea typeface="SimSun"/>
                <a:cs typeface="Times New Roman"/>
              </a:rPr>
              <a:t>i peradarstvo</a:t>
            </a:r>
          </a:p>
          <a:p>
            <a:pPr marL="0" lvl="0" indent="0" fontAlgn="base">
              <a:spcAft>
                <a:spcPct val="0"/>
              </a:spcAft>
              <a:buNone/>
            </a:pPr>
            <a:r>
              <a:rPr lang="hr-HR" altLang="sr-Latn-RS" sz="2800" b="1" dirty="0">
                <a:solidFill>
                  <a:srgbClr val="9BBB59">
                    <a:lumMod val="50000"/>
                  </a:srgbClr>
                </a:solidFill>
                <a:latin typeface="Times New Roman" panose="02020603050405020304" pitchFamily="18" charset="0"/>
                <a:cs typeface="Times New Roman" panose="02020603050405020304" pitchFamily="18" charset="0"/>
              </a:rPr>
              <a:t>- veliki</a:t>
            </a:r>
          </a:p>
          <a:p>
            <a:endParaRPr lang="hr-HR" dirty="0"/>
          </a:p>
        </p:txBody>
      </p:sp>
      <p:pic>
        <p:nvPicPr>
          <p:cNvPr id="4" name="Slika 3">
            <a:extLst>
              <a:ext uri="{FF2B5EF4-FFF2-40B4-BE49-F238E27FC236}">
                <a16:creationId xmlns:a16="http://schemas.microsoft.com/office/drawing/2014/main" id="{1F659181-3EB8-4F41-886B-AAEBC51D956E}"/>
              </a:ext>
            </a:extLst>
          </p:cNvPr>
          <p:cNvPicPr>
            <a:picLocks noChangeAspect="1"/>
          </p:cNvPicPr>
          <p:nvPr/>
        </p:nvPicPr>
        <p:blipFill>
          <a:blip r:embed="rId2"/>
          <a:stretch>
            <a:fillRect/>
          </a:stretch>
        </p:blipFill>
        <p:spPr>
          <a:xfrm>
            <a:off x="2699792" y="1600200"/>
            <a:ext cx="5438103" cy="4615072"/>
          </a:xfrm>
          <a:prstGeom prst="rect">
            <a:avLst/>
          </a:prstGeom>
        </p:spPr>
      </p:pic>
    </p:spTree>
    <p:extLst>
      <p:ext uri="{BB962C8B-B14F-4D97-AF65-F5344CB8AC3E}">
        <p14:creationId xmlns:p14="http://schemas.microsoft.com/office/powerpoint/2010/main" val="1727673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6CD28A-3852-4E1A-BDA8-D32113AB4E22}"/>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1638F681-E8F9-4CB5-9ED9-2D8A0F37F479}"/>
              </a:ext>
            </a:extLst>
          </p:cNvPr>
          <p:cNvSpPr>
            <a:spLocks noGrp="1"/>
          </p:cNvSpPr>
          <p:nvPr>
            <p:ph idx="1"/>
          </p:nvPr>
        </p:nvSpPr>
        <p:spPr/>
        <p:txBody>
          <a:bodyPr/>
          <a:lstStyle/>
          <a:p>
            <a:pPr marL="0" indent="0">
              <a:buNone/>
            </a:pPr>
            <a:r>
              <a:rPr lang="hr-HR" dirty="0">
                <a:solidFill>
                  <a:schemeClr val="accent3">
                    <a:lumMod val="50000"/>
                  </a:schemeClr>
                </a:solidFill>
              </a:rPr>
              <a:t>Sektorski kriteriji – stočarstvo i peradarstvo veliki</a:t>
            </a:r>
          </a:p>
          <a:p>
            <a:pPr marL="0" indent="0">
              <a:buNone/>
            </a:pPr>
            <a:endParaRPr lang="hr-HR" dirty="0"/>
          </a:p>
        </p:txBody>
      </p:sp>
      <p:pic>
        <p:nvPicPr>
          <p:cNvPr id="4" name="Slika 3">
            <a:extLst>
              <a:ext uri="{FF2B5EF4-FFF2-40B4-BE49-F238E27FC236}">
                <a16:creationId xmlns:a16="http://schemas.microsoft.com/office/drawing/2014/main" id="{F1426B5B-CFB8-47F4-BBC4-459C6EBA20A9}"/>
              </a:ext>
            </a:extLst>
          </p:cNvPr>
          <p:cNvPicPr>
            <a:picLocks noChangeAspect="1"/>
          </p:cNvPicPr>
          <p:nvPr/>
        </p:nvPicPr>
        <p:blipFill>
          <a:blip r:embed="rId2"/>
          <a:stretch>
            <a:fillRect/>
          </a:stretch>
        </p:blipFill>
        <p:spPr>
          <a:xfrm>
            <a:off x="917131" y="2137383"/>
            <a:ext cx="7309738" cy="4505334"/>
          </a:xfrm>
          <a:prstGeom prst="rect">
            <a:avLst/>
          </a:prstGeom>
        </p:spPr>
      </p:pic>
    </p:spTree>
    <p:extLst>
      <p:ext uri="{BB962C8B-B14F-4D97-AF65-F5344CB8AC3E}">
        <p14:creationId xmlns:p14="http://schemas.microsoft.com/office/powerpoint/2010/main" val="1450549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1BEE7F-8F78-40CC-900C-643822D700EF}"/>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5918FB63-AA78-4A63-9098-8540CF3282D0}"/>
              </a:ext>
            </a:extLst>
          </p:cNvPr>
          <p:cNvSpPr>
            <a:spLocks noGrp="1"/>
          </p:cNvSpPr>
          <p:nvPr>
            <p:ph idx="1"/>
          </p:nvPr>
        </p:nvSpPr>
        <p:spPr/>
        <p:txBody>
          <a:bodyPr/>
          <a:lstStyle/>
          <a:p>
            <a:pPr marL="0" lvl="0" indent="0" fontAlgn="base">
              <a:spcAft>
                <a:spcPct val="0"/>
              </a:spcAft>
              <a:buNone/>
            </a:pPr>
            <a:r>
              <a:rPr lang="hr-HR" sz="2800" b="1" dirty="0">
                <a:solidFill>
                  <a:srgbClr val="9BBB59">
                    <a:lumMod val="50000"/>
                  </a:srgbClr>
                </a:solidFill>
                <a:latin typeface="Times New Roman"/>
                <a:ea typeface="SimSun"/>
                <a:cs typeface="Times New Roman"/>
              </a:rPr>
              <a:t>Kriteriji </a:t>
            </a:r>
          </a:p>
          <a:p>
            <a:pPr marL="0" lvl="0" indent="0" fontAlgn="base">
              <a:spcAft>
                <a:spcPct val="0"/>
              </a:spcAft>
              <a:buNone/>
            </a:pPr>
            <a:r>
              <a:rPr lang="hr-HR" sz="2800" b="1" dirty="0">
                <a:solidFill>
                  <a:srgbClr val="9BBB59">
                    <a:lumMod val="50000"/>
                  </a:srgbClr>
                </a:solidFill>
                <a:latin typeface="Times New Roman"/>
                <a:ea typeface="SimSun"/>
                <a:cs typeface="Times New Roman"/>
              </a:rPr>
              <a:t>odabira</a:t>
            </a:r>
          </a:p>
          <a:p>
            <a:pPr marL="0" lvl="0" indent="0" fontAlgn="base">
              <a:spcAft>
                <a:spcPct val="0"/>
              </a:spcAft>
              <a:buNone/>
            </a:pPr>
            <a:r>
              <a:rPr lang="hr-HR" sz="2800" b="1" dirty="0">
                <a:solidFill>
                  <a:srgbClr val="9BBB59">
                    <a:lumMod val="50000"/>
                  </a:srgbClr>
                </a:solidFill>
                <a:latin typeface="Times New Roman"/>
                <a:ea typeface="SimSun"/>
                <a:cs typeface="Times New Roman"/>
              </a:rPr>
              <a:t>4.1.2</a:t>
            </a:r>
          </a:p>
          <a:p>
            <a:pPr marL="0" lvl="0" indent="0" fontAlgn="base">
              <a:spcAft>
                <a:spcPct val="0"/>
              </a:spcAft>
              <a:buNone/>
            </a:pPr>
            <a:r>
              <a:rPr lang="hr-HR" sz="2400" b="1" dirty="0">
                <a:solidFill>
                  <a:srgbClr val="9BBB59">
                    <a:lumMod val="50000"/>
                  </a:srgbClr>
                </a:solidFill>
                <a:latin typeface="Times New Roman"/>
                <a:ea typeface="SimSun"/>
                <a:cs typeface="Times New Roman"/>
              </a:rPr>
              <a:t>- zbrinjavanje, </a:t>
            </a:r>
          </a:p>
          <a:p>
            <a:pPr marL="0" lvl="0" indent="0" fontAlgn="base">
              <a:spcAft>
                <a:spcPct val="0"/>
              </a:spcAft>
              <a:buNone/>
            </a:pPr>
            <a:r>
              <a:rPr lang="hr-HR" sz="2400" b="1" dirty="0">
                <a:solidFill>
                  <a:srgbClr val="9BBB59">
                    <a:lumMod val="50000"/>
                  </a:srgbClr>
                </a:solidFill>
                <a:latin typeface="Times New Roman"/>
                <a:ea typeface="SimSun"/>
                <a:cs typeface="Times New Roman"/>
              </a:rPr>
              <a:t>rukovanje i </a:t>
            </a:r>
          </a:p>
          <a:p>
            <a:pPr marL="0" lvl="0" indent="0" fontAlgn="base">
              <a:spcAft>
                <a:spcPct val="0"/>
              </a:spcAft>
              <a:buNone/>
            </a:pPr>
            <a:r>
              <a:rPr lang="hr-HR" sz="2400" b="1" dirty="0">
                <a:solidFill>
                  <a:srgbClr val="9BBB59">
                    <a:lumMod val="50000"/>
                  </a:srgbClr>
                </a:solidFill>
                <a:latin typeface="Times New Roman"/>
                <a:ea typeface="SimSun"/>
                <a:cs typeface="Times New Roman"/>
              </a:rPr>
              <a:t>korištenje </a:t>
            </a:r>
          </a:p>
          <a:p>
            <a:pPr marL="0" lvl="0" indent="0" fontAlgn="base">
              <a:spcAft>
                <a:spcPct val="0"/>
              </a:spcAft>
              <a:buNone/>
            </a:pPr>
            <a:r>
              <a:rPr lang="hr-HR" sz="2400" b="1" dirty="0">
                <a:solidFill>
                  <a:srgbClr val="9BBB59">
                    <a:lumMod val="50000"/>
                  </a:srgbClr>
                </a:solidFill>
                <a:latin typeface="Times New Roman"/>
                <a:ea typeface="SimSun"/>
                <a:cs typeface="Times New Roman"/>
              </a:rPr>
              <a:t>stajskog</a:t>
            </a:r>
          </a:p>
          <a:p>
            <a:pPr marL="0" lvl="0" indent="0" fontAlgn="base">
              <a:spcAft>
                <a:spcPct val="0"/>
              </a:spcAft>
              <a:buNone/>
            </a:pPr>
            <a:r>
              <a:rPr lang="hr-HR" sz="2400" b="1" dirty="0">
                <a:solidFill>
                  <a:srgbClr val="9BBB59">
                    <a:lumMod val="50000"/>
                  </a:srgbClr>
                </a:solidFill>
                <a:latin typeface="Times New Roman"/>
                <a:ea typeface="SimSun"/>
                <a:cs typeface="Times New Roman"/>
              </a:rPr>
              <a:t>gnojiva</a:t>
            </a:r>
          </a:p>
          <a:p>
            <a:endParaRPr lang="hr-HR" dirty="0"/>
          </a:p>
        </p:txBody>
      </p:sp>
      <p:pic>
        <p:nvPicPr>
          <p:cNvPr id="4" name="Slika 3">
            <a:extLst>
              <a:ext uri="{FF2B5EF4-FFF2-40B4-BE49-F238E27FC236}">
                <a16:creationId xmlns:a16="http://schemas.microsoft.com/office/drawing/2014/main" id="{AC249BC6-B81F-4B36-9B4C-1E5DA258AE60}"/>
              </a:ext>
            </a:extLst>
          </p:cNvPr>
          <p:cNvPicPr>
            <a:picLocks noChangeAspect="1"/>
          </p:cNvPicPr>
          <p:nvPr/>
        </p:nvPicPr>
        <p:blipFill>
          <a:blip r:embed="rId2"/>
          <a:stretch>
            <a:fillRect/>
          </a:stretch>
        </p:blipFill>
        <p:spPr>
          <a:xfrm>
            <a:off x="2411760" y="1712827"/>
            <a:ext cx="5572227" cy="3432345"/>
          </a:xfrm>
          <a:prstGeom prst="rect">
            <a:avLst/>
          </a:prstGeom>
        </p:spPr>
      </p:pic>
    </p:spTree>
    <p:extLst>
      <p:ext uri="{BB962C8B-B14F-4D97-AF65-F5344CB8AC3E}">
        <p14:creationId xmlns:p14="http://schemas.microsoft.com/office/powerpoint/2010/main" val="3401245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ADE940D-9D56-4565-9D33-9844EB586ACF}"/>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E5CCA80E-1BDF-48F2-A74D-61BC53BD8A1C}"/>
              </a:ext>
            </a:extLst>
          </p:cNvPr>
          <p:cNvSpPr>
            <a:spLocks noGrp="1"/>
          </p:cNvSpPr>
          <p:nvPr>
            <p:ph idx="1"/>
          </p:nvPr>
        </p:nvSpPr>
        <p:spPr/>
        <p:txBody>
          <a:bodyPr/>
          <a:lstStyle/>
          <a:p>
            <a:pPr marL="0" lvl="0" indent="0">
              <a:buNone/>
            </a:pPr>
            <a:r>
              <a:rPr lang="hr-HR" dirty="0">
                <a:solidFill>
                  <a:schemeClr val="accent3">
                    <a:lumMod val="50000"/>
                  </a:schemeClr>
                </a:solidFill>
              </a:rPr>
              <a:t>Sektorski kriteriji – zbrinjavanje, rukovanje i korištenje stajskog gnojiva</a:t>
            </a:r>
          </a:p>
          <a:p>
            <a:pPr marL="0" lvl="0" indent="0">
              <a:buNone/>
            </a:pPr>
            <a:endParaRPr lang="hr-HR" dirty="0">
              <a:solidFill>
                <a:prstClr val="black"/>
              </a:solidFill>
            </a:endParaRPr>
          </a:p>
          <a:p>
            <a:endParaRPr lang="hr-HR" dirty="0"/>
          </a:p>
          <a:p>
            <a:endParaRPr lang="hr-HR" dirty="0"/>
          </a:p>
        </p:txBody>
      </p:sp>
      <p:pic>
        <p:nvPicPr>
          <p:cNvPr id="4" name="Slika 3">
            <a:extLst>
              <a:ext uri="{FF2B5EF4-FFF2-40B4-BE49-F238E27FC236}">
                <a16:creationId xmlns:a16="http://schemas.microsoft.com/office/drawing/2014/main" id="{19AC8124-68E7-413E-B7D5-88407634EEBE}"/>
              </a:ext>
            </a:extLst>
          </p:cNvPr>
          <p:cNvPicPr>
            <a:picLocks noChangeAspect="1"/>
          </p:cNvPicPr>
          <p:nvPr/>
        </p:nvPicPr>
        <p:blipFill>
          <a:blip r:embed="rId2"/>
          <a:stretch>
            <a:fillRect/>
          </a:stretch>
        </p:blipFill>
        <p:spPr>
          <a:xfrm>
            <a:off x="683568" y="2564904"/>
            <a:ext cx="7486537" cy="1859441"/>
          </a:xfrm>
          <a:prstGeom prst="rect">
            <a:avLst/>
          </a:prstGeom>
        </p:spPr>
      </p:pic>
      <p:pic>
        <p:nvPicPr>
          <p:cNvPr id="5" name="Slika 4">
            <a:extLst>
              <a:ext uri="{FF2B5EF4-FFF2-40B4-BE49-F238E27FC236}">
                <a16:creationId xmlns:a16="http://schemas.microsoft.com/office/drawing/2014/main" id="{591900BB-1171-4D1A-93E4-F9CBA87276B7}"/>
              </a:ext>
            </a:extLst>
          </p:cNvPr>
          <p:cNvPicPr>
            <a:picLocks noChangeAspect="1"/>
          </p:cNvPicPr>
          <p:nvPr/>
        </p:nvPicPr>
        <p:blipFill>
          <a:blip r:embed="rId3"/>
          <a:stretch>
            <a:fillRect/>
          </a:stretch>
        </p:blipFill>
        <p:spPr>
          <a:xfrm>
            <a:off x="683568" y="4288452"/>
            <a:ext cx="7486537" cy="1938696"/>
          </a:xfrm>
          <a:prstGeom prst="rect">
            <a:avLst/>
          </a:prstGeom>
        </p:spPr>
      </p:pic>
    </p:spTree>
    <p:extLst>
      <p:ext uri="{BB962C8B-B14F-4D97-AF65-F5344CB8AC3E}">
        <p14:creationId xmlns:p14="http://schemas.microsoft.com/office/powerpoint/2010/main" val="485876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7269509-7E21-4DBE-B2F0-3A9B994D0B09}"/>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658D0492-1819-4B26-88D1-218A5CB3BCF1}"/>
              </a:ext>
            </a:extLst>
          </p:cNvPr>
          <p:cNvSpPr>
            <a:spLocks noGrp="1"/>
          </p:cNvSpPr>
          <p:nvPr>
            <p:ph idx="1"/>
          </p:nvPr>
        </p:nvSpPr>
        <p:spPr/>
        <p:txBody>
          <a:bodyPr/>
          <a:lstStyle/>
          <a:p>
            <a:pPr marL="0" indent="0" algn="ctr">
              <a:lnSpc>
                <a:spcPct val="115000"/>
              </a:lnSpc>
              <a:spcAft>
                <a:spcPts val="0"/>
              </a:spcAft>
              <a:buNone/>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OPERACIJA 4.1.1-SEKTOR STOČARSTVA I PERADARSTVA</a:t>
            </a:r>
            <a:endParaRPr lang="hr-HR" sz="28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0"/>
              </a:spcAft>
              <a:buNone/>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***DOKUMENTACIJA ZA PODNOŠENJE PRVOG DIJELA ZAHTJEVA ZA POTPORU </a:t>
            </a:r>
            <a:endParaRPr lang="hr-HR" sz="2800" dirty="0">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317732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04C3B64-A5B0-43FC-8D41-3BC5EDF55508}"/>
              </a:ext>
            </a:extLst>
          </p:cNvPr>
          <p:cNvSpPr>
            <a:spLocks noGrp="1"/>
          </p:cNvSpPr>
          <p:nvPr>
            <p:ph type="title"/>
          </p:nvPr>
        </p:nvSpPr>
        <p:spPr/>
        <p:txBody>
          <a:bodyPr/>
          <a:lstStyle/>
          <a:p>
            <a:endParaRPr lang="hr-HR"/>
          </a:p>
        </p:txBody>
      </p:sp>
      <p:graphicFrame>
        <p:nvGraphicFramePr>
          <p:cNvPr id="4" name="Rezervirano mjesto sadržaja 3">
            <a:extLst>
              <a:ext uri="{FF2B5EF4-FFF2-40B4-BE49-F238E27FC236}">
                <a16:creationId xmlns:a16="http://schemas.microsoft.com/office/drawing/2014/main" id="{1FD31CE4-4130-4DF6-A240-978F64B7AAEA}"/>
              </a:ext>
            </a:extLst>
          </p:cNvPr>
          <p:cNvGraphicFramePr>
            <a:graphicFrameLocks noGrp="1"/>
          </p:cNvGraphicFramePr>
          <p:nvPr>
            <p:ph idx="1"/>
          </p:nvPr>
        </p:nvGraphicFramePr>
        <p:xfrm>
          <a:off x="2442460" y="1600200"/>
          <a:ext cx="4259079" cy="4525963"/>
        </p:xfrm>
        <a:graphic>
          <a:graphicData uri="http://schemas.openxmlformats.org/drawingml/2006/table">
            <a:tbl>
              <a:tblPr firstRow="1" firstCol="1" bandRow="1"/>
              <a:tblGrid>
                <a:gridCol w="278509">
                  <a:extLst>
                    <a:ext uri="{9D8B030D-6E8A-4147-A177-3AD203B41FA5}">
                      <a16:colId xmlns:a16="http://schemas.microsoft.com/office/drawing/2014/main" val="2510286011"/>
                    </a:ext>
                  </a:extLst>
                </a:gridCol>
                <a:gridCol w="3980570">
                  <a:extLst>
                    <a:ext uri="{9D8B030D-6E8A-4147-A177-3AD203B41FA5}">
                      <a16:colId xmlns:a16="http://schemas.microsoft.com/office/drawing/2014/main" val="808817720"/>
                    </a:ext>
                  </a:extLst>
                </a:gridCol>
              </a:tblGrid>
              <a:tr h="179081">
                <a:tc>
                  <a:txBody>
                    <a:bodyPr/>
                    <a:lstStyle/>
                    <a:p>
                      <a:pPr algn="just">
                        <a:lnSpc>
                          <a:spcPct val="115000"/>
                        </a:lnSpc>
                        <a:spcAft>
                          <a:spcPts val="0"/>
                        </a:spcAft>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20056" marR="20056" marT="20056" marB="2005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2DBDB"/>
                    </a:solidFill>
                  </a:tcPr>
                </a:tc>
                <a:tc>
                  <a:txBody>
                    <a:bodyPr/>
                    <a:lstStyle/>
                    <a:p>
                      <a:pPr algn="just">
                        <a:lnSpc>
                          <a:spcPct val="115000"/>
                        </a:lnSpc>
                        <a:spcAft>
                          <a:spcPts val="0"/>
                        </a:spcAft>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OBVEZNA DOKUMENTACIJA ZA SVE KORISNIKE </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6685" marR="6685" marT="6685" marB="668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2DBDB"/>
                    </a:solidFill>
                  </a:tcPr>
                </a:tc>
                <a:extLst>
                  <a:ext uri="{0D108BD9-81ED-4DB2-BD59-A6C34878D82A}">
                    <a16:rowId xmlns:a16="http://schemas.microsoft.com/office/drawing/2014/main" val="1249024807"/>
                  </a:ext>
                </a:extLst>
              </a:tr>
              <a:tr h="795569">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1.</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20056" marR="20056" marT="20056" marB="2005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Plan nabave/Tablica troškova i izračuna potpore </a:t>
                      </a:r>
                      <a:endParaRPr lang="hr-HR" sz="800">
                        <a:effectLst/>
                        <a:latin typeface="Calibri" panose="020F0502020204030204" pitchFamily="34" charset="0"/>
                        <a:cs typeface="Times New Roman" panose="02020603050405020304" pitchFamily="18" charset="0"/>
                      </a:endParaRPr>
                    </a:p>
                    <a:p>
                      <a:pPr algn="just">
                        <a:lnSpc>
                          <a:spcPct val="115000"/>
                        </a:lnSpc>
                        <a:spcAft>
                          <a:spcPts val="0"/>
                        </a:spcAft>
                      </a:pPr>
                      <a:r>
                        <a:rPr lang="en-US" sz="700" i="1">
                          <a:effectLst/>
                          <a:latin typeface="Calibri" panose="020F0502020204030204" pitchFamily="34" charset="0"/>
                          <a:ea typeface="Times New Roman" panose="02020603050405020304" pitchFamily="18" charset="0"/>
                          <a:cs typeface="Calibri" panose="020F0502020204030204" pitchFamily="34" charset="0"/>
                        </a:rPr>
                        <a:t>Pojašnjenje: Predložak Plana nabave/Tablice troškova i izračuna potpore* potrebno je popuniti sukladno uputama u prilogu tablice. U svrhu podnošenja prvog dijela zahtjeva za potporu korisnik popunjava samo prvi dio - Plan nabave. Predložak se preuzima iz AGRONET-a, prilikom popunjavanja Zahtjeva za potporu te se popunjen učitava u Zahtjev za potporu. </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700" b="1" i="1">
                          <a:effectLst/>
                          <a:latin typeface="Calibri" panose="020F0502020204030204" pitchFamily="34" charset="0"/>
                          <a:ea typeface="Calibri" panose="020F0502020204030204" pitchFamily="34" charset="0"/>
                          <a:cs typeface="Calibri" panose="020F0502020204030204" pitchFamily="34" charset="0"/>
                        </a:rPr>
                        <a:t>PREUZETI PREDLOŽAK DOKUMENTA, POPUNITI GA I UČITATI U AGRONET </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20056" marR="20056" marT="20056" marB="2005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615781764"/>
                  </a:ext>
                </a:extLst>
              </a:tr>
              <a:tr h="943184">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2.</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20056" marR="20056" marT="20056" marB="2005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800" b="1">
                          <a:effectLst/>
                          <a:latin typeface="Calibri" panose="020F0502020204030204" pitchFamily="34" charset="0"/>
                          <a:cs typeface="Calibri" panose="020F0502020204030204" pitchFamily="34" charset="0"/>
                        </a:rPr>
                        <a:t>Izračun ekonomske veličine poljoprivrednog gospodarstva, izdan od Savjetodavne službe nakon objave natječaja te potpisan od službenika Savjetodavne službe</a:t>
                      </a:r>
                      <a:endParaRPr lang="hr-HR" sz="800">
                        <a:effectLst/>
                        <a:latin typeface="Calibri" panose="020F0502020204030204" pitchFamily="34" charset="0"/>
                        <a:cs typeface="Times New Roman" panose="02020603050405020304" pitchFamily="18" charset="0"/>
                      </a:endParaRPr>
                    </a:p>
                    <a:p>
                      <a:pPr algn="just">
                        <a:lnSpc>
                          <a:spcPct val="115000"/>
                        </a:lnSpc>
                        <a:spcAft>
                          <a:spcPts val="0"/>
                        </a:spcAft>
                      </a:pPr>
                      <a:r>
                        <a:rPr lang="en-US" sz="700" i="1">
                          <a:effectLst/>
                          <a:latin typeface="Calibri" panose="020F0502020204030204" pitchFamily="34" charset="0"/>
                          <a:ea typeface="Times New Roman" panose="02020603050405020304" pitchFamily="18" charset="0"/>
                          <a:cs typeface="Calibri" panose="020F0502020204030204" pitchFamily="34" charset="0"/>
                        </a:rPr>
                        <a:t>Pojašnjenje: Izračun ekonomske veličine poljoprivrednog gospodarstva nužan je za utvrđivanje prihvatljivosti korisnika odnosno dokazivanje ekonomske veličine poljoprivrednog gospodarstva te utvrđivanje veličine gospodarstva SO na kriterijima odabira. Izračun ekonomske veličine poljoprivrednog gospodarstva obvezan je za sve korisnike, osim u slučaju ako je korisnik zadruga ili proizvođačka organizacija</a:t>
                      </a:r>
                      <a:r>
                        <a:rPr lang="en-US" sz="700" i="1">
                          <a:effectLst/>
                          <a:latin typeface="Calibri" panose="020F0502020204030204" pitchFamily="34" charset="0"/>
                          <a:ea typeface="Calibri" panose="020F0502020204030204" pitchFamily="34" charset="0"/>
                          <a:cs typeface="Calibri" panose="020F0502020204030204" pitchFamily="34" charset="0"/>
                        </a:rPr>
                        <a:t>. Mora biti potpisan od strane službenika Savjetodavne službe, izdan nakon objave Natječaja. </a:t>
                      </a:r>
                      <a:r>
                        <a:rPr lang="en-US" sz="700" b="1" i="1">
                          <a:effectLst/>
                          <a:latin typeface="Calibri" panose="020F0502020204030204" pitchFamily="34" charset="0"/>
                          <a:ea typeface="Times New Roman" panose="02020603050405020304" pitchFamily="18" charset="0"/>
                          <a:cs typeface="Calibri" panose="020F0502020204030204" pitchFamily="34" charset="0"/>
                        </a:rPr>
                        <a:t>UČITATI DOKUMENT U AGRONET</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20056" marR="20056" marT="20056" marB="2005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865109435"/>
                  </a:ext>
                </a:extLst>
              </a:tr>
              <a:tr h="844774">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3.</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20056" marR="20056" marT="20056" marB="2005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Potvrda Porezne uprave iz koje je vidljivo da korisnik ima podmirene odnosno uređene financijske obveze prema državnom proračunu Republike Hrvatske, ne starija od od 30 dana na dan podnošenja Zahtjeva za potporu i ovjerena od strane Porezne uprave </a:t>
                      </a:r>
                      <a:endParaRPr lang="hr-HR" sz="800">
                        <a:effectLst/>
                        <a:latin typeface="Calibri" panose="020F0502020204030204" pitchFamily="34" charset="0"/>
                        <a:cs typeface="Times New Roman" panose="02020603050405020304" pitchFamily="18" charset="0"/>
                      </a:endParaRPr>
                    </a:p>
                    <a:p>
                      <a:pPr algn="just">
                        <a:lnSpc>
                          <a:spcPct val="115000"/>
                        </a:lnSpc>
                        <a:spcAft>
                          <a:spcPts val="0"/>
                        </a:spcAft>
                      </a:pPr>
                      <a:r>
                        <a:rPr lang="en-US" sz="700" i="1">
                          <a:effectLst/>
                          <a:latin typeface="Calibri" panose="020F0502020204030204" pitchFamily="34" charset="0"/>
                          <a:ea typeface="Times New Roman" panose="02020603050405020304" pitchFamily="18" charset="0"/>
                          <a:cs typeface="Calibri" panose="020F0502020204030204" pitchFamily="34" charset="0"/>
                        </a:rPr>
                        <a:t>Pojašnjenje: Potvrda porezne uprave iz koje je razvidno da korisnik ima podmirene odnosno uređene (regulirane) financijske obveze prema državnom proračunu Republike Hrvatske obvezna je za sve korisnike. </a:t>
                      </a:r>
                      <a:r>
                        <a:rPr lang="en-US" sz="700" b="1" i="1">
                          <a:effectLst/>
                          <a:latin typeface="Calibri" panose="020F0502020204030204" pitchFamily="34" charset="0"/>
                          <a:ea typeface="Times New Roman" panose="02020603050405020304" pitchFamily="18" charset="0"/>
                          <a:cs typeface="Calibri" panose="020F0502020204030204" pitchFamily="34" charset="0"/>
                        </a:rPr>
                        <a:t>UČITATI DOKUMENT U AGRONET</a:t>
                      </a:r>
                      <a:endParaRPr lang="hr-HR" sz="800">
                        <a:effectLst/>
                        <a:latin typeface="Calibri" panose="020F0502020204030204" pitchFamily="34" charset="0"/>
                        <a:cs typeface="Times New Roman" panose="02020603050405020304" pitchFamily="18" charset="0"/>
                      </a:endParaRPr>
                    </a:p>
                  </a:txBody>
                  <a:tcPr marL="20056" marR="20056" marT="20056" marB="2005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22918481"/>
                  </a:ext>
                </a:extLst>
              </a:tr>
              <a:tr h="549544">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4.</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20056" marR="20056" marT="20056" marB="2005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BON-2, ne stariji od 30 dana na dan podnošenja Zahtjeva za potporu  </a:t>
                      </a:r>
                      <a:endParaRPr lang="hr-HR" sz="800">
                        <a:effectLst/>
                        <a:latin typeface="Calibri" panose="020F0502020204030204" pitchFamily="34" charset="0"/>
                        <a:cs typeface="Times New Roman" panose="02020603050405020304" pitchFamily="18" charset="0"/>
                      </a:endParaRPr>
                    </a:p>
                    <a:p>
                      <a:pPr algn="just">
                        <a:lnSpc>
                          <a:spcPct val="115000"/>
                        </a:lnSpc>
                        <a:spcAft>
                          <a:spcPts val="0"/>
                        </a:spcAft>
                      </a:pPr>
                      <a:r>
                        <a:rPr lang="hr-HR" sz="700" i="1">
                          <a:effectLst/>
                          <a:latin typeface="Calibri" panose="020F0502020204030204" pitchFamily="34" charset="0"/>
                          <a:ea typeface="Times New Roman" panose="02020603050405020304" pitchFamily="18" charset="0"/>
                          <a:cs typeface="Calibri" panose="020F0502020204030204" pitchFamily="34" charset="0"/>
                        </a:rPr>
                        <a:t>Pojašnjenje:</a:t>
                      </a:r>
                      <a:r>
                        <a:rPr lang="hr-HR" sz="700">
                          <a:effectLst/>
                          <a:latin typeface="Calibri" panose="020F0502020204030204" pitchFamily="34" charset="0"/>
                          <a:ea typeface="Calibri" panose="020F0502020204030204" pitchFamily="34" charset="0"/>
                          <a:cs typeface="Calibri" panose="020F0502020204030204" pitchFamily="34" charset="0"/>
                        </a:rPr>
                        <a:t> </a:t>
                      </a:r>
                      <a:r>
                        <a:rPr lang="en-US" sz="700" i="1">
                          <a:effectLst/>
                          <a:latin typeface="Calibri" panose="020F0502020204030204" pitchFamily="34" charset="0"/>
                          <a:ea typeface="Times New Roman" panose="02020603050405020304" pitchFamily="18" charset="0"/>
                          <a:cs typeface="Calibri" panose="020F0502020204030204" pitchFamily="34" charset="0"/>
                        </a:rPr>
                        <a:t>Korisnik ne smije biti u blokadi ukupno više od 30 dana u proteklih 6 mjeseci, od čega ne više od 15 dana u kontinuitetu uz uvjet da nije u blokadi na dan podnošenja zahtjeva za potporu. </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hr-HR" sz="700" b="1" i="1">
                          <a:effectLst/>
                          <a:latin typeface="Calibri" panose="020F0502020204030204" pitchFamily="34" charset="0"/>
                          <a:ea typeface="Times New Roman" panose="02020603050405020304" pitchFamily="18" charset="0"/>
                          <a:cs typeface="Calibri" panose="020F0502020204030204" pitchFamily="34" charset="0"/>
                        </a:rPr>
                        <a:t>UČITATI DOKUMENT U AGRONET</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20056" marR="20056" marT="20056" marB="2005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769940242"/>
                  </a:ext>
                </a:extLst>
              </a:tr>
              <a:tr h="1213811">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5.</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20056" marR="20056" marT="20056" marB="2005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Potvrda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o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upisu</a:t>
                      </a:r>
                      <a:r>
                        <a:rPr lang="en-US" sz="800" b="1" dirty="0">
                          <a:effectLst/>
                          <a:latin typeface="Calibri" panose="020F0502020204030204" pitchFamily="34" charset="0"/>
                          <a:ea typeface="Times New Roman" panose="02020603050405020304" pitchFamily="18" charset="0"/>
                          <a:cs typeface="Calibri" panose="020F0502020204030204" pitchFamily="34" charset="0"/>
                        </a:rPr>
                        <a:t> u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Registar</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poreznih</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obveznika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po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osnovi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poljoprivrede</a:t>
                      </a:r>
                      <a:r>
                        <a:rPr lang="en-US" sz="800" b="1" dirty="0">
                          <a:effectLst/>
                          <a:latin typeface="Calibri" panose="020F0502020204030204" pitchFamily="34" charset="0"/>
                          <a:ea typeface="Times New Roman" panose="02020603050405020304" pitchFamily="18" charset="0"/>
                          <a:cs typeface="Calibri" panose="020F0502020204030204" pitchFamily="34" charset="0"/>
                        </a:rPr>
                        <a:t>, ne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starija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od 30 dana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na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dan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podnošenja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Zahtjeva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za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potporu</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izdana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ovjerena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od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strane</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Porezne</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uprave</a:t>
                      </a:r>
                      <a:endParaRPr lang="hr-HR" sz="800" dirty="0">
                        <a:effectLst/>
                        <a:latin typeface="Calibri" panose="020F0502020204030204" pitchFamily="34" charset="0"/>
                        <a:cs typeface="Times New Roman" panose="02020603050405020304" pitchFamily="18" charset="0"/>
                      </a:endParaRPr>
                    </a:p>
                    <a:p>
                      <a:pPr algn="just">
                        <a:lnSpc>
                          <a:spcPct val="115000"/>
                        </a:lnSpc>
                        <a:spcAft>
                          <a:spcPts val="0"/>
                        </a:spcAft>
                      </a:pPr>
                      <a:r>
                        <a:rPr lang="en-US" sz="700" i="1" dirty="0" err="1">
                          <a:effectLst/>
                          <a:latin typeface="Calibri" panose="020F0502020204030204" pitchFamily="34" charset="0"/>
                          <a:ea typeface="Times New Roman" panose="02020603050405020304" pitchFamily="18" charset="0"/>
                          <a:cs typeface="Calibri" panose="020F0502020204030204" pitchFamily="34" charset="0"/>
                        </a:rPr>
                        <a:t>Pojašnjenje</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Odnosi</a:t>
                      </a:r>
                      <a:r>
                        <a:rPr lang="en-US" sz="700" i="1" dirty="0">
                          <a:effectLst/>
                          <a:latin typeface="Calibri" panose="020F0502020204030204" pitchFamily="34" charset="0"/>
                          <a:ea typeface="Times New Roman" panose="02020603050405020304" pitchFamily="18" charset="0"/>
                          <a:cs typeface="Calibri" panose="020F0502020204030204" pitchFamily="34" charset="0"/>
                        </a:rPr>
                        <a:t> se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na</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korisnika</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fizičku</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osobu</a:t>
                      </a:r>
                      <a:r>
                        <a:rPr lang="en-US" sz="700" i="1" dirty="0">
                          <a:effectLst/>
                          <a:latin typeface="Calibri" panose="020F0502020204030204" pitchFamily="34" charset="0"/>
                          <a:ea typeface="Times New Roman" panose="02020603050405020304" pitchFamily="18" charset="0"/>
                          <a:cs typeface="Calibri" panose="020F0502020204030204" pitchFamily="34" charset="0"/>
                        </a:rPr>
                        <a:t> OPG/</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obrt</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Korisnik-nositelj</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poljoprivrednog</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gospodarstva</a:t>
                      </a:r>
                      <a:r>
                        <a:rPr lang="en-US" sz="700" i="1" dirty="0">
                          <a:effectLst/>
                          <a:latin typeface="Calibri" panose="020F0502020204030204" pitchFamily="34" charset="0"/>
                          <a:ea typeface="Times New Roman" panose="02020603050405020304" pitchFamily="18" charset="0"/>
                          <a:cs typeface="Calibri" panose="020F0502020204030204" pitchFamily="34" charset="0"/>
                        </a:rPr>
                        <a:t>/</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vlasnik</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obrta</a:t>
                      </a:r>
                      <a:r>
                        <a:rPr lang="en-US" sz="700" i="1" dirty="0">
                          <a:effectLst/>
                          <a:latin typeface="Calibri" panose="020F0502020204030204" pitchFamily="34" charset="0"/>
                          <a:ea typeface="Times New Roman" panose="02020603050405020304" pitchFamily="18" charset="0"/>
                          <a:cs typeface="Calibri" panose="020F0502020204030204" pitchFamily="34" charset="0"/>
                        </a:rPr>
                        <a:t> mora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biti</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upisan</a:t>
                      </a:r>
                      <a:r>
                        <a:rPr lang="en-US" sz="700" i="1" dirty="0">
                          <a:effectLst/>
                          <a:latin typeface="Calibri" panose="020F0502020204030204" pitchFamily="34" charset="0"/>
                          <a:ea typeface="Times New Roman" panose="02020603050405020304" pitchFamily="18" charset="0"/>
                          <a:cs typeface="Calibri" panose="020F0502020204030204" pitchFamily="34" charset="0"/>
                        </a:rPr>
                        <a:t> u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Registar</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poreznih</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obveznika</a:t>
                      </a:r>
                      <a:r>
                        <a:rPr lang="en-US" sz="700" i="1" dirty="0">
                          <a:effectLst/>
                          <a:latin typeface="Calibri" panose="020F0502020204030204" pitchFamily="34" charset="0"/>
                          <a:ea typeface="Times New Roman" panose="02020603050405020304" pitchFamily="18" charset="0"/>
                          <a:cs typeface="Calibri" panose="020F0502020204030204" pitchFamily="34" charset="0"/>
                        </a:rPr>
                        <a:t> po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osnovi</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poljoprivrede</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najmanje</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godinu</a:t>
                      </a:r>
                      <a:r>
                        <a:rPr lang="en-US" sz="700" i="1" dirty="0">
                          <a:effectLst/>
                          <a:latin typeface="Calibri" panose="020F0502020204030204" pitchFamily="34" charset="0"/>
                          <a:ea typeface="Times New Roman" panose="02020603050405020304" pitchFamily="18" charset="0"/>
                          <a:cs typeface="Calibri" panose="020F0502020204030204" pitchFamily="34" charset="0"/>
                        </a:rPr>
                        <a:t> dana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prije</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datuma</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podnošenja</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zahtjeva</a:t>
                      </a:r>
                      <a:r>
                        <a:rPr lang="en-US" sz="7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potporu</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izuzev</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mladih</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pojoprivrednika</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koji</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mogu</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biti</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kraće</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ali</a:t>
                      </a:r>
                      <a:r>
                        <a:rPr lang="en-US" sz="700" i="1" dirty="0">
                          <a:effectLst/>
                          <a:latin typeface="Calibri" panose="020F0502020204030204" pitchFamily="34" charset="0"/>
                          <a:ea typeface="Times New Roman" panose="02020603050405020304" pitchFamily="18" charset="0"/>
                          <a:cs typeface="Calibri" panose="020F0502020204030204" pitchFamily="34" charset="0"/>
                        </a:rPr>
                        <a:t> ne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kasnije</a:t>
                      </a:r>
                      <a:r>
                        <a:rPr lang="en-US" sz="700" i="1" dirty="0">
                          <a:effectLst/>
                          <a:latin typeface="Calibri" panose="020F0502020204030204" pitchFamily="34" charset="0"/>
                          <a:ea typeface="Times New Roman" panose="02020603050405020304" pitchFamily="18" charset="0"/>
                          <a:cs typeface="Calibri" panose="020F0502020204030204" pitchFamily="34" charset="0"/>
                        </a:rPr>
                        <a:t> od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datuma</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podnošenja</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zahtjeva</a:t>
                      </a:r>
                      <a:r>
                        <a:rPr lang="en-US" sz="7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potporu</a:t>
                      </a:r>
                      <a:r>
                        <a:rPr lang="en-US" sz="700" i="1" dirty="0">
                          <a:effectLst/>
                          <a:latin typeface="Calibri" panose="020F0502020204030204" pitchFamily="34" charset="0"/>
                          <a:ea typeface="Times New Roman" panose="02020603050405020304" pitchFamily="18" charset="0"/>
                          <a:cs typeface="Calibri" panose="020F0502020204030204" pitchFamily="34" charset="0"/>
                        </a:rPr>
                        <a:t>. U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Potvrdi</a:t>
                      </a:r>
                      <a:r>
                        <a:rPr lang="en-US" sz="700" i="1" dirty="0">
                          <a:effectLst/>
                          <a:latin typeface="Calibri" panose="020F0502020204030204" pitchFamily="34" charset="0"/>
                          <a:ea typeface="Times New Roman" panose="02020603050405020304" pitchFamily="18" charset="0"/>
                          <a:cs typeface="Calibri" panose="020F0502020204030204" pitchFamily="34" charset="0"/>
                        </a:rPr>
                        <a:t> mora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biti</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naveden</a:t>
                      </a:r>
                      <a:r>
                        <a:rPr lang="en-US" sz="700" i="1" dirty="0">
                          <a:effectLst/>
                          <a:latin typeface="Calibri" panose="020F0502020204030204" pitchFamily="34" charset="0"/>
                          <a:ea typeface="Times New Roman" panose="02020603050405020304" pitchFamily="18" charset="0"/>
                          <a:cs typeface="Calibri" panose="020F0502020204030204" pitchFamily="34" charset="0"/>
                        </a:rPr>
                        <a:t> datum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kada</a:t>
                      </a:r>
                      <a:r>
                        <a:rPr lang="en-US" sz="700" i="1" dirty="0">
                          <a:effectLst/>
                          <a:latin typeface="Calibri" panose="020F0502020204030204" pitchFamily="34" charset="0"/>
                          <a:ea typeface="Times New Roman" panose="02020603050405020304" pitchFamily="18" charset="0"/>
                          <a:cs typeface="Calibri" panose="020F0502020204030204" pitchFamily="34" charset="0"/>
                        </a:rPr>
                        <a:t> je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Korisnik-nositelj</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poljoprivrednog</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gospodarstva</a:t>
                      </a:r>
                      <a:r>
                        <a:rPr lang="en-US" sz="700" i="1" dirty="0">
                          <a:effectLst/>
                          <a:latin typeface="Calibri" panose="020F0502020204030204" pitchFamily="34" charset="0"/>
                          <a:ea typeface="Times New Roman" panose="02020603050405020304" pitchFamily="18" charset="0"/>
                          <a:cs typeface="Calibri" panose="020F0502020204030204" pitchFamily="34" charset="0"/>
                        </a:rPr>
                        <a:t>/</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vlasnik</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obrta</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upisan</a:t>
                      </a:r>
                      <a:r>
                        <a:rPr lang="en-US" sz="700" i="1" dirty="0">
                          <a:effectLst/>
                          <a:latin typeface="Calibri" panose="020F0502020204030204" pitchFamily="34" charset="0"/>
                          <a:ea typeface="Times New Roman" panose="02020603050405020304" pitchFamily="18" charset="0"/>
                          <a:cs typeface="Calibri" panose="020F0502020204030204" pitchFamily="34" charset="0"/>
                        </a:rPr>
                        <a:t> u RPO po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osnovi</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poljoprivrede</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i="1" dirty="0">
                          <a:effectLst/>
                          <a:latin typeface="Calibri" panose="020F0502020204030204" pitchFamily="34" charset="0"/>
                          <a:ea typeface="Times New Roman" panose="02020603050405020304" pitchFamily="18" charset="0"/>
                          <a:cs typeface="Calibri" panose="020F0502020204030204" pitchFamily="34" charset="0"/>
                        </a:rPr>
                        <a:t>UČITATI DOKUMENT U AGRONET</a:t>
                      </a:r>
                      <a:endParaRPr lang="hr-HR" sz="800" dirty="0">
                        <a:effectLst/>
                        <a:latin typeface="Calibri" panose="020F0502020204030204" pitchFamily="34" charset="0"/>
                        <a:cs typeface="Times New Roman" panose="02020603050405020304" pitchFamily="18" charset="0"/>
                      </a:endParaRPr>
                    </a:p>
                  </a:txBody>
                  <a:tcPr marL="20056" marR="20056" marT="20056" marB="2005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143632551"/>
                  </a:ext>
                </a:extLst>
              </a:tr>
            </a:tbl>
          </a:graphicData>
        </a:graphic>
      </p:graphicFrame>
    </p:spTree>
    <p:extLst>
      <p:ext uri="{BB962C8B-B14F-4D97-AF65-F5344CB8AC3E}">
        <p14:creationId xmlns:p14="http://schemas.microsoft.com/office/powerpoint/2010/main" val="3438516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3568306-D55D-4178-9EAD-96CE892D5E56}"/>
              </a:ext>
            </a:extLst>
          </p:cNvPr>
          <p:cNvSpPr>
            <a:spLocks noGrp="1"/>
          </p:cNvSpPr>
          <p:nvPr>
            <p:ph type="title"/>
          </p:nvPr>
        </p:nvSpPr>
        <p:spPr/>
        <p:txBody>
          <a:bodyPr/>
          <a:lstStyle/>
          <a:p>
            <a:endParaRPr lang="hr-HR"/>
          </a:p>
        </p:txBody>
      </p:sp>
      <p:graphicFrame>
        <p:nvGraphicFramePr>
          <p:cNvPr id="4" name="Rezervirano mjesto sadržaja 3">
            <a:extLst>
              <a:ext uri="{FF2B5EF4-FFF2-40B4-BE49-F238E27FC236}">
                <a16:creationId xmlns:a16="http://schemas.microsoft.com/office/drawing/2014/main" id="{8A577A28-91C2-496D-B652-3C9526CDD81F}"/>
              </a:ext>
            </a:extLst>
          </p:cNvPr>
          <p:cNvGraphicFramePr>
            <a:graphicFrameLocks noGrp="1"/>
          </p:cNvGraphicFramePr>
          <p:nvPr>
            <p:ph idx="1"/>
          </p:nvPr>
        </p:nvGraphicFramePr>
        <p:xfrm>
          <a:off x="2900227" y="1440691"/>
          <a:ext cx="3343546" cy="4844981"/>
        </p:xfrm>
        <a:graphic>
          <a:graphicData uri="http://schemas.openxmlformats.org/drawingml/2006/table">
            <a:tbl>
              <a:tblPr firstRow="1" firstCol="1" bandRow="1"/>
              <a:tblGrid>
                <a:gridCol w="218641">
                  <a:extLst>
                    <a:ext uri="{9D8B030D-6E8A-4147-A177-3AD203B41FA5}">
                      <a16:colId xmlns:a16="http://schemas.microsoft.com/office/drawing/2014/main" val="4127044312"/>
                    </a:ext>
                  </a:extLst>
                </a:gridCol>
                <a:gridCol w="3124905">
                  <a:extLst>
                    <a:ext uri="{9D8B030D-6E8A-4147-A177-3AD203B41FA5}">
                      <a16:colId xmlns:a16="http://schemas.microsoft.com/office/drawing/2014/main" val="2680197332"/>
                    </a:ext>
                  </a:extLst>
                </a:gridCol>
              </a:tblGrid>
              <a:tr h="4525963">
                <a:tc>
                  <a:txBody>
                    <a:bodyPr/>
                    <a:lstStyle/>
                    <a:p>
                      <a:pPr algn="just">
                        <a:lnSpc>
                          <a:spcPct val="115000"/>
                        </a:lnSpc>
                        <a:spcAft>
                          <a:spcPts val="0"/>
                        </a:spcAft>
                      </a:pPr>
                      <a:r>
                        <a:rPr lang="en-US" sz="700" b="1">
                          <a:effectLst/>
                          <a:latin typeface="Calibri" panose="020F0502020204030204" pitchFamily="34" charset="0"/>
                          <a:ea typeface="Times New Roman" panose="02020603050405020304" pitchFamily="18" charset="0"/>
                          <a:cs typeface="Calibri" panose="020F0502020204030204" pitchFamily="34" charset="0"/>
                        </a:rPr>
                        <a:t>6.</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txBody>
                  <a:tcPr marL="15745" marR="15745" marT="15745" marB="1574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700" b="1" dirty="0" err="1">
                          <a:effectLst/>
                          <a:latin typeface="Calibri" panose="020F0502020204030204" pitchFamily="34" charset="0"/>
                          <a:ea typeface="Times New Roman" panose="02020603050405020304" pitchFamily="18" charset="0"/>
                          <a:cs typeface="Calibri" panose="020F0502020204030204" pitchFamily="34" charset="0"/>
                        </a:rPr>
                        <a:t>Glavni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projekt</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700" b="1" dirty="0">
                          <a:effectLst/>
                          <a:latin typeface="Calibri" panose="020F0502020204030204" pitchFamily="34" charset="0"/>
                          <a:ea typeface="Times New Roman" panose="02020603050405020304" pitchFamily="18" charset="0"/>
                          <a:cs typeface="Calibri" panose="020F0502020204030204" pitchFamily="34" charset="0"/>
                        </a:rPr>
                        <a:t>/</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ili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Tipski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projekt</a:t>
                      </a:r>
                      <a:r>
                        <a:rPr lang="en-US" sz="700" b="1" dirty="0">
                          <a:effectLst/>
                          <a:latin typeface="Calibri" panose="020F0502020204030204" pitchFamily="34" charset="0"/>
                          <a:ea typeface="Times New Roman" panose="02020603050405020304" pitchFamily="18" charset="0"/>
                          <a:cs typeface="Calibri" panose="020F0502020204030204" pitchFamily="34" charset="0"/>
                        </a:rPr>
                        <a:t> za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koji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je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Ministarstvo</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graditeljstva</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prostornog</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uređenja</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donijelo</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Rješenje</a:t>
                      </a:r>
                      <a:r>
                        <a:rPr lang="en-US" sz="700" b="1" dirty="0">
                          <a:effectLst/>
                          <a:latin typeface="Calibri" panose="020F0502020204030204" pitchFamily="34" charset="0"/>
                          <a:ea typeface="Times New Roman" panose="02020603050405020304" pitchFamily="18" charset="0"/>
                          <a:cs typeface="Calibri" panose="020F0502020204030204" pitchFamily="34" charset="0"/>
                        </a:rPr>
                        <a:t> o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tipskom</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projektu</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uključujući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troškovnik</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projektiranih</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radova</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kao</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sastavni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dio</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Glavnog</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projekta</a:t>
                      </a:r>
                      <a:r>
                        <a:rPr lang="en-US" sz="700" b="1" dirty="0">
                          <a:effectLst/>
                          <a:latin typeface="Calibri" panose="020F0502020204030204" pitchFamily="34" charset="0"/>
                          <a:ea typeface="Times New Roman" panose="02020603050405020304" pitchFamily="18" charset="0"/>
                          <a:cs typeface="Calibri" panose="020F0502020204030204" pitchFamily="34" charset="0"/>
                        </a:rPr>
                        <a:t>/</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Tipskog</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projekta</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ovjeren</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potpisan</a:t>
                      </a:r>
                      <a:r>
                        <a:rPr lang="en-US" sz="700" b="1" dirty="0">
                          <a:effectLst/>
                          <a:latin typeface="Calibri" panose="020F0502020204030204" pitchFamily="34" charset="0"/>
                          <a:ea typeface="Times New Roman" panose="02020603050405020304" pitchFamily="18" charset="0"/>
                          <a:cs typeface="Calibri" panose="020F0502020204030204" pitchFamily="34" charset="0"/>
                        </a:rPr>
                        <a:t> od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strane</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ovlaštenog</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projektanata</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i</a:t>
                      </a:r>
                      <a:endParaRPr lang="hr-HR" sz="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endParaRPr lang="hr-HR" sz="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700" b="1" dirty="0" err="1">
                          <a:effectLst/>
                          <a:latin typeface="Calibri" panose="020F0502020204030204" pitchFamily="34" charset="0"/>
                          <a:ea typeface="Times New Roman" panose="02020603050405020304" pitchFamily="18" charset="0"/>
                          <a:cs typeface="Calibri" panose="020F0502020204030204" pitchFamily="34" charset="0"/>
                        </a:rPr>
                        <a:t>Tehnološki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projekt</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koji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sadrži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opis</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ulaganja</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proizvodnog</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procesa</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postojeće</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planirane</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kapacitete</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objekta</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gdje</a:t>
                      </a:r>
                      <a:r>
                        <a:rPr lang="en-US" sz="700" b="1" dirty="0">
                          <a:effectLst/>
                          <a:latin typeface="Calibri" panose="020F0502020204030204" pitchFamily="34" charset="0"/>
                          <a:ea typeface="Times New Roman" panose="02020603050405020304" pitchFamily="18" charset="0"/>
                          <a:cs typeface="Calibri" panose="020F0502020204030204" pitchFamily="34" charset="0"/>
                        </a:rPr>
                        <a:t> je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primjenjivo</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vrstu</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životinja</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broj</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uvjetnih</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grla</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životinja</a:t>
                      </a:r>
                      <a:r>
                        <a:rPr lang="en-US" sz="700" b="1" dirty="0">
                          <a:effectLst/>
                          <a:latin typeface="Calibri" panose="020F0502020204030204" pitchFamily="34" charset="0"/>
                          <a:ea typeface="Times New Roman" panose="02020603050405020304" pitchFamily="18" charset="0"/>
                          <a:cs typeface="Calibri" panose="020F0502020204030204" pitchFamily="34" charset="0"/>
                        </a:rPr>
                        <a:t> za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određenu</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proizvodnju</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gdje</a:t>
                      </a:r>
                      <a:r>
                        <a:rPr lang="en-US" sz="700" b="1" dirty="0">
                          <a:effectLst/>
                          <a:latin typeface="Calibri" panose="020F0502020204030204" pitchFamily="34" charset="0"/>
                          <a:ea typeface="Times New Roman" panose="02020603050405020304" pitchFamily="18" charset="0"/>
                          <a:cs typeface="Calibri" panose="020F0502020204030204" pitchFamily="34" charset="0"/>
                        </a:rPr>
                        <a:t> je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primjenjivo</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ovisno</a:t>
                      </a:r>
                      <a:r>
                        <a:rPr lang="en-US" sz="700" b="1" dirty="0">
                          <a:effectLst/>
                          <a:latin typeface="Calibri" panose="020F0502020204030204" pitchFamily="34" charset="0"/>
                          <a:ea typeface="Times New Roman" panose="02020603050405020304" pitchFamily="18" charset="0"/>
                          <a:cs typeface="Calibri" panose="020F0502020204030204" pitchFamily="34" charset="0"/>
                        </a:rPr>
                        <a:t> o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ulaganju</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hr-HR" sz="700" b="1" dirty="0">
                          <a:effectLst/>
                          <a:latin typeface="Calibri" panose="020F0502020204030204" pitchFamily="34" charset="0"/>
                          <a:ea typeface="Times New Roman" panose="02020603050405020304" pitchFamily="18" charset="0"/>
                          <a:cs typeface="Calibri" panose="020F0502020204030204" pitchFamily="34" charset="0"/>
                        </a:rPr>
                        <a:t>izrađen, potpisan i ovjeren od strane ovlaštene osobe odgovarajuće struke</a:t>
                      </a:r>
                      <a:r>
                        <a:rPr lang="en-US" sz="700" b="1" dirty="0">
                          <a:effectLst/>
                          <a:latin typeface="Calibri" panose="020F0502020204030204" pitchFamily="34" charset="0"/>
                          <a:ea typeface="Times New Roman" panose="02020603050405020304" pitchFamily="18" charset="0"/>
                          <a:cs typeface="Calibri" panose="020F0502020204030204" pitchFamily="34" charset="0"/>
                        </a:rPr>
                        <a:t>.</a:t>
                      </a:r>
                      <a:endParaRPr lang="hr-HR" sz="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700" dirty="0">
                          <a:effectLst/>
                          <a:latin typeface="Calibri" panose="020F0502020204030204" pitchFamily="34" charset="0"/>
                          <a:ea typeface="Times New Roman" panose="02020603050405020304" pitchFamily="18" charset="0"/>
                          <a:cs typeface="Calibri" panose="020F0502020204030204" pitchFamily="34" charset="0"/>
                        </a:rPr>
                        <a:t> </a:t>
                      </a:r>
                      <a:endParaRPr lang="hr-HR" sz="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700" b="1" dirty="0">
                          <a:effectLst/>
                          <a:latin typeface="Calibri" panose="020F0502020204030204" pitchFamily="34" charset="0"/>
                          <a:ea typeface="Times New Roman" panose="02020603050405020304" pitchFamily="18" charset="0"/>
                          <a:cs typeface="Calibri" panose="020F0502020204030204" pitchFamily="34" charset="0"/>
                        </a:rPr>
                        <a:t>U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slučaju</a:t>
                      </a:r>
                      <a:r>
                        <a:rPr lang="en-US" sz="700" b="1" dirty="0">
                          <a:effectLst/>
                          <a:latin typeface="Calibri" panose="020F0502020204030204" pitchFamily="34" charset="0"/>
                          <a:ea typeface="Times New Roman" panose="02020603050405020304" pitchFamily="18" charset="0"/>
                          <a:cs typeface="Calibri" panose="020F0502020204030204" pitchFamily="34" charset="0"/>
                        </a:rPr>
                        <a:t> da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Glavni</a:t>
                      </a:r>
                      <a:r>
                        <a:rPr lang="en-US" sz="700" b="1" dirty="0">
                          <a:effectLst/>
                          <a:latin typeface="Calibri" panose="020F0502020204030204" pitchFamily="34" charset="0"/>
                          <a:ea typeface="Times New Roman" panose="02020603050405020304" pitchFamily="18" charset="0"/>
                          <a:cs typeface="Calibri" panose="020F0502020204030204" pitchFamily="34" charset="0"/>
                        </a:rPr>
                        <a:t>/</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Tipski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projekt</a:t>
                      </a:r>
                      <a:r>
                        <a:rPr lang="en-US" sz="700" b="1" dirty="0">
                          <a:effectLst/>
                          <a:latin typeface="Calibri" panose="020F0502020204030204" pitchFamily="34" charset="0"/>
                          <a:ea typeface="Times New Roman" panose="02020603050405020304" pitchFamily="18" charset="0"/>
                          <a:cs typeface="Calibri" panose="020F0502020204030204" pitchFamily="34" charset="0"/>
                        </a:rPr>
                        <a:t> ne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sadrži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troškovnik</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projektiranih</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radova</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Troškovnik</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projektiranih</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radova</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potrebno</a:t>
                      </a:r>
                      <a:r>
                        <a:rPr lang="en-US" sz="700" b="1" dirty="0">
                          <a:effectLst/>
                          <a:latin typeface="Calibri" panose="020F0502020204030204" pitchFamily="34" charset="0"/>
                          <a:ea typeface="Times New Roman" panose="02020603050405020304" pitchFamily="18" charset="0"/>
                          <a:cs typeface="Calibri" panose="020F0502020204030204" pitchFamily="34" charset="0"/>
                        </a:rPr>
                        <a:t> je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izraditi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priložiti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ga</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uz</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Glavni</a:t>
                      </a:r>
                      <a:r>
                        <a:rPr lang="en-US" sz="700" b="1" dirty="0">
                          <a:effectLst/>
                          <a:latin typeface="Calibri" panose="020F0502020204030204" pitchFamily="34" charset="0"/>
                          <a:ea typeface="Times New Roman" panose="02020603050405020304" pitchFamily="18" charset="0"/>
                          <a:cs typeface="Calibri" panose="020F0502020204030204" pitchFamily="34" charset="0"/>
                        </a:rPr>
                        <a:t>/</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Tipski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projekt</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Troškovnik</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projektiranih</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radova</a:t>
                      </a:r>
                      <a:r>
                        <a:rPr lang="en-US" sz="700" b="1" dirty="0">
                          <a:effectLst/>
                          <a:latin typeface="Calibri" panose="020F0502020204030204" pitchFamily="34" charset="0"/>
                          <a:ea typeface="Times New Roman" panose="02020603050405020304" pitchFamily="18" charset="0"/>
                          <a:cs typeface="Calibri" panose="020F0502020204030204" pitchFamily="34" charset="0"/>
                        </a:rPr>
                        <a:t> mora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biti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izrađen</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potpisan</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ovjeren</a:t>
                      </a:r>
                      <a:r>
                        <a:rPr lang="en-US" sz="700" b="1" dirty="0">
                          <a:effectLst/>
                          <a:latin typeface="Calibri" panose="020F0502020204030204" pitchFamily="34" charset="0"/>
                          <a:ea typeface="Times New Roman" panose="02020603050405020304" pitchFamily="18" charset="0"/>
                          <a:cs typeface="Calibri" panose="020F0502020204030204" pitchFamily="34" charset="0"/>
                        </a:rPr>
                        <a:t> od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strane</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ovlaštenog</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projektanta</a:t>
                      </a:r>
                      <a:r>
                        <a:rPr lang="en-US" sz="700" b="1" dirty="0">
                          <a:effectLst/>
                          <a:latin typeface="Calibri" panose="020F0502020204030204" pitchFamily="34" charset="0"/>
                          <a:ea typeface="Times New Roman" panose="02020603050405020304" pitchFamily="18" charset="0"/>
                          <a:cs typeface="Calibri" panose="020F0502020204030204" pitchFamily="34" charset="0"/>
                        </a:rPr>
                        <a:t>.</a:t>
                      </a:r>
                      <a:endParaRPr lang="hr-HR" sz="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endParaRPr lang="hr-HR" sz="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Pojašnjenje</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Potrebno</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dostaviti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u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slučaju</a:t>
                      </a:r>
                      <a:r>
                        <a:rPr lang="en-US" sz="600" i="1" dirty="0">
                          <a:effectLst/>
                          <a:latin typeface="Calibri" panose="020F0502020204030204" pitchFamily="34" charset="0"/>
                          <a:ea typeface="Times New Roman" panose="02020603050405020304" pitchFamily="18" charset="0"/>
                          <a:cs typeface="Calibri" panose="020F0502020204030204" pitchFamily="34" charset="0"/>
                        </a:rPr>
                        <a:t>:</a:t>
                      </a:r>
                      <a:endParaRPr lang="hr-HR" sz="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građenja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izgradnja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novog</a:t>
                      </a:r>
                      <a:r>
                        <a:rPr lang="en-US" sz="600" i="1" dirty="0">
                          <a:effectLst/>
                          <a:latin typeface="Calibri" panose="020F0502020204030204" pitchFamily="34" charset="0"/>
                          <a:ea typeface="Times New Roman" panose="02020603050405020304" pitchFamily="18" charset="0"/>
                          <a:cs typeface="Calibri" panose="020F0502020204030204" pitchFamily="34" charset="0"/>
                        </a:rPr>
                        <a:t>/</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rekonstrukcija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postojećeg</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objekta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koje</a:t>
                      </a:r>
                      <a:r>
                        <a:rPr lang="en-US" sz="600" i="1" dirty="0">
                          <a:effectLst/>
                          <a:latin typeface="Calibri" panose="020F0502020204030204" pitchFamily="34" charset="0"/>
                          <a:ea typeface="Times New Roman" panose="02020603050405020304" pitchFamily="18" charset="0"/>
                          <a:cs typeface="Calibri" panose="020F0502020204030204" pitchFamily="34" charset="0"/>
                        </a:rPr>
                        <a:t> je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sukladno</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Zakonu</a:t>
                      </a:r>
                      <a:r>
                        <a:rPr lang="en-US" sz="600" i="1" dirty="0">
                          <a:effectLst/>
                          <a:latin typeface="Calibri" panose="020F0502020204030204" pitchFamily="34" charset="0"/>
                          <a:ea typeface="Times New Roman" panose="02020603050405020304" pitchFamily="18" charset="0"/>
                          <a:cs typeface="Calibri" panose="020F0502020204030204" pitchFamily="34" charset="0"/>
                        </a:rPr>
                        <a:t> o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gradnji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Pravilniku</a:t>
                      </a:r>
                      <a:r>
                        <a:rPr lang="en-US" sz="600" i="1" dirty="0">
                          <a:effectLst/>
                          <a:latin typeface="Calibri" panose="020F0502020204030204" pitchFamily="34" charset="0"/>
                          <a:ea typeface="Times New Roman" panose="02020603050405020304" pitchFamily="18" charset="0"/>
                          <a:cs typeface="Calibri" panose="020F0502020204030204" pitchFamily="34" charset="0"/>
                        </a:rPr>
                        <a:t> o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jednostavnim</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drugim</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građevinama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radovima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potrebno</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izraditi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projektnu</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dokumentaciju</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opremanja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objekta</a:t>
                      </a:r>
                      <a:endParaRPr lang="hr-HR" sz="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građenja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a:effectLst/>
                          <a:latin typeface="Calibri" panose="020F0502020204030204" pitchFamily="34" charset="0"/>
                          <a:ea typeface="Times New Roman" panose="02020603050405020304" pitchFamily="18" charset="0"/>
                          <a:cs typeface="Calibri" panose="020F0502020204030204" pitchFamily="34" charset="0"/>
                        </a:rPr>
                        <a:t>(</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izgradnja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novog</a:t>
                      </a:r>
                      <a:r>
                        <a:rPr lang="en-US" sz="600" i="1" dirty="0">
                          <a:effectLst/>
                          <a:latin typeface="Calibri" panose="020F0502020204030204" pitchFamily="34" charset="0"/>
                          <a:ea typeface="Times New Roman" panose="02020603050405020304" pitchFamily="18" charset="0"/>
                          <a:cs typeface="Calibri" panose="020F0502020204030204" pitchFamily="34" charset="0"/>
                        </a:rPr>
                        <a:t>/</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rekonstrukcija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postojećegobjekta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koje</a:t>
                      </a:r>
                      <a:r>
                        <a:rPr lang="en-US" sz="600" i="1" dirty="0">
                          <a:effectLst/>
                          <a:latin typeface="Calibri" panose="020F0502020204030204" pitchFamily="34" charset="0"/>
                          <a:ea typeface="Times New Roman" panose="02020603050405020304" pitchFamily="18" charset="0"/>
                          <a:cs typeface="Calibri" panose="020F0502020204030204" pitchFamily="34" charset="0"/>
                        </a:rPr>
                        <a:t> je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sukladno</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Zakonu</a:t>
                      </a:r>
                      <a:r>
                        <a:rPr lang="en-US" sz="600" i="1" dirty="0">
                          <a:effectLst/>
                          <a:latin typeface="Calibri" panose="020F0502020204030204" pitchFamily="34" charset="0"/>
                          <a:ea typeface="Times New Roman" panose="02020603050405020304" pitchFamily="18" charset="0"/>
                          <a:cs typeface="Calibri" panose="020F0502020204030204" pitchFamily="34" charset="0"/>
                        </a:rPr>
                        <a:t> o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gradnji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Pravilniku</a:t>
                      </a:r>
                      <a:r>
                        <a:rPr lang="en-US" sz="600" i="1" dirty="0">
                          <a:effectLst/>
                          <a:latin typeface="Calibri" panose="020F0502020204030204" pitchFamily="34" charset="0"/>
                          <a:ea typeface="Times New Roman" panose="02020603050405020304" pitchFamily="18" charset="0"/>
                          <a:cs typeface="Calibri" panose="020F0502020204030204" pitchFamily="34" charset="0"/>
                        </a:rPr>
                        <a:t> o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jednostavnim</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drugim</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građevinama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radovima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potrebno</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izraditi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projektnu</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dokumentaciju</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kada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je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predmet</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ulaganja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u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zahtjevu</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za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potporu</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samo</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opremanje</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objekta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građenje</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korisnik</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finanacira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vlastitim</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sredstvima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odnosno</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građenje</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nije</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predmet</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zahtjeva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za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potporu</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endParaRPr lang="hr-HR" sz="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endParaRPr lang="hr-HR" sz="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700" b="1" dirty="0">
                          <a:effectLst/>
                          <a:latin typeface="Calibri" panose="020F0502020204030204" pitchFamily="34" charset="0"/>
                          <a:ea typeface="Times New Roman" panose="02020603050405020304" pitchFamily="18" charset="0"/>
                          <a:cs typeface="Calibri" panose="020F0502020204030204" pitchFamily="34" charset="0"/>
                        </a:rPr>
                        <a:t>U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slučaju</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ulaganja</a:t>
                      </a:r>
                      <a:r>
                        <a:rPr lang="en-US" sz="700" b="1" dirty="0">
                          <a:effectLst/>
                          <a:latin typeface="Calibri" panose="020F0502020204030204" pitchFamily="34" charset="0"/>
                          <a:ea typeface="Times New Roman" panose="02020603050405020304" pitchFamily="18" charset="0"/>
                          <a:cs typeface="Calibri" panose="020F0502020204030204" pitchFamily="34" charset="0"/>
                        </a:rPr>
                        <a:t> u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građenje</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građevina</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radova</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koji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se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sukladno</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Zakonu</a:t>
                      </a:r>
                      <a:r>
                        <a:rPr lang="en-US" sz="700" b="1" dirty="0">
                          <a:effectLst/>
                          <a:latin typeface="Calibri" panose="020F0502020204030204" pitchFamily="34" charset="0"/>
                          <a:ea typeface="Times New Roman" panose="02020603050405020304" pitchFamily="18" charset="0"/>
                          <a:cs typeface="Calibri" panose="020F0502020204030204" pitchFamily="34" charset="0"/>
                        </a:rPr>
                        <a:t> o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gradnji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Pravilniku</a:t>
                      </a:r>
                      <a:r>
                        <a:rPr lang="en-US" sz="700" b="1" dirty="0">
                          <a:effectLst/>
                          <a:latin typeface="Calibri" panose="020F0502020204030204" pitchFamily="34" charset="0"/>
                          <a:ea typeface="Times New Roman" panose="02020603050405020304" pitchFamily="18" charset="0"/>
                          <a:cs typeface="Calibri" panose="020F0502020204030204" pitchFamily="34" charset="0"/>
                        </a:rPr>
                        <a:t> o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jednostavnim</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drugim</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građevinama</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radovima</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mogu</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izvoditi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bez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Glavnog</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projekta</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potrebno</a:t>
                      </a:r>
                      <a:r>
                        <a:rPr lang="en-US" sz="700" b="1" dirty="0">
                          <a:effectLst/>
                          <a:latin typeface="Calibri" panose="020F0502020204030204" pitchFamily="34" charset="0"/>
                          <a:ea typeface="Times New Roman" panose="02020603050405020304" pitchFamily="18" charset="0"/>
                          <a:cs typeface="Calibri" panose="020F0502020204030204" pitchFamily="34" charset="0"/>
                        </a:rPr>
                        <a:t> je u AGRONET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učitati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Izjavu</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potpisanu</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ovjerenu</a:t>
                      </a:r>
                      <a:r>
                        <a:rPr lang="en-US" sz="700" b="1" dirty="0">
                          <a:effectLst/>
                          <a:latin typeface="Calibri" panose="020F0502020204030204" pitchFamily="34" charset="0"/>
                          <a:ea typeface="Times New Roman" panose="02020603050405020304" pitchFamily="18" charset="0"/>
                          <a:cs typeface="Calibri" panose="020F0502020204030204" pitchFamily="34" charset="0"/>
                        </a:rPr>
                        <a:t> od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strane</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ovlaštenog</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projektanta</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kojom</a:t>
                      </a:r>
                      <a:r>
                        <a:rPr lang="en-US" sz="700" b="1" dirty="0">
                          <a:effectLst/>
                          <a:latin typeface="Calibri" panose="020F0502020204030204" pitchFamily="34" charset="0"/>
                          <a:ea typeface="Times New Roman" panose="02020603050405020304" pitchFamily="18" charset="0"/>
                          <a:cs typeface="Calibri" panose="020F0502020204030204" pitchFamily="34" charset="0"/>
                        </a:rPr>
                        <a:t> se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isto</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potvrđuje</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Izjava</a:t>
                      </a:r>
                      <a:r>
                        <a:rPr lang="en-US" sz="700" b="1" dirty="0">
                          <a:effectLst/>
                          <a:latin typeface="Calibri" panose="020F0502020204030204" pitchFamily="34" charset="0"/>
                          <a:ea typeface="Times New Roman" panose="02020603050405020304" pitchFamily="18" charset="0"/>
                          <a:cs typeface="Calibri" panose="020F0502020204030204" pitchFamily="34" charset="0"/>
                        </a:rPr>
                        <a:t> mora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glasiti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na</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predmetno</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ulaganje</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pozivati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se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na</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odgovarajući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članak</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stavak</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točku</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Pravilnika</a:t>
                      </a:r>
                      <a:r>
                        <a:rPr lang="en-US" sz="700" b="1" dirty="0">
                          <a:effectLst/>
                          <a:latin typeface="Calibri" panose="020F0502020204030204" pitchFamily="34" charset="0"/>
                          <a:ea typeface="Times New Roman" panose="02020603050405020304" pitchFamily="18" charset="0"/>
                          <a:cs typeface="Calibri" panose="020F0502020204030204" pitchFamily="34" charset="0"/>
                        </a:rPr>
                        <a:t> o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jednostavnim</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drugim</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građevinama</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radovima</a:t>
                      </a:r>
                      <a:r>
                        <a:rPr lang="en-US" sz="700" b="1" dirty="0">
                          <a:effectLst/>
                          <a:latin typeface="Calibri" panose="020F0502020204030204" pitchFamily="34" charset="0"/>
                          <a:ea typeface="Times New Roman" panose="02020603050405020304" pitchFamily="18" charset="0"/>
                          <a:cs typeface="Calibri" panose="020F0502020204030204" pitchFamily="34" charset="0"/>
                        </a:rPr>
                        <a:t>.</a:t>
                      </a:r>
                      <a:endParaRPr lang="hr-HR" sz="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endParaRPr lang="hr-HR" sz="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sz="600" b="1" i="1" dirty="0">
                          <a:effectLst/>
                          <a:latin typeface="Calibri" panose="020F0502020204030204" pitchFamily="34" charset="0"/>
                          <a:ea typeface="Times New Roman" panose="02020603050405020304" pitchFamily="18" charset="0"/>
                          <a:cs typeface="Calibri" panose="020F0502020204030204" pitchFamily="34" charset="0"/>
                        </a:rPr>
                        <a:t>u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slučaju</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ulaganja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samo</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u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opremanje</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postojećeg</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objekta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(bez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građenja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sukladno</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zakonu</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o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gradnji</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Pravilniku</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o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jednostavnim</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drugim</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građevinama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radovima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potrebno</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je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učitati</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u AGRONET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samo</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Tehnološki</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projekt</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a:t>
                      </a:r>
                      <a:endParaRPr lang="hr-HR" sz="6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15000"/>
                        </a:lnSpc>
                        <a:spcAft>
                          <a:spcPts val="0"/>
                        </a:spcAft>
                      </a:pP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endParaRPr lang="hr-HR" sz="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sz="600" b="1" i="1" dirty="0">
                          <a:effectLst/>
                          <a:latin typeface="Calibri" panose="020F0502020204030204" pitchFamily="34" charset="0"/>
                          <a:ea typeface="Times New Roman" panose="02020603050405020304" pitchFamily="18" charset="0"/>
                          <a:cs typeface="Calibri" panose="020F0502020204030204" pitchFamily="34" charset="0"/>
                        </a:rPr>
                        <a:t>u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slučaju</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ulaganja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samo</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u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poljoprivrednu</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mehanizaciju</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gospodarsko</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vozilo</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nije</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potrebno</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učitati</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ništa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od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navedene</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dokumentacije</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a:t>
                      </a:r>
                      <a:endParaRPr lang="hr-HR" sz="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endParaRPr lang="hr-HR" sz="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Projektna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dokumentacija</a:t>
                      </a:r>
                      <a:r>
                        <a:rPr lang="en-US" sz="600" i="1" dirty="0">
                          <a:effectLst/>
                          <a:latin typeface="Calibri" panose="020F0502020204030204" pitchFamily="34" charset="0"/>
                          <a:ea typeface="Times New Roman" panose="02020603050405020304" pitchFamily="18" charset="0"/>
                          <a:cs typeface="Calibri" panose="020F0502020204030204" pitchFamily="34" charset="0"/>
                        </a:rPr>
                        <a:t>/</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Izjava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ovlaštenog</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projektanta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mora se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odnositi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na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prijavljeno</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ulaganje</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lokaciju</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koja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je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predmet</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zahtjeva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potporu</a:t>
                      </a:r>
                      <a:r>
                        <a:rPr lang="en-US" sz="600" i="1" dirty="0">
                          <a:effectLst/>
                          <a:latin typeface="Calibri" panose="020F0502020204030204" pitchFamily="34" charset="0"/>
                          <a:ea typeface="Times New Roman" panose="02020603050405020304" pitchFamily="18" charset="0"/>
                          <a:cs typeface="Calibri" panose="020F0502020204030204" pitchFamily="34" charset="0"/>
                        </a:rPr>
                        <a:t>.</a:t>
                      </a:r>
                      <a:endParaRPr lang="hr-HR" sz="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b="1" i="1" dirty="0">
                          <a:effectLst/>
                          <a:latin typeface="Calibri" panose="020F0502020204030204" pitchFamily="34" charset="0"/>
                          <a:ea typeface="Calibri" panose="020F0502020204030204" pitchFamily="34" charset="0"/>
                          <a:cs typeface="Calibri" panose="020F0502020204030204" pitchFamily="34" charset="0"/>
                        </a:rPr>
                        <a:t>UČITATI DOKUMENTE U AGRONET</a:t>
                      </a:r>
                      <a:endParaRPr lang="hr-H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745" marR="15745" marT="15745" marB="1574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102753810"/>
                  </a:ext>
                </a:extLst>
              </a:tr>
            </a:tbl>
          </a:graphicData>
        </a:graphic>
      </p:graphicFrame>
    </p:spTree>
    <p:extLst>
      <p:ext uri="{BB962C8B-B14F-4D97-AF65-F5344CB8AC3E}">
        <p14:creationId xmlns:p14="http://schemas.microsoft.com/office/powerpoint/2010/main" val="2586718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7BB1DC1-46B0-456B-80B2-64B78A7A6F94}"/>
              </a:ext>
            </a:extLst>
          </p:cNvPr>
          <p:cNvSpPr>
            <a:spLocks noGrp="1"/>
          </p:cNvSpPr>
          <p:nvPr>
            <p:ph type="title"/>
          </p:nvPr>
        </p:nvSpPr>
        <p:spPr/>
        <p:txBody>
          <a:bodyPr/>
          <a:lstStyle/>
          <a:p>
            <a:endParaRPr lang="hr-HR"/>
          </a:p>
        </p:txBody>
      </p:sp>
      <p:graphicFrame>
        <p:nvGraphicFramePr>
          <p:cNvPr id="4" name="Rezervirano mjesto sadržaja 3">
            <a:extLst>
              <a:ext uri="{FF2B5EF4-FFF2-40B4-BE49-F238E27FC236}">
                <a16:creationId xmlns:a16="http://schemas.microsoft.com/office/drawing/2014/main" id="{14F0F16C-9A33-449A-9862-0B5985CC000D}"/>
              </a:ext>
            </a:extLst>
          </p:cNvPr>
          <p:cNvGraphicFramePr>
            <a:graphicFrameLocks noGrp="1"/>
          </p:cNvGraphicFramePr>
          <p:nvPr>
            <p:ph idx="1"/>
          </p:nvPr>
        </p:nvGraphicFramePr>
        <p:xfrm>
          <a:off x="2648097" y="1596965"/>
          <a:ext cx="3847805" cy="4532433"/>
        </p:xfrm>
        <a:graphic>
          <a:graphicData uri="http://schemas.openxmlformats.org/drawingml/2006/table">
            <a:tbl>
              <a:tblPr firstRow="1" firstCol="1" bandRow="1"/>
              <a:tblGrid>
                <a:gridCol w="251615">
                  <a:extLst>
                    <a:ext uri="{9D8B030D-6E8A-4147-A177-3AD203B41FA5}">
                      <a16:colId xmlns:a16="http://schemas.microsoft.com/office/drawing/2014/main" val="924580671"/>
                    </a:ext>
                  </a:extLst>
                </a:gridCol>
                <a:gridCol w="3596190">
                  <a:extLst>
                    <a:ext uri="{9D8B030D-6E8A-4147-A177-3AD203B41FA5}">
                      <a16:colId xmlns:a16="http://schemas.microsoft.com/office/drawing/2014/main" val="108442362"/>
                    </a:ext>
                  </a:extLst>
                </a:gridCol>
              </a:tblGrid>
              <a:tr h="718746">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7.</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8120" marR="18120" marT="18120" marB="1812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BON 1 za prethodnu financijsku godinu </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i="1">
                          <a:effectLst/>
                          <a:latin typeface="Calibri" panose="020F0502020204030204" pitchFamily="34" charset="0"/>
                          <a:ea typeface="Calibri" panose="020F0502020204030204" pitchFamily="34" charset="0"/>
                          <a:cs typeface="Times New Roman" panose="02020603050405020304" pitchFamily="18" charset="0"/>
                        </a:rPr>
                        <a:t>Pojašnjenje:</a:t>
                      </a:r>
                      <a:r>
                        <a:rPr lang="en-US" sz="600" b="1" i="1">
                          <a:effectLst/>
                          <a:latin typeface="Calibri" panose="020F0502020204030204" pitchFamily="34" charset="0"/>
                          <a:ea typeface="Calibri" panose="020F0502020204030204" pitchFamily="34" charset="0"/>
                          <a:cs typeface="Times New Roman" panose="02020603050405020304" pitchFamily="18" charset="0"/>
                        </a:rPr>
                        <a:t> </a:t>
                      </a:r>
                      <a:r>
                        <a:rPr lang="en-US" sz="600" i="1">
                          <a:effectLst/>
                          <a:latin typeface="Calibri" panose="020F0502020204030204" pitchFamily="34" charset="0"/>
                          <a:ea typeface="Calibri" panose="020F0502020204030204" pitchFamily="34" charset="0"/>
                          <a:cs typeface="Times New Roman" panose="02020603050405020304" pitchFamily="18" charset="0"/>
                        </a:rPr>
                        <a:t>Prilaže korisnik koji je obveznik poreza na dobit (izuzev mladih poljoprivrednika i proizvođačkih organizacija koji su osnovani u 2016. ili 2017. godini) i ako želi ostvariti bodove temeljem pokazatelja „Koeficijent obrta ukupne imovine“. Korisnik koji i bez bodova po tom kriteriju ostvaruje ukupni broj bodova 7 ili veći sukladno Prilogu 14 ovog natječaja ne treba dostavljati BON 1 obrazac. </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b="1" i="1">
                          <a:effectLst/>
                          <a:latin typeface="Calibri" panose="020F0502020204030204" pitchFamily="34" charset="0"/>
                          <a:ea typeface="Calibri" panose="020F0502020204030204" pitchFamily="34" charset="0"/>
                          <a:cs typeface="Calibri" panose="020F0502020204030204" pitchFamily="34" charset="0"/>
                        </a:rPr>
                        <a:t>UČITATI DOKUMENT U AGRONET</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8120" marR="18120" marT="18120" marB="1812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35346813"/>
                  </a:ext>
                </a:extLst>
              </a:tr>
              <a:tr h="161788">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II.</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8120" marR="18120" marT="18120" marB="1812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OBVEZNA DOKUMENTACIJA ZA KORISNIKA – MLADOG POLJOPRIVREDNIKA </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8120" marR="18120" marT="18120" marB="1812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2DBDB"/>
                    </a:solidFill>
                  </a:tcPr>
                </a:tc>
                <a:extLst>
                  <a:ext uri="{0D108BD9-81ED-4DB2-BD59-A6C34878D82A}">
                    <a16:rowId xmlns:a16="http://schemas.microsoft.com/office/drawing/2014/main" val="1488806362"/>
                  </a:ext>
                </a:extLst>
              </a:tr>
              <a:tr h="607612">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1.</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8120" marR="18120" marT="18120" marB="1812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Preslika osobne iskaznice za korisnika mladog poljoprivrednika </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i="1">
                          <a:effectLst/>
                          <a:latin typeface="Calibri" panose="020F0502020204030204" pitchFamily="34" charset="0"/>
                          <a:ea typeface="Times New Roman" panose="02020603050405020304" pitchFamily="18" charset="0"/>
                          <a:cs typeface="Calibri" panose="020F0502020204030204" pitchFamily="34" charset="0"/>
                        </a:rPr>
                        <a:t>Pojašnjenje: Ako zahtjev za potporu podnosi korisnik-mladi poljoprivrednik, potrebno je učitati važeću osobnu iskaznicu fizičke osobe na temelju koje je ostvaren status mladog poljoprivrednika sukladno članku 2. Pravilnika. Kriterij mladog poljoprivrednika nije primjenjiv za korisnika proizvođačku organizaciju te isti ne učitava osobnu iskaznicu za odgovornu osobu. </a:t>
                      </a:r>
                      <a:r>
                        <a:rPr lang="en-US" sz="600" b="1" i="1">
                          <a:effectLst/>
                          <a:latin typeface="Calibri" panose="020F0502020204030204" pitchFamily="34" charset="0"/>
                          <a:ea typeface="Calibri" panose="020F0502020204030204" pitchFamily="34" charset="0"/>
                          <a:cs typeface="Calibri" panose="020F0502020204030204" pitchFamily="34" charset="0"/>
                        </a:rPr>
                        <a:t>UČITATI DOKUMENT U AGRONET</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8120" marR="18120" marT="18120" marB="1812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002377480"/>
                  </a:ext>
                </a:extLst>
              </a:tr>
              <a:tr h="718746">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2.</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8120" marR="18120" marT="18120" marB="1812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Društveni ugovor </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i="1">
                          <a:effectLst/>
                          <a:latin typeface="Calibri" panose="020F0502020204030204" pitchFamily="34" charset="0"/>
                          <a:ea typeface="Times New Roman" panose="02020603050405020304" pitchFamily="18" charset="0"/>
                          <a:cs typeface="Calibri" panose="020F0502020204030204" pitchFamily="34" charset="0"/>
                        </a:rPr>
                        <a:t>Pojašnjenje: Ako zahtjev za potporu podnosi korisnik-mladi poljoprivrednik trgovačko društvo potrebno je u zahtjevu za potporu učitati Društveni Ugovor iz kojeg je razvidan vlasnički udio odgovorne osobe–mladog poljoprivrednika u temeljnom kapitalu društva (korisnika). Ako je došlo do promjena u izvornom Društvenom Ugovoru, u zahtjev za potporu je potrebno učitati izmijenjeni potpuni tekst Društvenog Ugovora. </a:t>
                      </a:r>
                      <a:r>
                        <a:rPr lang="en-US" sz="600" b="1" i="1">
                          <a:effectLst/>
                          <a:latin typeface="Calibri" panose="020F0502020204030204" pitchFamily="34" charset="0"/>
                          <a:ea typeface="Calibri" panose="020F0502020204030204" pitchFamily="34" charset="0"/>
                          <a:cs typeface="Calibri" panose="020F0502020204030204" pitchFamily="34" charset="0"/>
                        </a:rPr>
                        <a:t>UČITATI DOKUMENT U AGRONET</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8120" marR="18120" marT="18120" marB="1812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014702418"/>
                  </a:ext>
                </a:extLst>
              </a:tr>
              <a:tr h="2319072">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3.</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8120" marR="18120" marT="18120" marB="1812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800" b="1" dirty="0" err="1">
                          <a:effectLst/>
                          <a:latin typeface="Calibri" panose="020F0502020204030204" pitchFamily="34" charset="0"/>
                          <a:ea typeface="Times New Roman" panose="02020603050405020304" pitchFamily="18" charset="0"/>
                          <a:cs typeface="Calibri" panose="020F0502020204030204" pitchFamily="34" charset="0"/>
                        </a:rPr>
                        <a:t>Dokaz</a:t>
                      </a:r>
                      <a:r>
                        <a:rPr lang="en-US" sz="800" b="1" dirty="0">
                          <a:effectLst/>
                          <a:latin typeface="Calibri" panose="020F0502020204030204" pitchFamily="34" charset="0"/>
                          <a:ea typeface="Times New Roman" panose="02020603050405020304" pitchFamily="18" charset="0"/>
                          <a:cs typeface="Calibri" panose="020F0502020204030204" pitchFamily="34" charset="0"/>
                        </a:rPr>
                        <a:t> o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stručnoj</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osposobljenosti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korisnika-mladog</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poljoprivrednika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za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bavljenje</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poljoprivrednom</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djelatnošću</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i="1" dirty="0" err="1">
                          <a:effectLst/>
                          <a:latin typeface="Calibri" panose="020F0502020204030204" pitchFamily="34" charset="0"/>
                          <a:ea typeface="Calibri" panose="020F0502020204030204" pitchFamily="34" charset="0"/>
                          <a:cs typeface="Calibri" panose="020F0502020204030204" pitchFamily="34" charset="0"/>
                        </a:rPr>
                        <a:t>Pojašnjenje</a:t>
                      </a:r>
                      <a:r>
                        <a:rPr lang="en-US" sz="600" i="1" dirty="0">
                          <a:effectLst/>
                          <a:latin typeface="Calibri" panose="020F0502020204030204" pitchFamily="34" charset="0"/>
                          <a:ea typeface="Calibri" panose="020F0502020204030204" pitchFamily="34" charset="0"/>
                          <a:cs typeface="Calibri" panose="020F0502020204030204" pitchFamily="34" charset="0"/>
                        </a:rPr>
                        <a:t>: </a:t>
                      </a:r>
                      <a:r>
                        <a:rPr lang="en-US" sz="600" i="1" dirty="0" err="1">
                          <a:effectLst/>
                          <a:latin typeface="Calibri" panose="020F0502020204030204" pitchFamily="34" charset="0"/>
                          <a:ea typeface="Calibri" panose="020F0502020204030204" pitchFamily="34" charset="0"/>
                          <a:cs typeface="Calibri" panose="020F0502020204030204" pitchFamily="34" charset="0"/>
                        </a:rPr>
                        <a:t>stručna</a:t>
                      </a:r>
                      <a:r>
                        <a:rPr lang="en-US" sz="600" i="1" dirty="0">
                          <a:effectLst/>
                          <a:latin typeface="Calibri" panose="020F0502020204030204" pitchFamily="34" charset="0"/>
                          <a:ea typeface="Calibri" panose="020F0502020204030204" pitchFamily="34" charset="0"/>
                          <a:cs typeface="Calibri" panose="020F0502020204030204" pitchFamily="34" charset="0"/>
                        </a:rPr>
                        <a:t> </a:t>
                      </a:r>
                      <a:r>
                        <a:rPr lang="en-US" sz="600" i="1" dirty="0" err="1">
                          <a:effectLst/>
                          <a:latin typeface="Calibri" panose="020F0502020204030204" pitchFamily="34" charset="0"/>
                          <a:ea typeface="Calibri" panose="020F0502020204030204" pitchFamily="34" charset="0"/>
                          <a:cs typeface="Calibri" panose="020F0502020204030204" pitchFamily="34" charset="0"/>
                        </a:rPr>
                        <a:t>osposobljenost</a:t>
                      </a:r>
                      <a:r>
                        <a:rPr lang="en-US" sz="600" i="1" dirty="0">
                          <a:effectLst/>
                          <a:latin typeface="Calibri" panose="020F0502020204030204" pitchFamily="34" charset="0"/>
                          <a:ea typeface="Calibri" panose="020F0502020204030204" pitchFamily="34" charset="0"/>
                          <a:cs typeface="Calibri" panose="020F0502020204030204" pitchFamily="34" charset="0"/>
                        </a:rPr>
                        <a:t> </a:t>
                      </a:r>
                      <a:r>
                        <a:rPr lang="en-US" sz="600" i="1" dirty="0" err="1">
                          <a:effectLst/>
                          <a:latin typeface="Calibri" panose="020F0502020204030204" pitchFamily="34" charset="0"/>
                          <a:ea typeface="Calibri" panose="020F0502020204030204" pitchFamily="34" charset="0"/>
                          <a:cs typeface="Calibri" panose="020F0502020204030204" pitchFamily="34" charset="0"/>
                        </a:rPr>
                        <a:t>dokazuje</a:t>
                      </a:r>
                      <a:r>
                        <a:rPr lang="en-US" sz="600" i="1" dirty="0">
                          <a:effectLst/>
                          <a:latin typeface="Calibri" panose="020F0502020204030204" pitchFamily="34" charset="0"/>
                          <a:ea typeface="Calibri" panose="020F0502020204030204" pitchFamily="34" charset="0"/>
                          <a:cs typeface="Calibri" panose="020F0502020204030204" pitchFamily="34" charset="0"/>
                        </a:rPr>
                        <a:t> se </a:t>
                      </a:r>
                      <a:r>
                        <a:rPr lang="en-US" sz="600" i="1" dirty="0" err="1">
                          <a:effectLst/>
                          <a:latin typeface="Calibri" panose="020F0502020204030204" pitchFamily="34" charset="0"/>
                          <a:ea typeface="Calibri" panose="020F0502020204030204" pitchFamily="34" charset="0"/>
                          <a:cs typeface="Calibri" panose="020F0502020204030204" pitchFamily="34" charset="0"/>
                        </a:rPr>
                        <a:t>na</a:t>
                      </a:r>
                      <a:r>
                        <a:rPr lang="en-US" sz="600" i="1" dirty="0">
                          <a:effectLst/>
                          <a:latin typeface="Calibri" panose="020F0502020204030204" pitchFamily="34" charset="0"/>
                          <a:ea typeface="Calibri" panose="020F0502020204030204" pitchFamily="34" charset="0"/>
                          <a:cs typeface="Calibri" panose="020F0502020204030204" pitchFamily="34" charset="0"/>
                        </a:rPr>
                        <a:t> </a:t>
                      </a:r>
                      <a:r>
                        <a:rPr lang="en-US" sz="600" i="1" dirty="0" err="1">
                          <a:effectLst/>
                          <a:latin typeface="Calibri" panose="020F0502020204030204" pitchFamily="34" charset="0"/>
                          <a:ea typeface="Calibri" panose="020F0502020204030204" pitchFamily="34" charset="0"/>
                          <a:cs typeface="Calibri" panose="020F0502020204030204" pitchFamily="34" charset="0"/>
                        </a:rPr>
                        <a:t>sljedeći</a:t>
                      </a:r>
                      <a:r>
                        <a:rPr lang="en-US" sz="600" i="1" dirty="0">
                          <a:effectLst/>
                          <a:latin typeface="Calibri" panose="020F0502020204030204" pitchFamily="34" charset="0"/>
                          <a:ea typeface="Calibri" panose="020F0502020204030204" pitchFamily="34" charset="0"/>
                          <a:cs typeface="Calibri" panose="020F0502020204030204" pitchFamily="34" charset="0"/>
                        </a:rPr>
                        <a:t> </a:t>
                      </a:r>
                      <a:r>
                        <a:rPr lang="en-US" sz="600" i="1" dirty="0" err="1">
                          <a:effectLst/>
                          <a:latin typeface="Calibri" panose="020F0502020204030204" pitchFamily="34" charset="0"/>
                          <a:ea typeface="Calibri" panose="020F0502020204030204" pitchFamily="34" charset="0"/>
                          <a:cs typeface="Calibri" panose="020F0502020204030204" pitchFamily="34" charset="0"/>
                        </a:rPr>
                        <a:t>način</a:t>
                      </a:r>
                      <a:r>
                        <a:rPr lang="en-US" sz="600" i="1" dirty="0">
                          <a:effectLst/>
                          <a:latin typeface="Calibri" panose="020F0502020204030204" pitchFamily="34" charset="0"/>
                          <a:ea typeface="Calibri" panose="020F0502020204030204" pitchFamily="34" charset="0"/>
                          <a:cs typeface="Calibri" panose="020F0502020204030204" pitchFamily="34" charset="0"/>
                        </a:rPr>
                        <a:t>:</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hr-HR" sz="600" i="1" dirty="0">
                          <a:effectLst/>
                          <a:latin typeface="Calibri" panose="020F0502020204030204" pitchFamily="34" charset="0"/>
                          <a:ea typeface="Times New Roman" panose="02020603050405020304" pitchFamily="18" charset="0"/>
                          <a:cs typeface="Calibri" panose="020F0502020204030204" pitchFamily="34" charset="0"/>
                        </a:rPr>
                        <a:t>nositelj/odgovorna osoba mora imati najmanje završen tečaj stručnog osposobljavanja/obrazovanja iz odgovarajućeg područja (formalni tečajevi koje provode učilišta ili tečajevi financirani iz Mjere 1 Programa) ili imati radno iskustvo iz tog područja u trajanju od najmanje 2 godine.</a:t>
                      </a:r>
                      <a:r>
                        <a:rPr lang="hr-HR" sz="600"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600" i="1" dirty="0">
                          <a:effectLst/>
                          <a:latin typeface="Calibri" panose="020F0502020204030204" pitchFamily="34" charset="0"/>
                          <a:ea typeface="Times New Roman" panose="02020603050405020304" pitchFamily="18" charset="0"/>
                          <a:cs typeface="Calibri" panose="020F0502020204030204" pitchFamily="34" charset="0"/>
                        </a:rPr>
                        <a:t>Kao odgovarajuće područje stručne osposobljenosti, ovisno o predmetu projekta, podrazumijeva se područje biotehničkih znanosti i veterinarske medicine.</a:t>
                      </a:r>
                      <a:r>
                        <a:rPr lang="hr-HR" sz="6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hr-HR" sz="7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15000"/>
                        </a:lnSpc>
                        <a:spcAft>
                          <a:spcPts val="0"/>
                        </a:spcAft>
                      </a:pPr>
                      <a:r>
                        <a:rPr lang="hr-HR" sz="800" i="1" dirty="0">
                          <a:effectLst/>
                          <a:latin typeface="Calibri" panose="020F0502020204030204" pitchFamily="34" charset="0"/>
                          <a:ea typeface="Calibri" panose="020F0502020204030204" pitchFamily="34" charset="0"/>
                          <a:cs typeface="Calibri" panose="020F0502020204030204" pitchFamily="34" charset="0"/>
                        </a:rPr>
                        <a:t> </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hr-HR" sz="600" i="1" dirty="0">
                          <a:effectLst/>
                          <a:latin typeface="Calibri" panose="020F0502020204030204" pitchFamily="34" charset="0"/>
                          <a:ea typeface="Calibri" panose="020F0502020204030204" pitchFamily="34" charset="0"/>
                          <a:cs typeface="Calibri" panose="020F0502020204030204" pitchFamily="34" charset="0"/>
                        </a:rPr>
                        <a:t>U svrhu zadovoljenja navedenog kriterija </a:t>
                      </a:r>
                      <a:r>
                        <a:rPr lang="hr-HR" sz="600" b="1" i="1" dirty="0">
                          <a:effectLst/>
                          <a:latin typeface="Calibri" panose="020F0502020204030204" pitchFamily="34" charset="0"/>
                          <a:ea typeface="Calibri" panose="020F0502020204030204" pitchFamily="34" charset="0"/>
                          <a:cs typeface="Calibri" panose="020F0502020204030204" pitchFamily="34" charset="0"/>
                        </a:rPr>
                        <a:t>za korisnika mladog poljoprivrednika </a:t>
                      </a:r>
                      <a:r>
                        <a:rPr lang="hr-HR" sz="600" i="1" dirty="0">
                          <a:effectLst/>
                          <a:latin typeface="Calibri" panose="020F0502020204030204" pitchFamily="34" charset="0"/>
                          <a:ea typeface="Calibri" panose="020F0502020204030204" pitchFamily="34" charset="0"/>
                          <a:cs typeface="Calibri" panose="020F0502020204030204" pitchFamily="34" charset="0"/>
                        </a:rPr>
                        <a:t>potrebno je prilikom podnošenja zahtjeva za potporu učitati u AGRONET:</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600" b="1" dirty="0" err="1">
                          <a:effectLst/>
                          <a:latin typeface="Calibri" panose="020F0502020204030204" pitchFamily="34" charset="0"/>
                          <a:ea typeface="Calibri" panose="020F0502020204030204" pitchFamily="34" charset="0"/>
                          <a:cs typeface="Times New Roman" panose="02020603050405020304" pitchFamily="18" charset="0"/>
                        </a:rPr>
                        <a:t>Uvjerenje</a:t>
                      </a:r>
                      <a:r>
                        <a:rPr lang="en-US" sz="600" b="1" dirty="0">
                          <a:effectLst/>
                          <a:latin typeface="Calibri" panose="020F0502020204030204" pitchFamily="34" charset="0"/>
                          <a:ea typeface="Calibri" panose="020F0502020204030204" pitchFamily="34" charset="0"/>
                          <a:cs typeface="Times New Roman" panose="02020603050405020304" pitchFamily="18" charset="0"/>
                        </a:rPr>
                        <a:t>/</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Potvrdu</a:t>
                      </a:r>
                      <a:r>
                        <a:rPr lang="en-US" sz="600" b="1" dirty="0">
                          <a:effectLst/>
                          <a:latin typeface="Calibri" panose="020F0502020204030204" pitchFamily="34" charset="0"/>
                          <a:ea typeface="Calibri" panose="020F0502020204030204" pitchFamily="34" charset="0"/>
                          <a:cs typeface="Times New Roman" panose="02020603050405020304" pitchFamily="18" charset="0"/>
                        </a:rPr>
                        <a:t> o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završenom</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stručnog</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osposobljavanja</a:t>
                      </a:r>
                      <a:r>
                        <a:rPr lang="en-US" sz="600" b="1" dirty="0">
                          <a:effectLst/>
                          <a:latin typeface="Calibri" panose="020F0502020204030204" pitchFamily="34" charset="0"/>
                          <a:ea typeface="Calibri" panose="020F0502020204030204" pitchFamily="34" charset="0"/>
                          <a:cs typeface="Times New Roman" panose="02020603050405020304" pitchFamily="18" charset="0"/>
                        </a:rPr>
                        <a:t>/</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obrazovanja</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formalni</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tečajevi</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koje</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provode</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učilišta</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ili</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tečajevi</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financirani</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iz</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Mjere</a:t>
                      </a:r>
                      <a:r>
                        <a:rPr lang="en-US" sz="600" b="1" dirty="0">
                          <a:effectLst/>
                          <a:latin typeface="Calibri" panose="020F0502020204030204" pitchFamily="34" charset="0"/>
                          <a:ea typeface="Calibri" panose="020F0502020204030204" pitchFamily="34" charset="0"/>
                          <a:cs typeface="Times New Roman" panose="02020603050405020304" pitchFamily="18" charset="0"/>
                        </a:rPr>
                        <a:t> 1 PRR)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izdano</a:t>
                      </a:r>
                      <a:r>
                        <a:rPr lang="en-US" sz="600" b="1" dirty="0">
                          <a:effectLst/>
                          <a:latin typeface="Calibri" panose="020F0502020204030204" pitchFamily="34" charset="0"/>
                          <a:ea typeface="Calibri" panose="020F0502020204030204" pitchFamily="34" charset="0"/>
                          <a:cs typeface="Times New Roman" panose="02020603050405020304" pitchFamily="18" charset="0"/>
                        </a:rPr>
                        <a:t> od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nadležne</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institucije</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ili</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svjedodžbu</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srednje</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škole</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ili</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diplomu</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visokog</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učilišta</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iz</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navedenog</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odgovarajućeg</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područja</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ovisno</a:t>
                      </a:r>
                      <a:r>
                        <a:rPr lang="en-US" sz="600" b="1" dirty="0">
                          <a:effectLst/>
                          <a:latin typeface="Calibri" panose="020F0502020204030204" pitchFamily="34" charset="0"/>
                          <a:ea typeface="Calibri" panose="020F0502020204030204" pitchFamily="34" charset="0"/>
                          <a:cs typeface="Times New Roman" panose="02020603050405020304" pitchFamily="18" charset="0"/>
                        </a:rPr>
                        <a:t> o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predmetu</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projekta</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ili</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600" b="1" dirty="0" err="1">
                          <a:effectLst/>
                          <a:latin typeface="Calibri" panose="020F0502020204030204" pitchFamily="34" charset="0"/>
                          <a:ea typeface="Calibri" panose="020F0502020204030204" pitchFamily="34" charset="0"/>
                          <a:cs typeface="Times New Roman" panose="02020603050405020304" pitchFamily="18" charset="0"/>
                        </a:rPr>
                        <a:t>Ugovor</a:t>
                      </a:r>
                      <a:r>
                        <a:rPr lang="en-US" sz="600" b="1" dirty="0">
                          <a:effectLst/>
                          <a:latin typeface="Calibri" panose="020F0502020204030204" pitchFamily="34" charset="0"/>
                          <a:ea typeface="Calibri" panose="020F0502020204030204" pitchFamily="34" charset="0"/>
                          <a:cs typeface="Times New Roman" panose="02020603050405020304" pitchFamily="18" charset="0"/>
                        </a:rPr>
                        <a:t>/e o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radu</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iz</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kojeg</a:t>
                      </a:r>
                      <a:r>
                        <a:rPr lang="en-US" sz="600" b="1" dirty="0">
                          <a:effectLst/>
                          <a:latin typeface="Calibri" panose="020F0502020204030204" pitchFamily="34" charset="0"/>
                          <a:ea typeface="Calibri" panose="020F0502020204030204" pitchFamily="34" charset="0"/>
                          <a:cs typeface="Times New Roman" panose="02020603050405020304" pitchFamily="18" charset="0"/>
                        </a:rPr>
                        <a:t> je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razvidno</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radno</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iskustvo</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korisnika</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mladog</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poljoprivrednika</a:t>
                      </a:r>
                      <a:r>
                        <a:rPr lang="en-US" sz="600" b="1" dirty="0">
                          <a:effectLst/>
                          <a:latin typeface="Calibri" panose="020F0502020204030204" pitchFamily="34" charset="0"/>
                          <a:ea typeface="Calibri" panose="020F0502020204030204" pitchFamily="34" charset="0"/>
                          <a:cs typeface="Times New Roman" panose="02020603050405020304" pitchFamily="18" charset="0"/>
                        </a:rPr>
                        <a:t> u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području</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biotehničkih</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znanosti</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ili</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veterinarske</a:t>
                      </a:r>
                      <a:r>
                        <a:rPr lang="en-US" sz="600" b="1" dirty="0">
                          <a:effectLst/>
                          <a:latin typeface="Calibri" panose="020F0502020204030204" pitchFamily="34" charset="0"/>
                          <a:ea typeface="Calibri" panose="020F0502020204030204" pitchFamily="34" charset="0"/>
                          <a:cs typeface="Times New Roman" panose="02020603050405020304" pitchFamily="18" charset="0"/>
                        </a:rPr>
                        <a:t> medicine,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ovisno</a:t>
                      </a:r>
                      <a:r>
                        <a:rPr lang="en-US" sz="600" b="1" dirty="0">
                          <a:effectLst/>
                          <a:latin typeface="Calibri" panose="020F0502020204030204" pitchFamily="34" charset="0"/>
                          <a:ea typeface="Calibri" panose="020F0502020204030204" pitchFamily="34" charset="0"/>
                          <a:cs typeface="Times New Roman" panose="02020603050405020304" pitchFamily="18" charset="0"/>
                        </a:rPr>
                        <a:t> o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predmetu</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projekta</a:t>
                      </a:r>
                      <a:r>
                        <a:rPr lang="en-US" sz="600" b="1" dirty="0">
                          <a:effectLst/>
                          <a:latin typeface="Calibri" panose="020F0502020204030204" pitchFamily="34" charset="0"/>
                          <a:ea typeface="Calibri" panose="020F0502020204030204" pitchFamily="34" charset="0"/>
                          <a:cs typeface="Times New Roman" panose="02020603050405020304" pitchFamily="18" charset="0"/>
                        </a:rPr>
                        <a:t>, u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trajanju</a:t>
                      </a:r>
                      <a:r>
                        <a:rPr lang="en-US" sz="600" b="1" dirty="0">
                          <a:effectLst/>
                          <a:latin typeface="Calibri" panose="020F0502020204030204" pitchFamily="34" charset="0"/>
                          <a:ea typeface="Calibri" panose="020F0502020204030204" pitchFamily="34" charset="0"/>
                          <a:cs typeface="Times New Roman" panose="02020603050405020304" pitchFamily="18" charset="0"/>
                        </a:rPr>
                        <a:t> od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najmanje</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dvije</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godine</a:t>
                      </a:r>
                      <a:r>
                        <a:rPr lang="en-US" sz="600" b="1" dirty="0">
                          <a:effectLst/>
                          <a:latin typeface="Calibri" panose="020F0502020204030204" pitchFamily="34" charset="0"/>
                          <a:ea typeface="Calibri" panose="020F0502020204030204" pitchFamily="34" charset="0"/>
                          <a:cs typeface="Times New Roman" panose="02020603050405020304" pitchFamily="18" charset="0"/>
                        </a:rPr>
                        <a:t>.</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i="1" dirty="0" err="1">
                          <a:effectLst/>
                          <a:latin typeface="Calibri" panose="020F0502020204030204" pitchFamily="34" charset="0"/>
                          <a:ea typeface="Times New Roman" panose="02020603050405020304" pitchFamily="18" charset="0"/>
                          <a:cs typeface="Calibri" panose="020F0502020204030204" pitchFamily="34" charset="0"/>
                        </a:rPr>
                        <a:t>Kriterij</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mladog</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poljoprivrednika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nije</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primjenjiv</a:t>
                      </a:r>
                      <a:r>
                        <a:rPr lang="en-US" sz="6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korisnika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proizvođačku</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organizaciju</a:t>
                      </a:r>
                      <a:r>
                        <a:rPr lang="en-US" sz="600" i="1" dirty="0">
                          <a:effectLst/>
                          <a:latin typeface="Calibri" panose="020F0502020204030204" pitchFamily="34" charset="0"/>
                          <a:ea typeface="Times New Roman" panose="02020603050405020304" pitchFamily="18" charset="0"/>
                          <a:cs typeface="Calibri" panose="020F0502020204030204" pitchFamily="34" charset="0"/>
                        </a:rPr>
                        <a:t>.</a:t>
                      </a:r>
                      <a:r>
                        <a:rPr lang="en-US" sz="600" b="1" i="1" dirty="0">
                          <a:effectLst/>
                          <a:latin typeface="Calibri" panose="020F0502020204030204" pitchFamily="34" charset="0"/>
                          <a:ea typeface="Calibri" panose="020F0502020204030204" pitchFamily="34" charset="0"/>
                          <a:cs typeface="Calibri" panose="020F0502020204030204" pitchFamily="34" charset="0"/>
                        </a:rPr>
                        <a:t> </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b="1" i="1" dirty="0">
                          <a:effectLst/>
                          <a:latin typeface="Calibri" panose="020F0502020204030204" pitchFamily="34" charset="0"/>
                          <a:ea typeface="Calibri" panose="020F0502020204030204" pitchFamily="34" charset="0"/>
                          <a:cs typeface="Calibri" panose="020F0502020204030204" pitchFamily="34" charset="0"/>
                        </a:rPr>
                        <a:t>UČITATI DOKUMENT U AGRONET</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8120" marR="18120" marT="18120" marB="1812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453588811"/>
                  </a:ext>
                </a:extLst>
              </a:tr>
            </a:tbl>
          </a:graphicData>
        </a:graphic>
      </p:graphicFrame>
    </p:spTree>
    <p:extLst>
      <p:ext uri="{BB962C8B-B14F-4D97-AF65-F5344CB8AC3E}">
        <p14:creationId xmlns:p14="http://schemas.microsoft.com/office/powerpoint/2010/main" val="1748103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BC55844-3FF5-466F-A04A-EA793B5DECC5}"/>
              </a:ext>
            </a:extLst>
          </p:cNvPr>
          <p:cNvSpPr>
            <a:spLocks noGrp="1"/>
          </p:cNvSpPr>
          <p:nvPr>
            <p:ph type="title"/>
          </p:nvPr>
        </p:nvSpPr>
        <p:spPr/>
        <p:txBody>
          <a:bodyPr/>
          <a:lstStyle/>
          <a:p>
            <a:endParaRPr lang="hr-HR"/>
          </a:p>
        </p:txBody>
      </p:sp>
      <p:graphicFrame>
        <p:nvGraphicFramePr>
          <p:cNvPr id="4" name="Rezervirano mjesto sadržaja 3">
            <a:extLst>
              <a:ext uri="{FF2B5EF4-FFF2-40B4-BE49-F238E27FC236}">
                <a16:creationId xmlns:a16="http://schemas.microsoft.com/office/drawing/2014/main" id="{17E67CC3-B59A-4798-AF5B-74EB49B151C7}"/>
              </a:ext>
            </a:extLst>
          </p:cNvPr>
          <p:cNvGraphicFramePr>
            <a:graphicFrameLocks noGrp="1"/>
          </p:cNvGraphicFramePr>
          <p:nvPr>
            <p:ph idx="1"/>
          </p:nvPr>
        </p:nvGraphicFramePr>
        <p:xfrm>
          <a:off x="2837277" y="1493845"/>
          <a:ext cx="3469445" cy="4738673"/>
        </p:xfrm>
        <a:graphic>
          <a:graphicData uri="http://schemas.openxmlformats.org/drawingml/2006/table">
            <a:tbl>
              <a:tblPr firstRow="1" firstCol="1" bandRow="1"/>
              <a:tblGrid>
                <a:gridCol w="226874">
                  <a:extLst>
                    <a:ext uri="{9D8B030D-6E8A-4147-A177-3AD203B41FA5}">
                      <a16:colId xmlns:a16="http://schemas.microsoft.com/office/drawing/2014/main" val="1350172558"/>
                    </a:ext>
                  </a:extLst>
                </a:gridCol>
                <a:gridCol w="3242571">
                  <a:extLst>
                    <a:ext uri="{9D8B030D-6E8A-4147-A177-3AD203B41FA5}">
                      <a16:colId xmlns:a16="http://schemas.microsoft.com/office/drawing/2014/main" val="3042375576"/>
                    </a:ext>
                  </a:extLst>
                </a:gridCol>
              </a:tblGrid>
              <a:tr h="266126">
                <a:tc>
                  <a:txBody>
                    <a:bodyPr/>
                    <a:lstStyle/>
                    <a:p>
                      <a:pPr algn="just">
                        <a:lnSpc>
                          <a:spcPct val="115000"/>
                        </a:lnSpc>
                        <a:spcAft>
                          <a:spcPts val="0"/>
                        </a:spcAft>
                      </a:pPr>
                      <a:r>
                        <a:rPr lang="en-US" sz="700" b="1">
                          <a:effectLst/>
                          <a:latin typeface="Calibri" panose="020F0502020204030204" pitchFamily="34" charset="0"/>
                          <a:ea typeface="Times New Roman" panose="02020603050405020304" pitchFamily="18" charset="0"/>
                          <a:cs typeface="Calibri" panose="020F0502020204030204" pitchFamily="34" charset="0"/>
                        </a:rPr>
                        <a:t>III.</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txBody>
                  <a:tcPr marL="16338" marR="16338" marT="16338" marB="16338"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OBVEZNA DOKUMENTACIJA ZA PROVJERU EKONOMSKE ODRŽIVOSTI PROJEKTA  </a:t>
                      </a:r>
                      <a:r>
                        <a:rPr lang="en-US" sz="700" b="1">
                          <a:effectLst/>
                          <a:latin typeface="Calibri" panose="020F0502020204030204" pitchFamily="34" charset="0"/>
                          <a:ea typeface="Calibri" panose="020F0502020204030204" pitchFamily="34" charset="0"/>
                          <a:cs typeface="Calibri" panose="020F0502020204030204" pitchFamily="34" charset="0"/>
                        </a:rPr>
                        <a:t>(</a:t>
                      </a:r>
                      <a:r>
                        <a:rPr lang="en-US" sz="700" b="1" i="1">
                          <a:effectLst/>
                          <a:latin typeface="Calibri" panose="020F0502020204030204" pitchFamily="34" charset="0"/>
                          <a:ea typeface="Calibri" panose="020F0502020204030204" pitchFamily="34" charset="0"/>
                          <a:cs typeface="Calibri" panose="020F0502020204030204" pitchFamily="34" charset="0"/>
                        </a:rPr>
                        <a:t>UČITATI DOKUMENTE U AGRONET)</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txBody>
                  <a:tcPr marL="16338" marR="16338" marT="16338" marB="16338"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2DBDB"/>
                    </a:solidFill>
                  </a:tcPr>
                </a:tc>
                <a:extLst>
                  <a:ext uri="{0D108BD9-81ED-4DB2-BD59-A6C34878D82A}">
                    <a16:rowId xmlns:a16="http://schemas.microsoft.com/office/drawing/2014/main" val="1084648647"/>
                  </a:ext>
                </a:extLst>
              </a:tr>
              <a:tr h="3812178">
                <a:tc>
                  <a:txBody>
                    <a:bodyPr/>
                    <a:lstStyle/>
                    <a:p>
                      <a:pPr algn="just">
                        <a:lnSpc>
                          <a:spcPct val="115000"/>
                        </a:lnSpc>
                        <a:spcAft>
                          <a:spcPts val="0"/>
                        </a:spcAft>
                      </a:pPr>
                      <a:r>
                        <a:rPr lang="en-US" sz="700" b="1">
                          <a:effectLst/>
                          <a:latin typeface="Calibri" panose="020F0502020204030204" pitchFamily="34" charset="0"/>
                          <a:ea typeface="Times New Roman" panose="02020603050405020304" pitchFamily="18" charset="0"/>
                          <a:cs typeface="Calibri" panose="020F0502020204030204" pitchFamily="34" charset="0"/>
                        </a:rPr>
                        <a:t>1.</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txBody>
                  <a:tcPr marL="16338" marR="16338" marT="16338" marB="16338"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Calibri" panose="020F0502020204030204" pitchFamily="34" charset="0"/>
                        </a:rPr>
                        <a:t>Obveznici poreza na dohodak koji porez plaćaju temeljem podataka iz poslovnih knjiga:  </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pPr>
                      <a:r>
                        <a:rPr lang="en-US" sz="700" b="1">
                          <a:effectLst/>
                          <a:latin typeface="Calibri" panose="020F0502020204030204" pitchFamily="34" charset="0"/>
                          <a:ea typeface="Calibri" panose="020F0502020204030204" pitchFamily="34" charset="0"/>
                          <a:cs typeface="Calibri" panose="020F0502020204030204" pitchFamily="34" charset="0"/>
                        </a:rPr>
                        <a:t>Rekapitulacija primitaka i izdataka za 2016. godinu</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pPr>
                      <a:r>
                        <a:rPr lang="en-US" sz="700" b="1">
                          <a:effectLst/>
                          <a:latin typeface="Calibri" panose="020F0502020204030204" pitchFamily="34" charset="0"/>
                          <a:ea typeface="Calibri" panose="020F0502020204030204" pitchFamily="34" charset="0"/>
                          <a:cs typeface="Calibri" panose="020F0502020204030204" pitchFamily="34" charset="0"/>
                        </a:rPr>
                        <a:t>Popis dugotrajne imovine na 31.12.2016. godine</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pPr>
                      <a:r>
                        <a:rPr lang="en-US" sz="700" b="1">
                          <a:effectLst/>
                          <a:latin typeface="Calibri" panose="020F0502020204030204" pitchFamily="34" charset="0"/>
                          <a:ea typeface="Calibri" panose="020F0502020204030204" pitchFamily="34" charset="0"/>
                          <a:cs typeface="Calibri" panose="020F0502020204030204" pitchFamily="34" charset="0"/>
                        </a:rPr>
                        <a:t>Godišnja prijava poreza na dohodak za 2016. godinu</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700">
                          <a:effectLst/>
                          <a:latin typeface="Calibri" panose="020F0502020204030204" pitchFamily="34" charset="0"/>
                          <a:ea typeface="Calibri" panose="020F0502020204030204" pitchFamily="34" charset="0"/>
                          <a:cs typeface="Calibri" panose="020F0502020204030204" pitchFamily="34" charset="0"/>
                        </a:rPr>
                        <a:t> </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700">
                          <a:effectLst/>
                          <a:latin typeface="Calibri" panose="020F0502020204030204" pitchFamily="34" charset="0"/>
                          <a:ea typeface="Calibri" panose="020F0502020204030204" pitchFamily="34" charset="0"/>
                          <a:cs typeface="Calibri" panose="020F0502020204030204" pitchFamily="34" charset="0"/>
                        </a:rPr>
                        <a:t>Obveznici poreza na dohodak koji porez plaćaju paušalno:  </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pPr>
                      <a:r>
                        <a:rPr lang="en-US" sz="700" b="1">
                          <a:effectLst/>
                          <a:latin typeface="Calibri" panose="020F0502020204030204" pitchFamily="34" charset="0"/>
                          <a:ea typeface="Calibri" panose="020F0502020204030204" pitchFamily="34" charset="0"/>
                          <a:cs typeface="Calibri" panose="020F0502020204030204" pitchFamily="34" charset="0"/>
                        </a:rPr>
                        <a:t>Knjiga prometa na kraju 2016. godine</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pPr>
                      <a:r>
                        <a:rPr lang="en-US" sz="700" b="1">
                          <a:effectLst/>
                          <a:latin typeface="Calibri" panose="020F0502020204030204" pitchFamily="34" charset="0"/>
                          <a:ea typeface="Calibri" panose="020F0502020204030204" pitchFamily="34" charset="0"/>
                          <a:cs typeface="Calibri" panose="020F0502020204030204" pitchFamily="34" charset="0"/>
                        </a:rPr>
                        <a:t>Izvješće o paušalnom dohotku od samostalnih djelatnosti i uplaćenom paušalnom porezu na dohodak i prirezu poreza na dohodak</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pPr>
                      <a:r>
                        <a:rPr lang="en-US" sz="700" b="1">
                          <a:effectLst/>
                          <a:latin typeface="Calibri" panose="020F0502020204030204" pitchFamily="34" charset="0"/>
                          <a:ea typeface="Calibri" panose="020F0502020204030204" pitchFamily="34" charset="0"/>
                          <a:cs typeface="Calibri" panose="020F0502020204030204" pitchFamily="34" charset="0"/>
                        </a:rPr>
                        <a:t>Evidencija o prodaji vlastitih poljoprivrednih proizvoda (za 2016. godinu)</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700">
                          <a:effectLst/>
                          <a:latin typeface="Calibri" panose="020F0502020204030204" pitchFamily="34" charset="0"/>
                          <a:ea typeface="Calibri" panose="020F0502020204030204" pitchFamily="34" charset="0"/>
                          <a:cs typeface="Calibri" panose="020F0502020204030204" pitchFamily="34" charset="0"/>
                        </a:rPr>
                        <a:t> </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700">
                          <a:effectLst/>
                          <a:latin typeface="Calibri" panose="020F0502020204030204" pitchFamily="34" charset="0"/>
                          <a:ea typeface="Calibri" panose="020F0502020204030204" pitchFamily="34" charset="0"/>
                          <a:cs typeface="Calibri" panose="020F0502020204030204" pitchFamily="34" charset="0"/>
                        </a:rPr>
                        <a:t>Mladi poljoprivrednici osnovani prije 2017. godine koji u 2016. godini nisu bili u sustavu poreza na dobit ili dohodak po osnovi djelatnosti poljoprivrede:  </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pPr>
                      <a:r>
                        <a:rPr lang="en-US" sz="700" b="1">
                          <a:effectLst/>
                          <a:latin typeface="Calibri" panose="020F0502020204030204" pitchFamily="34" charset="0"/>
                          <a:ea typeface="Calibri" panose="020F0502020204030204" pitchFamily="34" charset="0"/>
                          <a:cs typeface="Calibri" panose="020F0502020204030204" pitchFamily="34" charset="0"/>
                        </a:rPr>
                        <a:t>Evidencija o prodaji vlastitih poljoprivrednih proizvoda za 2016.</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700">
                          <a:effectLst/>
                          <a:latin typeface="Calibri" panose="020F0502020204030204" pitchFamily="34" charset="0"/>
                          <a:ea typeface="Calibri" panose="020F0502020204030204" pitchFamily="34" charset="0"/>
                          <a:cs typeface="Calibri" panose="020F0502020204030204" pitchFamily="34" charset="0"/>
                        </a:rPr>
                        <a:t> </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700">
                          <a:effectLst/>
                          <a:latin typeface="Calibri" panose="020F0502020204030204" pitchFamily="34" charset="0"/>
                          <a:ea typeface="Calibri" panose="020F0502020204030204" pitchFamily="34" charset="0"/>
                          <a:cs typeface="Calibri" panose="020F0502020204030204" pitchFamily="34" charset="0"/>
                        </a:rPr>
                        <a:t>Obveznici poreza na dobit koji su poslovali u prethodnoj godini:</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pPr>
                      <a:r>
                        <a:rPr lang="en-US" sz="700" b="1">
                          <a:effectLst/>
                          <a:latin typeface="Calibri" panose="020F0502020204030204" pitchFamily="34" charset="0"/>
                          <a:ea typeface="Calibri" panose="020F0502020204030204" pitchFamily="34" charset="0"/>
                          <a:cs typeface="Calibri" panose="020F0502020204030204" pitchFamily="34" charset="0"/>
                        </a:rPr>
                        <a:t>GFI-POD za prethodnu financijsku godinu (2016.)</a:t>
                      </a:r>
                      <a:r>
                        <a:rPr lang="en-US" sz="700">
                          <a:effectLst/>
                          <a:latin typeface="Calibri" panose="020F0502020204030204" pitchFamily="34" charset="0"/>
                          <a:ea typeface="Calibri" panose="020F0502020204030204" pitchFamily="34" charset="0"/>
                          <a:cs typeface="Calibri" panose="020F0502020204030204" pitchFamily="34" charset="0"/>
                        </a:rPr>
                        <a:t> </a:t>
                      </a:r>
                      <a:r>
                        <a:rPr lang="en-US" sz="70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700">
                          <a:effectLst/>
                          <a:latin typeface="Calibri" panose="020F0502020204030204" pitchFamily="34" charset="0"/>
                          <a:ea typeface="Calibri" panose="020F0502020204030204" pitchFamily="34" charset="0"/>
                          <a:cs typeface="Calibri" panose="020F0502020204030204" pitchFamily="34" charset="0"/>
                        </a:rPr>
                        <a:t> Napomena: Korisnik ne učitava dokument, Agencija za plaćanja pribavlja dokument od FINA-e</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pPr>
                      <a:r>
                        <a:rPr lang="hr-HR" sz="700" b="1">
                          <a:effectLst/>
                          <a:latin typeface="Calibri" panose="020F0502020204030204" pitchFamily="34" charset="0"/>
                          <a:ea typeface="Calibri" panose="020F0502020204030204" pitchFamily="34" charset="0"/>
                          <a:cs typeface="Calibri" panose="020F0502020204030204" pitchFamily="34" charset="0"/>
                        </a:rPr>
                        <a:t>Popis dugotrajne imovine na 31.12.2016. godine</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US" sz="700" b="1">
                          <a:effectLst/>
                          <a:latin typeface="Calibri" panose="020F0502020204030204" pitchFamily="34" charset="0"/>
                          <a:cs typeface="Calibri" panose="020F0502020204030204" pitchFamily="34" charset="0"/>
                        </a:rPr>
                        <a:t> </a:t>
                      </a:r>
                      <a:endParaRPr lang="hr-HR" sz="600">
                        <a:effectLst/>
                        <a:latin typeface="Calibri" panose="020F0502020204030204" pitchFamily="34" charset="0"/>
                        <a:cs typeface="Times New Roman" panose="02020603050405020304" pitchFamily="18" charset="0"/>
                      </a:endParaRPr>
                    </a:p>
                    <a:p>
                      <a:pPr algn="just">
                        <a:lnSpc>
                          <a:spcPct val="115000"/>
                        </a:lnSpc>
                        <a:spcAft>
                          <a:spcPts val="0"/>
                        </a:spcAft>
                      </a:pPr>
                      <a:r>
                        <a:rPr lang="en-US" sz="700">
                          <a:effectLst/>
                          <a:latin typeface="Calibri" panose="020F0502020204030204" pitchFamily="34" charset="0"/>
                          <a:ea typeface="Calibri" panose="020F0502020204030204" pitchFamily="34" charset="0"/>
                          <a:cs typeface="Calibri" panose="020F0502020204030204" pitchFamily="34" charset="0"/>
                        </a:rPr>
                        <a:t>Obveznici poreza na dobit</a:t>
                      </a:r>
                      <a:r>
                        <a:rPr lang="hr-HR" sz="700">
                          <a:effectLst/>
                          <a:latin typeface="Calibri" panose="020F0502020204030204" pitchFamily="34" charset="0"/>
                          <a:ea typeface="Calibri" panose="020F0502020204030204" pitchFamily="34" charset="0"/>
                          <a:cs typeface="Calibri" panose="020F0502020204030204" pitchFamily="34" charset="0"/>
                        </a:rPr>
                        <a:t> koji su bili u statusu mirovanja 2016. godine:</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pPr>
                      <a:r>
                        <a:rPr lang="hr-HR" sz="700" b="1">
                          <a:effectLst/>
                          <a:latin typeface="Calibri" panose="020F0502020204030204" pitchFamily="34" charset="0"/>
                          <a:ea typeface="Calibri" panose="020F0502020204030204" pitchFamily="34" charset="0"/>
                          <a:cs typeface="Calibri" panose="020F0502020204030204" pitchFamily="34" charset="0"/>
                        </a:rPr>
                        <a:t>Izjava o neaktivnosti</a:t>
                      </a:r>
                      <a:r>
                        <a:rPr lang="hr-HR" sz="700">
                          <a:effectLst/>
                          <a:latin typeface="Calibri" panose="020F0502020204030204" pitchFamily="34" charset="0"/>
                          <a:ea typeface="Calibri" panose="020F0502020204030204" pitchFamily="34" charset="0"/>
                          <a:cs typeface="Calibri" panose="020F0502020204030204" pitchFamily="34" charset="0"/>
                        </a:rPr>
                        <a:t> sukladno članku 20. stavku 7. Zakona o računovodstvu ovjerena od FINA-e (ili potvrda FINA-e da je zaprimila predmetnu izjavu od korisnika za prethodnu financijsku godinu)</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700" b="1">
                          <a:effectLst/>
                          <a:latin typeface="Calibri" panose="020F0502020204030204" pitchFamily="34" charset="0"/>
                          <a:ea typeface="Times New Roman" panose="02020603050405020304" pitchFamily="18" charset="0"/>
                          <a:cs typeface="Calibri" panose="020F0502020204030204" pitchFamily="34" charset="0"/>
                        </a:rPr>
                        <a:t> </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700">
                          <a:effectLst/>
                          <a:latin typeface="Calibri" panose="020F0502020204030204" pitchFamily="34" charset="0"/>
                          <a:ea typeface="Times New Roman" panose="02020603050405020304" pitchFamily="18" charset="0"/>
                          <a:cs typeface="Calibri" panose="020F0502020204030204" pitchFamily="34" charset="0"/>
                        </a:rPr>
                        <a:t>Proizvođačke organizacije koje su osnovane kao udruge: </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pPr>
                      <a:r>
                        <a:rPr lang="hr-HR" sz="700" b="1">
                          <a:effectLst/>
                          <a:latin typeface="Calibri" panose="020F0502020204030204" pitchFamily="34" charset="0"/>
                          <a:ea typeface="Calibri" panose="020F0502020204030204" pitchFamily="34" charset="0"/>
                          <a:cs typeface="Calibri" panose="020F0502020204030204" pitchFamily="34" charset="0"/>
                        </a:rPr>
                        <a:t>Financijski izvještaj neprofitnih organizacija za prethodnu financijsku godinu</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r-HR" sz="700" b="1">
                          <a:effectLst/>
                          <a:latin typeface="Calibri" panose="020F0502020204030204" pitchFamily="34" charset="0"/>
                          <a:cs typeface="Calibri" panose="020F0502020204030204" pitchFamily="34" charset="0"/>
                        </a:rPr>
                        <a:t> </a:t>
                      </a:r>
                      <a:endParaRPr lang="hr-HR" sz="600">
                        <a:effectLst/>
                        <a:latin typeface="Calibri" panose="020F0502020204030204" pitchFamily="34" charset="0"/>
                        <a:cs typeface="Times New Roman" panose="02020603050405020304" pitchFamily="18" charset="0"/>
                      </a:endParaRPr>
                    </a:p>
                    <a:p>
                      <a:pPr>
                        <a:lnSpc>
                          <a:spcPct val="107000"/>
                        </a:lnSpc>
                        <a:spcAft>
                          <a:spcPts val="0"/>
                        </a:spcAft>
                      </a:pPr>
                      <a:r>
                        <a:rPr lang="en-US" sz="700">
                          <a:effectLst/>
                          <a:latin typeface="Calibri" panose="020F0502020204030204" pitchFamily="34" charset="0"/>
                          <a:ea typeface="Times New Roman" panose="02020603050405020304" pitchFamily="18" charset="0"/>
                          <a:cs typeface="Calibri" panose="020F0502020204030204" pitchFamily="34" charset="0"/>
                        </a:rPr>
                        <a:t>Mladi poljoprivrednici i proizvođačke organizacije koji su osnovani u 2017. godini:</a:t>
                      </a:r>
                      <a:endParaRPr lang="hr-HR" sz="600">
                        <a:effectLst/>
                        <a:latin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pPr>
                      <a:r>
                        <a:rPr lang="en-US" sz="700" b="1">
                          <a:effectLst/>
                          <a:latin typeface="Calibri" panose="020F0502020204030204" pitchFamily="34" charset="0"/>
                          <a:ea typeface="Times New Roman" panose="02020603050405020304" pitchFamily="18" charset="0"/>
                          <a:cs typeface="Calibri" panose="020F0502020204030204" pitchFamily="34" charset="0"/>
                        </a:rPr>
                        <a:t>Izjava o datumu osnivanja</a:t>
                      </a:r>
                      <a:r>
                        <a:rPr lang="en-US" sz="700">
                          <a:effectLst/>
                          <a:latin typeface="Calibri" panose="020F0502020204030204" pitchFamily="34" charset="0"/>
                          <a:ea typeface="Times New Roman" panose="02020603050405020304" pitchFamily="18" charset="0"/>
                          <a:cs typeface="Calibri" panose="020F0502020204030204" pitchFamily="34" charset="0"/>
                        </a:rPr>
                        <a:t> potpisana i ovjerena od korisnika (podatak o datumu osnivanja mora biti u skladu s podatkom navedenom u potvrdi o upisu u registar poreznih obveznika za fizičke osobe, odnosno datumom upisa u sudski registar za pravne osobe ili drugi odgovarajući registar ako je primjenjivo). </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txBody>
                  <a:tcPr marL="16338" marR="16338" marT="16338" marB="16338"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608615146"/>
                  </a:ext>
                </a:extLst>
              </a:tr>
              <a:tr h="447659">
                <a:tc>
                  <a:txBody>
                    <a:bodyPr/>
                    <a:lstStyle/>
                    <a:p>
                      <a:pPr algn="just">
                        <a:lnSpc>
                          <a:spcPct val="115000"/>
                        </a:lnSpc>
                        <a:spcAft>
                          <a:spcPts val="0"/>
                        </a:spcAft>
                      </a:pPr>
                      <a:r>
                        <a:rPr lang="en-US" sz="700" b="1">
                          <a:effectLst/>
                          <a:latin typeface="Calibri" panose="020F0502020204030204" pitchFamily="34" charset="0"/>
                          <a:ea typeface="Times New Roman" panose="02020603050405020304" pitchFamily="18" charset="0"/>
                          <a:cs typeface="Calibri" panose="020F0502020204030204" pitchFamily="34" charset="0"/>
                        </a:rPr>
                        <a:t>2.</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txBody>
                  <a:tcPr marL="16338" marR="16338" marT="16338" marB="16338"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Poslovni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plan* u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cijelosti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popunjen</a:t>
                      </a:r>
                      <a:r>
                        <a:rPr lang="en-US" sz="700" b="1" dirty="0">
                          <a:effectLst/>
                          <a:latin typeface="Calibri" panose="020F0502020204030204" pitchFamily="34" charset="0"/>
                          <a:ea typeface="Times New Roman" panose="02020603050405020304" pitchFamily="18" charset="0"/>
                          <a:cs typeface="Calibri" panose="020F0502020204030204" pitchFamily="34" charset="0"/>
                        </a:rPr>
                        <a:t> u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skladu</a:t>
                      </a:r>
                      <a:r>
                        <a:rPr lang="en-US" sz="700" b="1" dirty="0">
                          <a:effectLst/>
                          <a:latin typeface="Calibri" panose="020F0502020204030204" pitchFamily="34" charset="0"/>
                          <a:ea typeface="Times New Roman" panose="02020603050405020304" pitchFamily="18" charset="0"/>
                          <a:cs typeface="Calibri" panose="020F0502020204030204" pitchFamily="34" charset="0"/>
                        </a:rPr>
                        <a:t> s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pripadajućim</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uputama</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pojašnjenjima</a:t>
                      </a:r>
                      <a:r>
                        <a:rPr lang="en-US" sz="700" b="1" dirty="0">
                          <a:effectLst/>
                          <a:latin typeface="Calibri" panose="020F0502020204030204" pitchFamily="34" charset="0"/>
                          <a:ea typeface="Times New Roman" panose="02020603050405020304" pitchFamily="18" charset="0"/>
                          <a:cs typeface="Calibri" panose="020F0502020204030204" pitchFamily="34" charset="0"/>
                        </a:rPr>
                        <a:t>**</a:t>
                      </a:r>
                      <a:endParaRPr lang="hr-HR" sz="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Pojašnjenje</a:t>
                      </a:r>
                      <a:r>
                        <a:rPr lang="en-US" sz="600" i="1" dirty="0">
                          <a:effectLst/>
                          <a:latin typeface="Calibri" panose="020F0502020204030204" pitchFamily="34" charset="0"/>
                          <a:ea typeface="Times New Roman" panose="02020603050405020304" pitchFamily="18" charset="0"/>
                          <a:cs typeface="Calibri" panose="020F0502020204030204" pitchFamily="34" charset="0"/>
                        </a:rPr>
                        <a:t>: u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slučaju</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kada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vrijednost</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ukupno</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prihvatljivih</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troškova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projekta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iznosi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više</a:t>
                      </a:r>
                      <a:r>
                        <a:rPr lang="en-US" sz="600" i="1" dirty="0">
                          <a:effectLst/>
                          <a:latin typeface="Calibri" panose="020F0502020204030204" pitchFamily="34" charset="0"/>
                          <a:ea typeface="Times New Roman" panose="02020603050405020304" pitchFamily="18" charset="0"/>
                          <a:cs typeface="Calibri" panose="020F0502020204030204" pitchFamily="34" charset="0"/>
                        </a:rPr>
                        <a:t> od 200.000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kn</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korisnik</a:t>
                      </a:r>
                      <a:r>
                        <a:rPr lang="en-US" sz="600" i="1" dirty="0">
                          <a:effectLst/>
                          <a:latin typeface="Calibri" panose="020F0502020204030204" pitchFamily="34" charset="0"/>
                          <a:ea typeface="Times New Roman" panose="02020603050405020304" pitchFamily="18" charset="0"/>
                          <a:cs typeface="Calibri" panose="020F0502020204030204" pitchFamily="34" charset="0"/>
                        </a:rPr>
                        <a:t> je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obvezan</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priložiti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poslovni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plan. </a:t>
                      </a:r>
                      <a:endParaRPr lang="hr-HR" sz="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b="1" i="1" dirty="0">
                          <a:effectLst/>
                          <a:latin typeface="Calibri" panose="020F0502020204030204" pitchFamily="34" charset="0"/>
                          <a:ea typeface="Calibri" panose="020F0502020204030204" pitchFamily="34" charset="0"/>
                          <a:cs typeface="Calibri" panose="020F0502020204030204" pitchFamily="34" charset="0"/>
                        </a:rPr>
                        <a:t>PREUZETI PREDLOŽAK DOKUMENTA, POPUNITI GA I UČITATI U AGRONET</a:t>
                      </a:r>
                      <a:endParaRPr lang="hr-H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6338" marR="16338" marT="16338" marB="16338"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4123213166"/>
                  </a:ext>
                </a:extLst>
              </a:tr>
            </a:tbl>
          </a:graphicData>
        </a:graphic>
      </p:graphicFrame>
    </p:spTree>
    <p:extLst>
      <p:ext uri="{BB962C8B-B14F-4D97-AF65-F5344CB8AC3E}">
        <p14:creationId xmlns:p14="http://schemas.microsoft.com/office/powerpoint/2010/main" val="680006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27C7AF6-AC5F-4A38-B36A-464707715F45}"/>
              </a:ext>
            </a:extLst>
          </p:cNvPr>
          <p:cNvSpPr>
            <a:spLocks noGrp="1"/>
          </p:cNvSpPr>
          <p:nvPr>
            <p:ph type="title"/>
          </p:nvPr>
        </p:nvSpPr>
        <p:spPr/>
        <p:txBody>
          <a:bodyPr/>
          <a:lstStyle/>
          <a:p>
            <a:endParaRPr lang="hr-HR"/>
          </a:p>
        </p:txBody>
      </p:sp>
      <p:graphicFrame>
        <p:nvGraphicFramePr>
          <p:cNvPr id="4" name="Rezervirano mjesto sadržaja 3">
            <a:extLst>
              <a:ext uri="{FF2B5EF4-FFF2-40B4-BE49-F238E27FC236}">
                <a16:creationId xmlns:a16="http://schemas.microsoft.com/office/drawing/2014/main" id="{B3DCA56D-D305-4147-B849-9A13E6EE5C75}"/>
              </a:ext>
            </a:extLst>
          </p:cNvPr>
          <p:cNvGraphicFramePr>
            <a:graphicFrameLocks noGrp="1"/>
          </p:cNvGraphicFramePr>
          <p:nvPr>
            <p:ph idx="1"/>
          </p:nvPr>
        </p:nvGraphicFramePr>
        <p:xfrm>
          <a:off x="2763552" y="1596950"/>
          <a:ext cx="3616895" cy="4532464"/>
        </p:xfrm>
        <a:graphic>
          <a:graphicData uri="http://schemas.openxmlformats.org/drawingml/2006/table">
            <a:tbl>
              <a:tblPr firstRow="1" firstCol="1" bandRow="1"/>
              <a:tblGrid>
                <a:gridCol w="236516">
                  <a:extLst>
                    <a:ext uri="{9D8B030D-6E8A-4147-A177-3AD203B41FA5}">
                      <a16:colId xmlns:a16="http://schemas.microsoft.com/office/drawing/2014/main" val="1328175640"/>
                    </a:ext>
                  </a:extLst>
                </a:gridCol>
                <a:gridCol w="3380379">
                  <a:extLst>
                    <a:ext uri="{9D8B030D-6E8A-4147-A177-3AD203B41FA5}">
                      <a16:colId xmlns:a16="http://schemas.microsoft.com/office/drawing/2014/main" val="1894700458"/>
                    </a:ext>
                  </a:extLst>
                </a:gridCol>
              </a:tblGrid>
              <a:tr h="152079">
                <a:tc>
                  <a:txBody>
                    <a:bodyPr/>
                    <a:lstStyle/>
                    <a:p>
                      <a:pPr algn="just">
                        <a:lnSpc>
                          <a:spcPct val="115000"/>
                        </a:lnSpc>
                        <a:spcAft>
                          <a:spcPts val="0"/>
                        </a:spcAft>
                      </a:pPr>
                      <a:r>
                        <a:rPr lang="en-US" sz="700" b="1">
                          <a:effectLst/>
                          <a:latin typeface="Calibri" panose="020F0502020204030204" pitchFamily="34" charset="0"/>
                          <a:ea typeface="Times New Roman" panose="02020603050405020304" pitchFamily="18" charset="0"/>
                          <a:cs typeface="Calibri" panose="020F0502020204030204" pitchFamily="34" charset="0"/>
                        </a:rPr>
                        <a:t>IV.</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7032" marR="17032" marT="17032" marB="1703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DODATNA DOKUMENTACIJA ZA BODOVANJE ZAHTJEVA ZA POTPORU</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7032" marR="17032" marT="17032" marB="1703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2DBDB"/>
                    </a:solidFill>
                  </a:tcPr>
                </a:tc>
                <a:extLst>
                  <a:ext uri="{0D108BD9-81ED-4DB2-BD59-A6C34878D82A}">
                    <a16:rowId xmlns:a16="http://schemas.microsoft.com/office/drawing/2014/main" val="1910613434"/>
                  </a:ext>
                </a:extLst>
              </a:tr>
              <a:tr h="571148">
                <a:tc>
                  <a:txBody>
                    <a:bodyPr/>
                    <a:lstStyle/>
                    <a:p>
                      <a:pPr algn="just">
                        <a:lnSpc>
                          <a:spcPct val="115000"/>
                        </a:lnSpc>
                        <a:spcAft>
                          <a:spcPts val="0"/>
                        </a:spcAft>
                      </a:pPr>
                      <a:r>
                        <a:rPr lang="en-US" sz="700" b="1">
                          <a:effectLst/>
                          <a:latin typeface="Calibri" panose="020F0502020204030204" pitchFamily="34" charset="0"/>
                          <a:ea typeface="Times New Roman" panose="02020603050405020304" pitchFamily="18" charset="0"/>
                          <a:cs typeface="Calibri" panose="020F0502020204030204" pitchFamily="34" charset="0"/>
                        </a:rPr>
                        <a:t>1.</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7032" marR="17032" marT="17032" marB="1703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700" b="1">
                          <a:effectLst/>
                          <a:latin typeface="Calibri" panose="020F0502020204030204" pitchFamily="34" charset="0"/>
                          <a:ea typeface="Times New Roman" panose="02020603050405020304" pitchFamily="18" charset="0"/>
                          <a:cs typeface="Calibri" panose="020F0502020204030204" pitchFamily="34" charset="0"/>
                        </a:rPr>
                        <a:t>Imenik članova zadruge/Popis članova proizvođačke organizacije</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i="1">
                          <a:effectLst/>
                          <a:latin typeface="Calibri" panose="020F0502020204030204" pitchFamily="34" charset="0"/>
                          <a:ea typeface="Times New Roman" panose="02020603050405020304" pitchFamily="18" charset="0"/>
                          <a:cs typeface="Calibri" panose="020F0502020204030204" pitchFamily="34" charset="0"/>
                        </a:rPr>
                        <a:t>Pojašnjenje: Ako je korisnik zadruga potrebno je učitati u AGRONET Imenik članova zadruge.</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i="1">
                          <a:effectLst/>
                          <a:latin typeface="Calibri" panose="020F0502020204030204" pitchFamily="34" charset="0"/>
                          <a:ea typeface="Times New Roman" panose="02020603050405020304" pitchFamily="18" charset="0"/>
                          <a:cs typeface="Calibri" panose="020F0502020204030204" pitchFamily="34" charset="0"/>
                        </a:rPr>
                        <a:t>Ako je korisnik proizvođačka organizacija potrebno je popuniti predložak “Popis članova proizvođačke organizacije”* i učitati ga u AGRONET.  Predložak se preuzima iz Zahtjeva za potporu u AGRONET-u.</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b="1" i="1">
                          <a:effectLst/>
                          <a:latin typeface="Calibri" panose="020F0502020204030204" pitchFamily="34" charset="0"/>
                          <a:ea typeface="Calibri" panose="020F0502020204030204" pitchFamily="34" charset="0"/>
                          <a:cs typeface="Calibri" panose="020F0502020204030204" pitchFamily="34" charset="0"/>
                        </a:rPr>
                        <a:t>UČITATI DOKUMENT/POPUNJENI PREDLOŽAK U AGRONET</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7032" marR="17032" marT="17032" marB="1703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71574417"/>
                  </a:ext>
                </a:extLst>
              </a:tr>
              <a:tr h="1741151">
                <a:tc>
                  <a:txBody>
                    <a:bodyPr/>
                    <a:lstStyle/>
                    <a:p>
                      <a:pPr algn="just">
                        <a:lnSpc>
                          <a:spcPct val="115000"/>
                        </a:lnSpc>
                        <a:spcAft>
                          <a:spcPts val="0"/>
                        </a:spcAft>
                      </a:pPr>
                      <a:r>
                        <a:rPr lang="en-US" sz="700" b="1">
                          <a:effectLst/>
                          <a:latin typeface="Calibri" panose="020F0502020204030204" pitchFamily="34" charset="0"/>
                          <a:ea typeface="Times New Roman" panose="02020603050405020304" pitchFamily="18" charset="0"/>
                          <a:cs typeface="Calibri" panose="020F0502020204030204" pitchFamily="34" charset="0"/>
                        </a:rPr>
                        <a:t>2.</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7032" marR="17032" marT="17032" marB="1703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700" b="1">
                          <a:effectLst/>
                          <a:latin typeface="Calibri" panose="020F0502020204030204" pitchFamily="34" charset="0"/>
                          <a:ea typeface="Times New Roman" panose="02020603050405020304" pitchFamily="18" charset="0"/>
                          <a:cs typeface="Calibri" panose="020F0502020204030204" pitchFamily="34" charset="0"/>
                        </a:rPr>
                        <a:t>Pravomoćna Građevinska dozvola izdana od strane središnjeg ili upravnog tijela nadležnog za upravne poslove graditeljstva i prostornog uređenja</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i="1">
                          <a:effectLst/>
                          <a:latin typeface="Calibri" panose="020F0502020204030204" pitchFamily="34" charset="0"/>
                          <a:ea typeface="Times New Roman" panose="02020603050405020304" pitchFamily="18" charset="0"/>
                          <a:cs typeface="Calibri" panose="020F0502020204030204" pitchFamily="34" charset="0"/>
                        </a:rPr>
                        <a:t>Pojašnjenje: U svrhu ostvarivanja bodova na kriteriju odabira “Spremnost projekta”: </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sz="600" i="1">
                          <a:effectLst/>
                          <a:latin typeface="Calibri" panose="020F0502020204030204" pitchFamily="34" charset="0"/>
                          <a:ea typeface="Times New Roman" panose="02020603050405020304" pitchFamily="18" charset="0"/>
                          <a:cs typeface="Calibri" panose="020F0502020204030204" pitchFamily="34" charset="0"/>
                        </a:rPr>
                        <a:t>Ako korisnik prijavljuje ulaganje u građenje (izgradnja novog objekta/rekonstrukcija postojećeg objekta) za koje je sukladno Zakonu o gradnji i Pravilniku o jednostavnim i drugim građevinama i radovima potrebno ishoditi Građevinsku dozvolu, a korisnik je istu ishodio prije podnošenja prvog dijela Zahtjeva za potporu, u tom slučaju u svrhu ostvarivanja bodova na ovom kriteriju odabira potrebno je učitati u AGRONET pravomoćnu Građevinsku dozvolu.</a:t>
                      </a:r>
                      <a:endParaRPr lang="hr-HR" sz="7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sz="600" i="1">
                          <a:effectLst/>
                          <a:latin typeface="Calibri" panose="020F0502020204030204" pitchFamily="34" charset="0"/>
                          <a:ea typeface="Times New Roman" panose="02020603050405020304" pitchFamily="18" charset="0"/>
                          <a:cs typeface="Calibri" panose="020F0502020204030204" pitchFamily="34" charset="0"/>
                        </a:rPr>
                        <a:t>Ako korisnik prijavljuje ulaganje u građenje (izgradnja novog objekta/rekonstrukcija postojećeg objekta) za koje je sukladno Zakonu o gradnji i Pravilniku o jednostavnim i drugim građevinama i radovima potrebno ishoditi Glavni projekt i Građevinsku dozvolu, ali korisnik još uvijek istu nije ishodio, potrebno je učitati u AGRONET Glavni projekt (vidi pojašnjenje za Glavni projekt u poglavlju I. “OBVEZNA DOKUMENTACIJA ZA SVE KORISNIKE”)</a:t>
                      </a:r>
                      <a:endParaRPr lang="hr-HR" sz="70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600" i="1">
                          <a:effectLst/>
                          <a:latin typeface="Calibri" panose="020F0502020204030204" pitchFamily="34" charset="0"/>
                          <a:ea typeface="Times New Roman" panose="02020603050405020304" pitchFamily="18" charset="0"/>
                          <a:cs typeface="Calibri" panose="020F0502020204030204" pitchFamily="34" charset="0"/>
                        </a:rPr>
                        <a:t>Građevinska dozvola mora biti pravomoćna, odnositi se na predmetno ulaganje te mora glasiti na korisnika. Lokacija ulaganja iz Građevinske dozvole koja je navedena u Zahtjevu za potporu mora biti u skladu s lokacijom ulaganja prijavljenom u zahtjevu za potporu.  </a:t>
                      </a:r>
                      <a:r>
                        <a:rPr lang="en-US" sz="600" b="1" i="1">
                          <a:effectLst/>
                          <a:latin typeface="Calibri" panose="020F0502020204030204" pitchFamily="34" charset="0"/>
                          <a:ea typeface="Calibri" panose="020F0502020204030204" pitchFamily="34" charset="0"/>
                          <a:cs typeface="Calibri" panose="020F0502020204030204" pitchFamily="34" charset="0"/>
                        </a:rPr>
                        <a:t>UČITATI DOKUMENT U AGRONET</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7032" marR="17032" marT="17032" marB="1703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70801763"/>
                  </a:ext>
                </a:extLst>
              </a:tr>
              <a:tr h="1177042">
                <a:tc>
                  <a:txBody>
                    <a:bodyPr/>
                    <a:lstStyle/>
                    <a:p>
                      <a:pPr algn="just">
                        <a:lnSpc>
                          <a:spcPct val="115000"/>
                        </a:lnSpc>
                        <a:spcAft>
                          <a:spcPts val="0"/>
                        </a:spcAft>
                      </a:pPr>
                      <a:r>
                        <a:rPr lang="en-US" sz="700" b="1">
                          <a:effectLst/>
                          <a:latin typeface="Calibri" panose="020F0502020204030204" pitchFamily="34" charset="0"/>
                          <a:ea typeface="Times New Roman" panose="02020603050405020304" pitchFamily="18" charset="0"/>
                          <a:cs typeface="Calibri" panose="020F0502020204030204" pitchFamily="34" charset="0"/>
                        </a:rPr>
                        <a:t>3.</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7032" marR="17032" marT="17032" marB="1703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700" b="1">
                          <a:effectLst/>
                          <a:latin typeface="Calibri" panose="020F0502020204030204" pitchFamily="34" charset="0"/>
                          <a:ea typeface="Calibri" panose="020F0502020204030204" pitchFamily="34" charset="0"/>
                          <a:cs typeface="Calibri" panose="020F0502020204030204" pitchFamily="34" charset="0"/>
                        </a:rPr>
                        <a:t>Rješenje/Mišljenje o provedenom postupku/potrebi provedbe procjene utjecaja zahvata na okoliš i/ili ocjene o potrebi procjene utjecaja zahvata na okoliš i/ili ocjene prihvatljivosti zahvata za ekološku mrežu izdano od središnjeg ili upravnog tijela nadležnog za zaštitu okoliša i prirode temeljem važećih propisa iz područja zaštite okoliša i prirode</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i="1">
                          <a:effectLst/>
                          <a:latin typeface="Calibri" panose="020F0502020204030204" pitchFamily="34" charset="0"/>
                          <a:ea typeface="Calibri" panose="020F0502020204030204" pitchFamily="34" charset="0"/>
                          <a:cs typeface="Calibri" panose="020F0502020204030204" pitchFamily="34" charset="0"/>
                        </a:rPr>
                        <a:t>Pojašnjenje: Ako je korisnik prije podnošenja prvog dijela Zahtjeva za potporu sukladno uputi Ministarstva zaštite okoliša i prirode objavljenoj na stranici </a:t>
                      </a:r>
                      <a:r>
                        <a:rPr lang="en-US" sz="600" i="1">
                          <a:effectLst/>
                          <a:latin typeface="Calibri" panose="020F0502020204030204" pitchFamily="34" charset="0"/>
                          <a:ea typeface="Times New Roman" panose="02020603050405020304" pitchFamily="18" charset="0"/>
                          <a:cs typeface="Calibri" panose="020F0502020204030204" pitchFamily="34" charset="0"/>
                        </a:rPr>
                        <a:t>www.apprrr.hr – kartica »Ruralni razvoj/Mjera4/ Podmjera 4.1« Uputa MZOIE_M4.pdf., a u skladu s važećim propisima</a:t>
                      </a:r>
                      <a:r>
                        <a:rPr lang="en-US" sz="600">
                          <a:effectLst/>
                          <a:latin typeface="Calibri" panose="020F0502020204030204" pitchFamily="34" charset="0"/>
                          <a:ea typeface="Calibri" panose="020F0502020204030204" pitchFamily="34" charset="0"/>
                          <a:cs typeface="Calibri" panose="020F0502020204030204" pitchFamily="34" charset="0"/>
                        </a:rPr>
                        <a:t> </a:t>
                      </a:r>
                      <a:r>
                        <a:rPr lang="en-US" sz="600" i="1">
                          <a:effectLst/>
                          <a:latin typeface="Calibri" panose="020F0502020204030204" pitchFamily="34" charset="0"/>
                          <a:ea typeface="Times New Roman" panose="02020603050405020304" pitchFamily="18" charset="0"/>
                          <a:cs typeface="Calibri" panose="020F0502020204030204" pitchFamily="34" charset="0"/>
                        </a:rPr>
                        <a:t>iz područja zaštite okoliša i prirode</a:t>
                      </a:r>
                      <a:r>
                        <a:rPr lang="en-US" sz="600" i="1">
                          <a:effectLst/>
                          <a:latin typeface="Calibri" panose="020F0502020204030204" pitchFamily="34" charset="0"/>
                          <a:ea typeface="Calibri" panose="020F0502020204030204" pitchFamily="34" charset="0"/>
                          <a:cs typeface="Calibri" panose="020F0502020204030204" pitchFamily="34" charset="0"/>
                        </a:rPr>
                        <a:t> ishodio navedeni dokument isti je potrebno učitati u svrhu ostvarivanja bodova na kriteriju “Spremnost projekta”</a:t>
                      </a:r>
                      <a:r>
                        <a:rPr lang="en-US" sz="600" i="1">
                          <a:effectLst/>
                          <a:latin typeface="Calibri" panose="020F0502020204030204" pitchFamily="34" charset="0"/>
                          <a:ea typeface="Times New Roman" panose="02020603050405020304" pitchFamily="18" charset="0"/>
                          <a:cs typeface="Calibri" panose="020F0502020204030204" pitchFamily="34" charset="0"/>
                        </a:rPr>
                        <a:t>.</a:t>
                      </a:r>
                      <a:r>
                        <a:rPr lang="en-US" sz="600" b="1" i="1">
                          <a:effectLst/>
                          <a:latin typeface="Calibri" panose="020F0502020204030204" pitchFamily="34" charset="0"/>
                          <a:ea typeface="Calibri" panose="020F0502020204030204" pitchFamily="34" charset="0"/>
                          <a:cs typeface="Calibri" panose="020F0502020204030204" pitchFamily="34" charset="0"/>
                        </a:rPr>
                        <a:t> </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b="1" i="1">
                          <a:effectLst/>
                          <a:latin typeface="Calibri" panose="020F0502020204030204" pitchFamily="34" charset="0"/>
                          <a:ea typeface="Calibri" panose="020F0502020204030204" pitchFamily="34" charset="0"/>
                          <a:cs typeface="Calibri" panose="020F0502020204030204" pitchFamily="34" charset="0"/>
                        </a:rPr>
                        <a:t>UČITATI DOKUMENT U AGRONET</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7032" marR="17032" marT="17032" marB="1703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374772933"/>
                  </a:ext>
                </a:extLst>
              </a:tr>
              <a:tr h="884542">
                <a:tc>
                  <a:txBody>
                    <a:bodyPr/>
                    <a:lstStyle/>
                    <a:p>
                      <a:pPr algn="just">
                        <a:lnSpc>
                          <a:spcPct val="115000"/>
                        </a:lnSpc>
                        <a:spcAft>
                          <a:spcPts val="0"/>
                        </a:spcAft>
                      </a:pPr>
                      <a:r>
                        <a:rPr lang="en-US" sz="700" b="1">
                          <a:effectLst/>
                          <a:latin typeface="Calibri" panose="020F0502020204030204" pitchFamily="34" charset="0"/>
                          <a:ea typeface="Times New Roman" panose="02020603050405020304" pitchFamily="18" charset="0"/>
                          <a:cs typeface="Calibri" panose="020F0502020204030204" pitchFamily="34" charset="0"/>
                        </a:rPr>
                        <a:t>4.</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7032" marR="17032" marT="17032" marB="1703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700" b="1" dirty="0" err="1">
                          <a:effectLst/>
                          <a:latin typeface="Calibri" panose="020F0502020204030204" pitchFamily="34" charset="0"/>
                          <a:ea typeface="Calibri" panose="020F0502020204030204" pitchFamily="34" charset="0"/>
                          <a:cs typeface="Calibri" panose="020F0502020204030204" pitchFamily="34" charset="0"/>
                        </a:rPr>
                        <a:t>Tablica</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Zaposlenici</a:t>
                      </a:r>
                      <a:r>
                        <a:rPr lang="en-US" sz="700" b="1" dirty="0">
                          <a:effectLst/>
                          <a:latin typeface="Calibri" panose="020F0502020204030204" pitchFamily="34" charset="0"/>
                          <a:ea typeface="Calibri" panose="020F0502020204030204" pitchFamily="34" charset="0"/>
                          <a:cs typeface="Calibri" panose="020F0502020204030204" pitchFamily="34" charset="0"/>
                        </a:rPr>
                        <a:t>”</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Pojašnjenje</a:t>
                      </a:r>
                      <a:r>
                        <a:rPr lang="en-US" sz="600" i="1" dirty="0">
                          <a:effectLst/>
                          <a:latin typeface="Calibri" panose="020F0502020204030204" pitchFamily="34" charset="0"/>
                          <a:ea typeface="Times New Roman" panose="02020603050405020304" pitchFamily="18" charset="0"/>
                          <a:cs typeface="Calibri" panose="020F0502020204030204" pitchFamily="34" charset="0"/>
                        </a:rPr>
                        <a:t>: U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svrhu</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ostvarivanja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bodova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na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kriteriju</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odabira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Ulaganje</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doprinosi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stvaranju</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novih</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radnih</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mjesta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korisnik</a:t>
                      </a:r>
                      <a:r>
                        <a:rPr lang="en-US" sz="600" i="1" dirty="0">
                          <a:effectLst/>
                          <a:latin typeface="Calibri" panose="020F0502020204030204" pitchFamily="34" charset="0"/>
                          <a:ea typeface="Times New Roman" panose="02020603050405020304" pitchFamily="18" charset="0"/>
                          <a:cs typeface="Calibri" panose="020F0502020204030204" pitchFamily="34" charset="0"/>
                        </a:rPr>
                        <a:t> u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poslovnom</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planu</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tablici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“ZAPOSLENICI” mora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dokazati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da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će</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projektom</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prijavljenim</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ulaganjem</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biti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očuvana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radna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mjesta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600" i="1" dirty="0">
                          <a:effectLst/>
                          <a:latin typeface="Calibri" panose="020F0502020204030204" pitchFamily="34" charset="0"/>
                          <a:ea typeface="Times New Roman" panose="02020603050405020304" pitchFamily="18" charset="0"/>
                          <a:cs typeface="Calibri" panose="020F0502020204030204" pitchFamily="34" charset="0"/>
                        </a:rPr>
                        <a:t>/</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ili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novostvorena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nova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radna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mjesta</a:t>
                      </a:r>
                      <a:r>
                        <a:rPr lang="en-US" sz="600" i="1" dirty="0">
                          <a:effectLst/>
                          <a:latin typeface="Calibri" panose="020F0502020204030204" pitchFamily="34" charset="0"/>
                          <a:ea typeface="Times New Roman" panose="02020603050405020304" pitchFamily="18" charset="0"/>
                          <a:cs typeface="Calibri" panose="020F0502020204030204" pitchFamily="34" charset="0"/>
                        </a:rPr>
                        <a:t>.</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i="1" dirty="0">
                          <a:effectLst/>
                          <a:latin typeface="Calibri" panose="020F0502020204030204" pitchFamily="34" charset="0"/>
                          <a:ea typeface="Times New Roman" panose="02020603050405020304" pitchFamily="18" charset="0"/>
                          <a:cs typeface="Calibri" panose="020F0502020204030204" pitchFamily="34" charset="0"/>
                        </a:rPr>
                        <a:t>U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slučaju</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kada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je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vrijednost</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ukupno</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prihvatljivih</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troškova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projekta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manja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od 200.000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kn</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ili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jednaka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200.000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kn</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potrebno</a:t>
                      </a:r>
                      <a:r>
                        <a:rPr lang="en-US" sz="600" i="1" dirty="0">
                          <a:effectLst/>
                          <a:latin typeface="Calibri" panose="020F0502020204030204" pitchFamily="34" charset="0"/>
                          <a:ea typeface="Times New Roman" panose="02020603050405020304" pitchFamily="18" charset="0"/>
                          <a:cs typeface="Calibri" panose="020F0502020204030204" pitchFamily="34" charset="0"/>
                        </a:rPr>
                        <a:t> je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popuniti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tablicu</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“ZAPOSLENICI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predložak</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unutar</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Zahtjeva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potporu</a:t>
                      </a:r>
                      <a:r>
                        <a:rPr lang="en-US" sz="600" i="1" dirty="0">
                          <a:effectLst/>
                          <a:latin typeface="Calibri" panose="020F0502020204030204" pitchFamily="34" charset="0"/>
                          <a:ea typeface="Times New Roman" panose="02020603050405020304" pitchFamily="18" charset="0"/>
                          <a:cs typeface="Calibri" panose="020F0502020204030204" pitchFamily="34" charset="0"/>
                        </a:rPr>
                        <a:t> u AGRONET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aplikaciji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učitati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ju</a:t>
                      </a:r>
                      <a:r>
                        <a:rPr lang="en-US" sz="600" i="1" dirty="0">
                          <a:effectLst/>
                          <a:latin typeface="Calibri" panose="020F0502020204030204" pitchFamily="34" charset="0"/>
                          <a:ea typeface="Times New Roman" panose="02020603050405020304" pitchFamily="18" charset="0"/>
                          <a:cs typeface="Calibri" panose="020F0502020204030204" pitchFamily="34" charset="0"/>
                        </a:rPr>
                        <a:t> u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zahtjev</a:t>
                      </a:r>
                      <a:r>
                        <a:rPr lang="en-US" sz="6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potporu</a:t>
                      </a:r>
                      <a:r>
                        <a:rPr lang="en-US" sz="600" i="1" dirty="0">
                          <a:effectLst/>
                          <a:latin typeface="Calibri" panose="020F0502020204030204" pitchFamily="34" charset="0"/>
                          <a:ea typeface="Times New Roman" panose="02020603050405020304" pitchFamily="18" charset="0"/>
                          <a:cs typeface="Calibri" panose="020F0502020204030204" pitchFamily="34" charset="0"/>
                        </a:rPr>
                        <a:t> u AGRONET-u.</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b="1" i="1" dirty="0">
                          <a:effectLst/>
                          <a:latin typeface="Calibri" panose="020F0502020204030204" pitchFamily="34" charset="0"/>
                          <a:ea typeface="Calibri" panose="020F0502020204030204" pitchFamily="34" charset="0"/>
                          <a:cs typeface="Calibri" panose="020F0502020204030204" pitchFamily="34" charset="0"/>
                        </a:rPr>
                        <a:t>PREUZETI PREDLOŽAK TABLICE, POPUNITI GA I UČITATI U AGRONET</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7032" marR="17032" marT="17032" marB="1703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240993628"/>
                  </a:ext>
                </a:extLst>
              </a:tr>
            </a:tbl>
          </a:graphicData>
        </a:graphic>
      </p:graphicFrame>
    </p:spTree>
    <p:extLst>
      <p:ext uri="{BB962C8B-B14F-4D97-AF65-F5344CB8AC3E}">
        <p14:creationId xmlns:p14="http://schemas.microsoft.com/office/powerpoint/2010/main" val="3511017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929694B-F526-429A-900E-A48DF492F8B5}"/>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88182EDE-924C-4C71-A9F2-A95BB7E2A6E9}"/>
              </a:ext>
            </a:extLst>
          </p:cNvPr>
          <p:cNvSpPr>
            <a:spLocks noGrp="1"/>
          </p:cNvSpPr>
          <p:nvPr>
            <p:ph idx="1"/>
          </p:nvPr>
        </p:nvSpPr>
        <p:spPr/>
        <p:txBody>
          <a:bodyPr/>
          <a:lstStyle/>
          <a:p>
            <a:pPr marL="0" indent="0">
              <a:buNone/>
            </a:pPr>
            <a:r>
              <a:rPr lang="hr-HR" b="1" dirty="0">
                <a:solidFill>
                  <a:srgbClr val="165C7D"/>
                </a:solidFill>
                <a:latin typeface="Segoe UI"/>
                <a:ea typeface="+mj-ea"/>
                <a:cs typeface="+mj-cs"/>
              </a:rPr>
              <a:t>Područja djelovanja</a:t>
            </a:r>
          </a:p>
          <a:p>
            <a:pPr marL="228600" lvl="0" indent="-228600">
              <a:lnSpc>
                <a:spcPct val="90000"/>
              </a:lnSpc>
              <a:spcBef>
                <a:spcPts val="1000"/>
              </a:spcBef>
            </a:pPr>
            <a:r>
              <a:rPr lang="hr-HR" sz="2800" dirty="0">
                <a:solidFill>
                  <a:srgbClr val="165C7D"/>
                </a:solidFill>
                <a:latin typeface="Segoe UI"/>
              </a:rPr>
              <a:t>PODUZETNIŠTVO</a:t>
            </a:r>
          </a:p>
          <a:p>
            <a:pPr marL="228600" lvl="0" indent="-228600">
              <a:lnSpc>
                <a:spcPct val="90000"/>
              </a:lnSpc>
              <a:spcBef>
                <a:spcPts val="1000"/>
              </a:spcBef>
            </a:pPr>
            <a:r>
              <a:rPr lang="hr-HR" sz="2800" dirty="0">
                <a:solidFill>
                  <a:srgbClr val="165C7D"/>
                </a:solidFill>
                <a:latin typeface="Segoe UI"/>
              </a:rPr>
              <a:t>POLJOPRIVREDA, RURALNI RAZVOJ I TURIZAM</a:t>
            </a:r>
          </a:p>
          <a:p>
            <a:pPr marL="228600" lvl="0" indent="-228600">
              <a:lnSpc>
                <a:spcPct val="90000"/>
              </a:lnSpc>
              <a:spcBef>
                <a:spcPts val="1000"/>
              </a:spcBef>
            </a:pPr>
            <a:r>
              <a:rPr lang="hr-HR" sz="2800" dirty="0">
                <a:solidFill>
                  <a:srgbClr val="165C7D"/>
                </a:solidFill>
                <a:latin typeface="Segoe UI"/>
              </a:rPr>
              <a:t>PRIVLAČENJE INVESTICIJA</a:t>
            </a:r>
          </a:p>
          <a:p>
            <a:pPr marL="228600" lvl="0" indent="-228600">
              <a:lnSpc>
                <a:spcPct val="90000"/>
              </a:lnSpc>
              <a:spcBef>
                <a:spcPts val="1000"/>
              </a:spcBef>
            </a:pPr>
            <a:r>
              <a:rPr lang="hr-HR" sz="2800" dirty="0">
                <a:solidFill>
                  <a:srgbClr val="165C7D"/>
                </a:solidFill>
                <a:latin typeface="Segoe UI"/>
              </a:rPr>
              <a:t>FONDOVI EU</a:t>
            </a:r>
          </a:p>
          <a:p>
            <a:pPr marL="228600" lvl="0" indent="-228600">
              <a:lnSpc>
                <a:spcPct val="90000"/>
              </a:lnSpc>
              <a:spcBef>
                <a:spcPts val="1000"/>
              </a:spcBef>
            </a:pPr>
            <a:r>
              <a:rPr lang="hr-HR" sz="2800" dirty="0">
                <a:solidFill>
                  <a:srgbClr val="165C7D"/>
                </a:solidFill>
                <a:latin typeface="Segoe UI"/>
              </a:rPr>
              <a:t>EDUKATIVNE AKTIVNOSTI</a:t>
            </a:r>
          </a:p>
          <a:p>
            <a:pPr marL="228600" lvl="0" indent="-228600">
              <a:lnSpc>
                <a:spcPct val="90000"/>
              </a:lnSpc>
              <a:spcBef>
                <a:spcPts val="1000"/>
              </a:spcBef>
            </a:pPr>
            <a:r>
              <a:rPr lang="hr-HR" sz="2800" dirty="0">
                <a:solidFill>
                  <a:srgbClr val="165C7D"/>
                </a:solidFill>
                <a:latin typeface="Segoe UI"/>
              </a:rPr>
              <a:t>PRIPREMA STRATEŠKIH DOKUMENATA</a:t>
            </a:r>
          </a:p>
          <a:p>
            <a:pPr marL="0" indent="0">
              <a:buNone/>
            </a:pPr>
            <a:endParaRPr lang="hr-HR" dirty="0"/>
          </a:p>
        </p:txBody>
      </p:sp>
    </p:spTree>
    <p:extLst>
      <p:ext uri="{BB962C8B-B14F-4D97-AF65-F5344CB8AC3E}">
        <p14:creationId xmlns:p14="http://schemas.microsoft.com/office/powerpoint/2010/main" val="39901057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48AA920-3780-434E-AF34-D12D629D4CCA}"/>
              </a:ext>
            </a:extLst>
          </p:cNvPr>
          <p:cNvSpPr>
            <a:spLocks noGrp="1"/>
          </p:cNvSpPr>
          <p:nvPr>
            <p:ph type="title"/>
          </p:nvPr>
        </p:nvSpPr>
        <p:spPr/>
        <p:txBody>
          <a:bodyPr/>
          <a:lstStyle/>
          <a:p>
            <a:endParaRPr lang="hr-HR"/>
          </a:p>
        </p:txBody>
      </p:sp>
      <p:graphicFrame>
        <p:nvGraphicFramePr>
          <p:cNvPr id="6" name="Rezervirano mjesto sadržaja 5">
            <a:extLst>
              <a:ext uri="{FF2B5EF4-FFF2-40B4-BE49-F238E27FC236}">
                <a16:creationId xmlns:a16="http://schemas.microsoft.com/office/drawing/2014/main" id="{841FD9BD-9DD0-41F3-9AF8-C71B1A790F85}"/>
              </a:ext>
            </a:extLst>
          </p:cNvPr>
          <p:cNvGraphicFramePr>
            <a:graphicFrameLocks noGrp="1"/>
          </p:cNvGraphicFramePr>
          <p:nvPr>
            <p:ph idx="1"/>
            <p:extLst>
              <p:ext uri="{D42A27DB-BD31-4B8C-83A1-F6EECF244321}">
                <p14:modId xmlns:p14="http://schemas.microsoft.com/office/powerpoint/2010/main" val="2231039268"/>
              </p:ext>
            </p:extLst>
          </p:nvPr>
        </p:nvGraphicFramePr>
        <p:xfrm>
          <a:off x="3225802" y="1600200"/>
          <a:ext cx="2692395" cy="4525962"/>
        </p:xfrm>
        <a:graphic>
          <a:graphicData uri="http://schemas.openxmlformats.org/drawingml/2006/table">
            <a:tbl>
              <a:tblPr firstRow="1" firstCol="1" bandRow="1"/>
              <a:tblGrid>
                <a:gridCol w="176061">
                  <a:extLst>
                    <a:ext uri="{9D8B030D-6E8A-4147-A177-3AD203B41FA5}">
                      <a16:colId xmlns:a16="http://schemas.microsoft.com/office/drawing/2014/main" val="3162759121"/>
                    </a:ext>
                  </a:extLst>
                </a:gridCol>
                <a:gridCol w="2516334">
                  <a:extLst>
                    <a:ext uri="{9D8B030D-6E8A-4147-A177-3AD203B41FA5}">
                      <a16:colId xmlns:a16="http://schemas.microsoft.com/office/drawing/2014/main" val="1825270642"/>
                    </a:ext>
                  </a:extLst>
                </a:gridCol>
              </a:tblGrid>
              <a:tr h="829526">
                <a:tc>
                  <a:txBody>
                    <a:bodyPr/>
                    <a:lstStyle/>
                    <a:p>
                      <a:pPr algn="just">
                        <a:lnSpc>
                          <a:spcPct val="115000"/>
                        </a:lnSpc>
                        <a:spcAft>
                          <a:spcPts val="0"/>
                        </a:spcAft>
                      </a:pPr>
                      <a:r>
                        <a:rPr lang="en-US" sz="500" b="1">
                          <a:effectLst/>
                          <a:latin typeface="Calibri" panose="020F0502020204030204" pitchFamily="34" charset="0"/>
                          <a:ea typeface="Times New Roman" panose="02020603050405020304" pitchFamily="18" charset="0"/>
                          <a:cs typeface="Calibri" panose="020F0502020204030204" pitchFamily="34" charset="0"/>
                        </a:rPr>
                        <a:t>5.</a:t>
                      </a:r>
                      <a:endParaRPr lang="hr-HR" sz="500">
                        <a:effectLst/>
                        <a:latin typeface="Calibri" panose="020F0502020204030204" pitchFamily="34" charset="0"/>
                        <a:ea typeface="Calibri" panose="020F0502020204030204" pitchFamily="34" charset="0"/>
                        <a:cs typeface="Times New Roman" panose="02020603050405020304" pitchFamily="18" charset="0"/>
                      </a:endParaRPr>
                    </a:p>
                  </a:txBody>
                  <a:tcPr marL="12679" marR="12679" marT="12679" marB="1267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500" b="1" dirty="0">
                          <a:effectLst/>
                          <a:latin typeface="Calibri" panose="020F0502020204030204" pitchFamily="34" charset="0"/>
                          <a:ea typeface="Calibri" panose="020F0502020204030204" pitchFamily="34" charset="0"/>
                          <a:cs typeface="Calibri" panose="020F0502020204030204" pitchFamily="34" charset="0"/>
                        </a:rPr>
                        <a:t>FADN </a:t>
                      </a:r>
                      <a:r>
                        <a:rPr lang="en-US" sz="500" b="1" dirty="0" err="1">
                          <a:effectLst/>
                          <a:latin typeface="Calibri" panose="020F0502020204030204" pitchFamily="34" charset="0"/>
                          <a:ea typeface="Calibri" panose="020F0502020204030204" pitchFamily="34" charset="0"/>
                          <a:cs typeface="Calibri" panose="020F0502020204030204" pitchFamily="34" charset="0"/>
                        </a:rPr>
                        <a:t>Izvješće</a:t>
                      </a:r>
                      <a:r>
                        <a:rPr lang="en-US" sz="500" b="1" dirty="0">
                          <a:effectLst/>
                          <a:latin typeface="Calibri" panose="020F0502020204030204" pitchFamily="34" charset="0"/>
                          <a:ea typeface="Calibri" panose="020F0502020204030204" pitchFamily="34" charset="0"/>
                          <a:cs typeface="Calibri" panose="020F0502020204030204" pitchFamily="34" charset="0"/>
                        </a:rPr>
                        <a:t> za </a:t>
                      </a:r>
                      <a:r>
                        <a:rPr lang="en-US" sz="500" b="1" dirty="0" err="1">
                          <a:effectLst/>
                          <a:latin typeface="Calibri" panose="020F0502020204030204" pitchFamily="34" charset="0"/>
                          <a:ea typeface="Calibri" panose="020F0502020204030204" pitchFamily="34" charset="0"/>
                          <a:cs typeface="Calibri" panose="020F0502020204030204" pitchFamily="34" charset="0"/>
                        </a:rPr>
                        <a:t>poljoprivredno</a:t>
                      </a:r>
                      <a:r>
                        <a:rPr lang="en-US" sz="500" b="1" dirty="0">
                          <a:effectLst/>
                          <a:latin typeface="Calibri" panose="020F0502020204030204" pitchFamily="34" charset="0"/>
                          <a:ea typeface="Calibri" panose="020F0502020204030204" pitchFamily="34" charset="0"/>
                          <a:cs typeface="Calibri" panose="020F0502020204030204" pitchFamily="34" charset="0"/>
                        </a:rPr>
                        <a:t> </a:t>
                      </a:r>
                      <a:r>
                        <a:rPr lang="en-US" sz="500" b="1" dirty="0" err="1">
                          <a:effectLst/>
                          <a:latin typeface="Calibri" panose="020F0502020204030204" pitchFamily="34" charset="0"/>
                          <a:ea typeface="Calibri" panose="020F0502020204030204" pitchFamily="34" charset="0"/>
                          <a:cs typeface="Calibri" panose="020F0502020204030204" pitchFamily="34" charset="0"/>
                        </a:rPr>
                        <a:t>gospodarstvo</a:t>
                      </a:r>
                      <a:r>
                        <a:rPr lang="en-US" sz="500" b="1" dirty="0">
                          <a:effectLst/>
                          <a:latin typeface="Calibri" panose="020F0502020204030204" pitchFamily="34" charset="0"/>
                          <a:ea typeface="Calibri" panose="020F0502020204030204" pitchFamily="34" charset="0"/>
                          <a:cs typeface="Calibri" panose="020F0502020204030204" pitchFamily="34" charset="0"/>
                        </a:rPr>
                        <a:t> za </a:t>
                      </a:r>
                      <a:r>
                        <a:rPr lang="en-US" sz="500" b="1" dirty="0" err="1">
                          <a:effectLst/>
                          <a:latin typeface="Calibri" panose="020F0502020204030204" pitchFamily="34" charset="0"/>
                          <a:ea typeface="Calibri" panose="020F0502020204030204" pitchFamily="34" charset="0"/>
                          <a:cs typeface="Calibri" panose="020F0502020204030204" pitchFamily="34" charset="0"/>
                        </a:rPr>
                        <a:t>prethodnu</a:t>
                      </a:r>
                      <a:r>
                        <a:rPr lang="en-US" sz="500" b="1" dirty="0">
                          <a:effectLst/>
                          <a:latin typeface="Calibri" panose="020F0502020204030204" pitchFamily="34" charset="0"/>
                          <a:ea typeface="Calibri" panose="020F0502020204030204" pitchFamily="34" charset="0"/>
                          <a:cs typeface="Calibri" panose="020F0502020204030204" pitchFamily="34" charset="0"/>
                        </a:rPr>
                        <a:t> </a:t>
                      </a:r>
                      <a:r>
                        <a:rPr lang="en-US" sz="500" b="1" dirty="0" err="1">
                          <a:effectLst/>
                          <a:latin typeface="Calibri" panose="020F0502020204030204" pitchFamily="34" charset="0"/>
                          <a:ea typeface="Calibri" panose="020F0502020204030204" pitchFamily="34" charset="0"/>
                          <a:cs typeface="Calibri" panose="020F0502020204030204" pitchFamily="34" charset="0"/>
                        </a:rPr>
                        <a:t>financijsku</a:t>
                      </a:r>
                      <a:r>
                        <a:rPr lang="en-US" sz="500" b="1" dirty="0">
                          <a:effectLst/>
                          <a:latin typeface="Calibri" panose="020F0502020204030204" pitchFamily="34" charset="0"/>
                          <a:ea typeface="Calibri" panose="020F0502020204030204" pitchFamily="34" charset="0"/>
                          <a:cs typeface="Calibri" panose="020F0502020204030204" pitchFamily="34" charset="0"/>
                        </a:rPr>
                        <a:t> </a:t>
                      </a:r>
                      <a:r>
                        <a:rPr lang="en-US" sz="500" b="1" dirty="0" err="1">
                          <a:effectLst/>
                          <a:latin typeface="Calibri" panose="020F0502020204030204" pitchFamily="34" charset="0"/>
                          <a:ea typeface="Calibri" panose="020F0502020204030204" pitchFamily="34" charset="0"/>
                          <a:cs typeface="Calibri" panose="020F0502020204030204" pitchFamily="34" charset="0"/>
                        </a:rPr>
                        <a:t>godinu</a:t>
                      </a:r>
                      <a:r>
                        <a:rPr lang="en-US" sz="500" b="1" dirty="0">
                          <a:effectLst/>
                          <a:latin typeface="Calibri" panose="020F0502020204030204" pitchFamily="34" charset="0"/>
                          <a:ea typeface="Calibri" panose="020F0502020204030204" pitchFamily="34" charset="0"/>
                          <a:cs typeface="Calibri" panose="020F0502020204030204" pitchFamily="34" charset="0"/>
                        </a:rPr>
                        <a:t> </a:t>
                      </a:r>
                      <a:r>
                        <a:rPr lang="en-US" sz="500" b="1" dirty="0" err="1">
                          <a:effectLst/>
                          <a:latin typeface="Calibri" panose="020F0502020204030204" pitchFamily="34" charset="0"/>
                          <a:ea typeface="Calibri" panose="020F0502020204030204" pitchFamily="34" charset="0"/>
                          <a:cs typeface="Calibri" panose="020F0502020204030204" pitchFamily="34" charset="0"/>
                        </a:rPr>
                        <a:t>izdan</a:t>
                      </a:r>
                      <a:r>
                        <a:rPr lang="en-US" sz="500" b="1" dirty="0">
                          <a:effectLst/>
                          <a:latin typeface="Calibri" panose="020F0502020204030204" pitchFamily="34" charset="0"/>
                          <a:ea typeface="Calibri" panose="020F0502020204030204" pitchFamily="34" charset="0"/>
                          <a:cs typeface="Calibri" panose="020F0502020204030204" pitchFamily="34" charset="0"/>
                        </a:rPr>
                        <a:t> od </a:t>
                      </a:r>
                      <a:r>
                        <a:rPr lang="en-US" sz="500" b="1" dirty="0" err="1">
                          <a:effectLst/>
                          <a:latin typeface="Calibri" panose="020F0502020204030204" pitchFamily="34" charset="0"/>
                          <a:ea typeface="Calibri" panose="020F0502020204030204" pitchFamily="34" charset="0"/>
                          <a:cs typeface="Calibri" panose="020F0502020204030204" pitchFamily="34" charset="0"/>
                        </a:rPr>
                        <a:t>strane</a:t>
                      </a:r>
                      <a:r>
                        <a:rPr lang="en-US" sz="500" b="1" dirty="0">
                          <a:effectLst/>
                          <a:latin typeface="Calibri" panose="020F0502020204030204" pitchFamily="34" charset="0"/>
                          <a:ea typeface="Calibri" panose="020F0502020204030204" pitchFamily="34" charset="0"/>
                          <a:cs typeface="Calibri" panose="020F0502020204030204" pitchFamily="34" charset="0"/>
                        </a:rPr>
                        <a:t> </a:t>
                      </a:r>
                      <a:r>
                        <a:rPr lang="en-US" sz="500" b="1" dirty="0" err="1">
                          <a:effectLst/>
                          <a:latin typeface="Calibri" panose="020F0502020204030204" pitchFamily="34" charset="0"/>
                          <a:ea typeface="Calibri" panose="020F0502020204030204" pitchFamily="34" charset="0"/>
                          <a:cs typeface="Calibri" panose="020F0502020204030204" pitchFamily="34" charset="0"/>
                        </a:rPr>
                        <a:t>Savjetodavne</a:t>
                      </a:r>
                      <a:r>
                        <a:rPr lang="en-US" sz="500" b="1" dirty="0">
                          <a:effectLst/>
                          <a:latin typeface="Calibri" panose="020F0502020204030204" pitchFamily="34" charset="0"/>
                          <a:ea typeface="Calibri" panose="020F0502020204030204" pitchFamily="34" charset="0"/>
                          <a:cs typeface="Calibri" panose="020F0502020204030204" pitchFamily="34" charset="0"/>
                        </a:rPr>
                        <a:t> </a:t>
                      </a:r>
                      <a:r>
                        <a:rPr lang="en-US" sz="500" b="1" dirty="0" err="1">
                          <a:effectLst/>
                          <a:latin typeface="Calibri" panose="020F0502020204030204" pitchFamily="34" charset="0"/>
                          <a:ea typeface="Calibri" panose="020F0502020204030204" pitchFamily="34" charset="0"/>
                          <a:cs typeface="Calibri" panose="020F0502020204030204" pitchFamily="34" charset="0"/>
                        </a:rPr>
                        <a:t>službe</a:t>
                      </a:r>
                      <a:r>
                        <a:rPr lang="en-US" sz="500" b="1" dirty="0">
                          <a:effectLst/>
                          <a:latin typeface="Calibri" panose="020F0502020204030204" pitchFamily="34" charset="0"/>
                          <a:ea typeface="Calibri" panose="020F0502020204030204" pitchFamily="34" charset="0"/>
                          <a:cs typeface="Calibri" panose="020F0502020204030204" pitchFamily="34" charset="0"/>
                        </a:rPr>
                        <a:t> </a:t>
                      </a:r>
                      <a:endParaRPr lang="hr-HR" sz="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hr-HR" sz="400" i="1" dirty="0">
                          <a:effectLst/>
                          <a:latin typeface="Calibri" panose="020F0502020204030204" pitchFamily="34" charset="0"/>
                          <a:ea typeface="Times New Roman" panose="02020603050405020304" pitchFamily="18" charset="0"/>
                          <a:cs typeface="Calibri" panose="020F0502020204030204" pitchFamily="34" charset="0"/>
                        </a:rPr>
                        <a:t>Pojašnjenje:</a:t>
                      </a:r>
                      <a:r>
                        <a:rPr lang="hr-HR" sz="400" b="1" i="1" dirty="0">
                          <a:effectLst/>
                          <a:latin typeface="Calibri" panose="020F0502020204030204" pitchFamily="34" charset="0"/>
                          <a:ea typeface="Times New Roman" panose="02020603050405020304" pitchFamily="18" charset="0"/>
                          <a:cs typeface="Calibri" panose="020F0502020204030204" pitchFamily="34" charset="0"/>
                        </a:rPr>
                        <a:t> </a:t>
                      </a:r>
                      <a:r>
                        <a:rPr lang="hr-HR" sz="400" i="1" dirty="0">
                          <a:effectLst/>
                          <a:latin typeface="Calibri" panose="020F0502020204030204" pitchFamily="34" charset="0"/>
                          <a:ea typeface="Times New Roman" panose="02020603050405020304" pitchFamily="18" charset="0"/>
                          <a:cs typeface="Calibri" panose="020F0502020204030204" pitchFamily="34" charset="0"/>
                        </a:rPr>
                        <a:t>Odnosi se na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obveznike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paušalnog</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poreza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na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dohodak</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ili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one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koji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sukladno</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članku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29.,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stavku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3.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Zakona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o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porezu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na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dohodak</a:t>
                      </a:r>
                      <a:r>
                        <a:rPr lang="en-US" sz="400" i="1" dirty="0">
                          <a:effectLst/>
                          <a:latin typeface="Calibri" panose="020F0502020204030204" pitchFamily="34" charset="0"/>
                          <a:ea typeface="Times New Roman" panose="02020603050405020304" pitchFamily="18" charset="0"/>
                          <a:cs typeface="Calibri" panose="020F0502020204030204" pitchFamily="34" charset="0"/>
                        </a:rPr>
                        <a:t> (NN 115/16)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nisu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obveznici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poreza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na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dohodak</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koji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dobrovoljno</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odabrani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sudjelovanje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u FADN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istraživanju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godinu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koja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prethodi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prijavi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na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Natječaj</a:t>
                      </a:r>
                      <a:r>
                        <a:rPr lang="en-US" sz="4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takve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korisnike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kriterij</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odabira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Ekonomičnost</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ukupnog</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poslovanja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se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izračunava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na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slijedeći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način</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b="1" i="1" dirty="0" err="1">
                          <a:effectLst/>
                          <a:latin typeface="Calibri" panose="020F0502020204030204" pitchFamily="34" charset="0"/>
                          <a:ea typeface="Times New Roman" panose="02020603050405020304" pitchFamily="18" charset="0"/>
                          <a:cs typeface="Calibri" panose="020F0502020204030204" pitchFamily="34" charset="0"/>
                        </a:rPr>
                        <a:t>Ekonomičnost</a:t>
                      </a:r>
                      <a:r>
                        <a:rPr lang="en-US" sz="4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b="1" i="1" dirty="0" err="1">
                          <a:effectLst/>
                          <a:latin typeface="Calibri" panose="020F0502020204030204" pitchFamily="34" charset="0"/>
                          <a:ea typeface="Times New Roman" panose="02020603050405020304" pitchFamily="18" charset="0"/>
                          <a:cs typeface="Calibri" panose="020F0502020204030204" pitchFamily="34" charset="0"/>
                        </a:rPr>
                        <a:t>ukupnog</a:t>
                      </a:r>
                      <a:r>
                        <a:rPr lang="en-US" sz="4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b="1" i="1" dirty="0" err="1">
                          <a:effectLst/>
                          <a:latin typeface="Calibri" panose="020F0502020204030204" pitchFamily="34" charset="0"/>
                          <a:ea typeface="Times New Roman" panose="02020603050405020304" pitchFamily="18" charset="0"/>
                          <a:cs typeface="Calibri" panose="020F0502020204030204" pitchFamily="34" charset="0"/>
                        </a:rPr>
                        <a:t>poslovanja</a:t>
                      </a:r>
                      <a:r>
                        <a:rPr lang="en-US" sz="400" b="1" i="1" dirty="0">
                          <a:effectLst/>
                          <a:latin typeface="Calibri" panose="020F0502020204030204" pitchFamily="34" charset="0"/>
                          <a:ea typeface="Times New Roman" panose="02020603050405020304" pitchFamily="18" charset="0"/>
                          <a:cs typeface="Calibri" panose="020F0502020204030204" pitchFamily="34" charset="0"/>
                        </a:rPr>
                        <a:t> = (</a:t>
                      </a:r>
                      <a:r>
                        <a:rPr lang="en-US" sz="400" b="1" i="1" dirty="0" err="1">
                          <a:effectLst/>
                          <a:latin typeface="Calibri" panose="020F0502020204030204" pitchFamily="34" charset="0"/>
                          <a:ea typeface="Times New Roman" panose="02020603050405020304" pitchFamily="18" charset="0"/>
                          <a:cs typeface="Calibri" panose="020F0502020204030204" pitchFamily="34" charset="0"/>
                        </a:rPr>
                        <a:t>Ukupni</a:t>
                      </a:r>
                      <a:r>
                        <a:rPr lang="en-US" sz="4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b="1" i="1" dirty="0" err="1">
                          <a:effectLst/>
                          <a:latin typeface="Calibri" panose="020F0502020204030204" pitchFamily="34" charset="0"/>
                          <a:ea typeface="Times New Roman" panose="02020603050405020304" pitchFamily="18" charset="0"/>
                          <a:cs typeface="Calibri" panose="020F0502020204030204" pitchFamily="34" charset="0"/>
                        </a:rPr>
                        <a:t>prihodi</a:t>
                      </a:r>
                      <a:r>
                        <a:rPr lang="en-US" sz="400" b="1" i="1" dirty="0">
                          <a:effectLst/>
                          <a:latin typeface="Calibri" panose="020F0502020204030204" pitchFamily="34" charset="0"/>
                          <a:ea typeface="Times New Roman" panose="02020603050405020304" pitchFamily="18" charset="0"/>
                          <a:cs typeface="Calibri" panose="020F0502020204030204" pitchFamily="34" charset="0"/>
                        </a:rPr>
                        <a:t> – </a:t>
                      </a:r>
                      <a:r>
                        <a:rPr lang="en-US" sz="400" b="1" i="1" dirty="0" err="1">
                          <a:effectLst/>
                          <a:latin typeface="Calibri" panose="020F0502020204030204" pitchFamily="34" charset="0"/>
                          <a:ea typeface="Times New Roman" panose="02020603050405020304" pitchFamily="18" charset="0"/>
                          <a:cs typeface="Calibri" panose="020F0502020204030204" pitchFamily="34" charset="0"/>
                        </a:rPr>
                        <a:t>ukupni</a:t>
                      </a:r>
                      <a:r>
                        <a:rPr lang="en-US" sz="4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b="1" i="1" dirty="0" err="1">
                          <a:effectLst/>
                          <a:latin typeface="Calibri" panose="020F0502020204030204" pitchFamily="34" charset="0"/>
                          <a:ea typeface="Times New Roman" panose="02020603050405020304" pitchFamily="18" charset="0"/>
                          <a:cs typeface="Calibri" panose="020F0502020204030204" pitchFamily="34" charset="0"/>
                        </a:rPr>
                        <a:t>troškovi</a:t>
                      </a:r>
                      <a:r>
                        <a:rPr lang="en-US" sz="400" b="1" i="1" dirty="0">
                          <a:effectLst/>
                          <a:latin typeface="Calibri" panose="020F0502020204030204" pitchFamily="34" charset="0"/>
                          <a:ea typeface="Times New Roman" panose="02020603050405020304" pitchFamily="18" charset="0"/>
                          <a:cs typeface="Calibri" panose="020F0502020204030204" pitchFamily="34" charset="0"/>
                        </a:rPr>
                        <a:t> + </a:t>
                      </a:r>
                      <a:r>
                        <a:rPr lang="en-US" sz="400" b="1" i="1" dirty="0" err="1">
                          <a:effectLst/>
                          <a:latin typeface="Calibri" panose="020F0502020204030204" pitchFamily="34" charset="0"/>
                          <a:ea typeface="Times New Roman" panose="02020603050405020304" pitchFamily="18" charset="0"/>
                          <a:cs typeface="Calibri" panose="020F0502020204030204" pitchFamily="34" charset="0"/>
                        </a:rPr>
                        <a:t>amortizacija</a:t>
                      </a:r>
                      <a:r>
                        <a:rPr lang="en-US" sz="4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b="1" i="1" dirty="0" err="1">
                          <a:effectLst/>
                          <a:latin typeface="Calibri" panose="020F0502020204030204" pitchFamily="34" charset="0"/>
                          <a:ea typeface="Times New Roman" panose="02020603050405020304" pitchFamily="18" charset="0"/>
                          <a:cs typeface="Calibri" panose="020F0502020204030204" pitchFamily="34" charset="0"/>
                        </a:rPr>
                        <a:t>ukupni</a:t>
                      </a:r>
                      <a:r>
                        <a:rPr lang="en-US" sz="4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b="1" i="1" dirty="0" err="1">
                          <a:effectLst/>
                          <a:latin typeface="Calibri" panose="020F0502020204030204" pitchFamily="34" charset="0"/>
                          <a:ea typeface="Times New Roman" panose="02020603050405020304" pitchFamily="18" charset="0"/>
                          <a:cs typeface="Calibri" panose="020F0502020204030204" pitchFamily="34" charset="0"/>
                        </a:rPr>
                        <a:t>prihodi</a:t>
                      </a:r>
                      <a:r>
                        <a:rPr lang="en-US" sz="400" b="1" i="1" dirty="0">
                          <a:effectLst/>
                          <a:latin typeface="Calibri" panose="020F0502020204030204" pitchFamily="34" charset="0"/>
                          <a:ea typeface="Times New Roman" panose="02020603050405020304" pitchFamily="18" charset="0"/>
                          <a:cs typeface="Calibri" panose="020F0502020204030204" pitchFamily="34" charset="0"/>
                        </a:rPr>
                        <a:t> *100</a:t>
                      </a:r>
                      <a:endParaRPr lang="hr-HR" sz="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400" b="1" i="1" dirty="0">
                          <a:effectLst/>
                          <a:latin typeface="Calibri" panose="020F0502020204030204" pitchFamily="34" charset="0"/>
                          <a:ea typeface="Times New Roman" panose="02020603050405020304" pitchFamily="18" charset="0"/>
                          <a:cs typeface="Calibri" panose="020F0502020204030204" pitchFamily="34" charset="0"/>
                        </a:rPr>
                        <a:t>NAPOMENA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Korisnici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koji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u FADN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sustavu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moraju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najkasnije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mjesec</a:t>
                      </a:r>
                      <a:r>
                        <a:rPr lang="en-US" sz="400" i="1" dirty="0">
                          <a:effectLst/>
                          <a:latin typeface="Calibri" panose="020F0502020204030204" pitchFamily="34" charset="0"/>
                          <a:ea typeface="Times New Roman" panose="02020603050405020304" pitchFamily="18" charset="0"/>
                          <a:cs typeface="Calibri" panose="020F0502020204030204" pitchFamily="34" charset="0"/>
                        </a:rPr>
                        <a:t> dana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prije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planiranog</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datuma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prijave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na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natječaj</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zatražiti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od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Savjetodavne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službe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da se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njihovi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podaci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prikupe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obrade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kako</a:t>
                      </a:r>
                      <a:r>
                        <a:rPr lang="en-US" sz="400" i="1" dirty="0">
                          <a:effectLst/>
                          <a:latin typeface="Calibri" panose="020F0502020204030204" pitchFamily="34" charset="0"/>
                          <a:ea typeface="Times New Roman" panose="02020603050405020304" pitchFamily="18" charset="0"/>
                          <a:cs typeface="Calibri" panose="020F0502020204030204" pitchFamily="34" charset="0"/>
                        </a:rPr>
                        <a:t> bi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korisnik</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mogao</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na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vrijeme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dobiti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potrebno</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izvješće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b="1" i="1" dirty="0">
                          <a:effectLst/>
                          <a:latin typeface="Calibri" panose="020F0502020204030204" pitchFamily="34" charset="0"/>
                          <a:ea typeface="Calibri" panose="020F0502020204030204" pitchFamily="34" charset="0"/>
                          <a:cs typeface="Calibri" panose="020F0502020204030204" pitchFamily="34" charset="0"/>
                        </a:rPr>
                        <a:t>UČITATI DOKUMENT U AGRONET</a:t>
                      </a:r>
                      <a:endParaRPr lang="hr-H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12679" marR="12679" marT="12679" marB="1267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4071371457"/>
                  </a:ext>
                </a:extLst>
              </a:tr>
              <a:tr h="502922">
                <a:tc>
                  <a:txBody>
                    <a:bodyPr/>
                    <a:lstStyle/>
                    <a:p>
                      <a:pPr algn="just">
                        <a:lnSpc>
                          <a:spcPct val="115000"/>
                        </a:lnSpc>
                        <a:spcAft>
                          <a:spcPts val="0"/>
                        </a:spcAft>
                      </a:pPr>
                      <a:r>
                        <a:rPr lang="en-US" sz="500" b="1">
                          <a:effectLst/>
                          <a:latin typeface="Calibri" panose="020F0502020204030204" pitchFamily="34" charset="0"/>
                          <a:ea typeface="Times New Roman" panose="02020603050405020304" pitchFamily="18" charset="0"/>
                          <a:cs typeface="Calibri" panose="020F0502020204030204" pitchFamily="34" charset="0"/>
                        </a:rPr>
                        <a:t>6.</a:t>
                      </a:r>
                      <a:endParaRPr lang="hr-HR" sz="500">
                        <a:effectLst/>
                        <a:latin typeface="Calibri" panose="020F0502020204030204" pitchFamily="34" charset="0"/>
                        <a:ea typeface="Calibri" panose="020F0502020204030204" pitchFamily="34" charset="0"/>
                        <a:cs typeface="Times New Roman" panose="02020603050405020304" pitchFamily="18" charset="0"/>
                      </a:endParaRPr>
                    </a:p>
                  </a:txBody>
                  <a:tcPr marL="12679" marR="12679" marT="12679" marB="1267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500" b="1">
                          <a:effectLst/>
                          <a:latin typeface="Calibri" panose="020F0502020204030204" pitchFamily="34" charset="0"/>
                          <a:ea typeface="Times New Roman" panose="02020603050405020304" pitchFamily="18" charset="0"/>
                          <a:cs typeface="Calibri" panose="020F0502020204030204" pitchFamily="34" charset="0"/>
                        </a:rPr>
                        <a:t>Imenik članova zadruge/Popis članova proizvođačke organizacije, čiji je korisnik član</a:t>
                      </a:r>
                      <a:endParaRPr lang="hr-HR" sz="5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400" i="1">
                          <a:effectLst/>
                          <a:latin typeface="Calibri" panose="020F0502020204030204" pitchFamily="34" charset="0"/>
                          <a:ea typeface="Times New Roman" panose="02020603050405020304" pitchFamily="18" charset="0"/>
                          <a:cs typeface="Calibri" panose="020F0502020204030204" pitchFamily="34" charset="0"/>
                        </a:rPr>
                        <a:t>Pojašnjenje: Ako je korisnik član zadruge obvezno je učitati u AGRONET Imenik članova zadruge čiji je član.</a:t>
                      </a:r>
                      <a:endParaRPr lang="hr-HR" sz="5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400" i="1">
                          <a:effectLst/>
                          <a:latin typeface="Calibri" panose="020F0502020204030204" pitchFamily="34" charset="0"/>
                          <a:ea typeface="Times New Roman" panose="02020603050405020304" pitchFamily="18" charset="0"/>
                          <a:cs typeface="Calibri" panose="020F0502020204030204" pitchFamily="34" charset="0"/>
                        </a:rPr>
                        <a:t>Ako je korisnik član proizvođačke organizacije potrebno je popuniti predložak “Popis članova proizvođačke organizacije” čiji je član i učitati ga u AGRONET. Predložak* se preuzima iz Zahtjeva za potporu u AGRONET-u. Ako korisnik prijavljuje zajednički projekt navedenu dokumentaciju </a:t>
                      </a:r>
                      <a:r>
                        <a:rPr lang="en-US" sz="400" i="1">
                          <a:effectLst/>
                          <a:latin typeface="Calibri" panose="020F0502020204030204" pitchFamily="34" charset="0"/>
                          <a:ea typeface="Calibri" panose="020F0502020204030204" pitchFamily="34" charset="0"/>
                          <a:cs typeface="Calibri" panose="020F0502020204030204" pitchFamily="34" charset="0"/>
                        </a:rPr>
                        <a:t>potrebno je učitati samo za korisnika-nositelja zajedničkog projekta.</a:t>
                      </a:r>
                      <a:r>
                        <a:rPr lang="en-US" sz="400" b="1" i="1">
                          <a:effectLst/>
                          <a:latin typeface="Calibri" panose="020F0502020204030204" pitchFamily="34" charset="0"/>
                          <a:ea typeface="Times New Roman" panose="02020603050405020304" pitchFamily="18" charset="0"/>
                          <a:cs typeface="Calibri" panose="020F0502020204030204" pitchFamily="34" charset="0"/>
                        </a:rPr>
                        <a:t> </a:t>
                      </a:r>
                      <a:r>
                        <a:rPr lang="en-US" sz="400" b="1" i="1">
                          <a:effectLst/>
                          <a:latin typeface="Calibri" panose="020F0502020204030204" pitchFamily="34" charset="0"/>
                          <a:ea typeface="Calibri" panose="020F0502020204030204" pitchFamily="34" charset="0"/>
                          <a:cs typeface="Calibri" panose="020F0502020204030204" pitchFamily="34" charset="0"/>
                        </a:rPr>
                        <a:t>UČITATI DOKUMENT/POPUNJENI PREDLOŽAK U AGRONET</a:t>
                      </a:r>
                      <a:endParaRPr lang="hr-HR" sz="500">
                        <a:effectLst/>
                        <a:latin typeface="Calibri" panose="020F0502020204030204" pitchFamily="34" charset="0"/>
                        <a:ea typeface="Calibri" panose="020F0502020204030204" pitchFamily="34" charset="0"/>
                        <a:cs typeface="Times New Roman" panose="02020603050405020304" pitchFamily="18" charset="0"/>
                      </a:endParaRPr>
                    </a:p>
                  </a:txBody>
                  <a:tcPr marL="12679" marR="12679" marT="12679" marB="1267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551390891"/>
                  </a:ext>
                </a:extLst>
              </a:tr>
              <a:tr h="3193514">
                <a:tc>
                  <a:txBody>
                    <a:bodyPr/>
                    <a:lstStyle/>
                    <a:p>
                      <a:pPr algn="just">
                        <a:lnSpc>
                          <a:spcPct val="115000"/>
                        </a:lnSpc>
                        <a:spcAft>
                          <a:spcPts val="0"/>
                        </a:spcAft>
                      </a:pPr>
                      <a:r>
                        <a:rPr lang="en-US" sz="500" b="1">
                          <a:effectLst/>
                          <a:latin typeface="Calibri" panose="020F0502020204030204" pitchFamily="34" charset="0"/>
                          <a:ea typeface="Times New Roman" panose="02020603050405020304" pitchFamily="18" charset="0"/>
                          <a:cs typeface="Calibri" panose="020F0502020204030204" pitchFamily="34" charset="0"/>
                        </a:rPr>
                        <a:t>7.</a:t>
                      </a:r>
                      <a:endParaRPr lang="hr-HR" sz="500">
                        <a:effectLst/>
                        <a:latin typeface="Calibri" panose="020F0502020204030204" pitchFamily="34" charset="0"/>
                        <a:ea typeface="Calibri" panose="020F0502020204030204" pitchFamily="34" charset="0"/>
                        <a:cs typeface="Times New Roman" panose="02020603050405020304" pitchFamily="18" charset="0"/>
                      </a:endParaRPr>
                    </a:p>
                  </a:txBody>
                  <a:tcPr marL="12679" marR="12679" marT="12679" marB="1267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342900" lvl="0" indent="-342900" algn="just">
                        <a:lnSpc>
                          <a:spcPct val="115000"/>
                        </a:lnSpc>
                        <a:spcAft>
                          <a:spcPts val="0"/>
                        </a:spcAft>
                        <a:buFont typeface="Symbol" panose="05050102010706020507" pitchFamily="18" charset="2"/>
                        <a:buChar char=""/>
                      </a:pPr>
                      <a:r>
                        <a:rPr lang="hr-HR" sz="500" b="1" dirty="0">
                          <a:effectLst/>
                          <a:latin typeface="Calibri" panose="020F0502020204030204" pitchFamily="34" charset="0"/>
                          <a:ea typeface="Calibri" panose="020F0502020204030204" pitchFamily="34" charset="0"/>
                          <a:cs typeface="Calibri" panose="020F0502020204030204" pitchFamily="34" charset="0"/>
                        </a:rPr>
                        <a:t>diploma agronomskog/šumarskog/veterinarskog/biotehnološkog  smjera </a:t>
                      </a:r>
                      <a:endParaRPr lang="hr-HR" sz="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Pojašnjenje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Završen</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preddiplomski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diplomski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sveučilišni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studij</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ili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integrirani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preddiplomski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diplomski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sveučilišni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studij</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ili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specijalistički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diplomski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stručni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studij</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agronomske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šumarske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veterinarske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ili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biotehnološke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struke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Bodove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ostvaruje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korisnik</a:t>
                      </a:r>
                      <a:r>
                        <a:rPr lang="en-US" sz="400" i="1" dirty="0">
                          <a:effectLst/>
                          <a:latin typeface="Calibri" panose="020F0502020204030204" pitchFamily="34" charset="0"/>
                          <a:ea typeface="Times New Roman" panose="02020603050405020304" pitchFamily="18" charset="0"/>
                          <a:cs typeface="Calibri" panose="020F0502020204030204" pitchFamily="34" charset="0"/>
                        </a:rPr>
                        <a:t> OPG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ako</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nositelj</a:t>
                      </a:r>
                      <a:r>
                        <a:rPr lang="en-US" sz="400" i="1" dirty="0">
                          <a:effectLst/>
                          <a:latin typeface="Calibri" panose="020F0502020204030204" pitchFamily="34" charset="0"/>
                          <a:ea typeface="Times New Roman" panose="02020603050405020304" pitchFamily="18" charset="0"/>
                          <a:cs typeface="Calibri" panose="020F0502020204030204" pitchFamily="34" charset="0"/>
                        </a:rPr>
                        <a:t> OPG-a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posjeduje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Diplomu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agronomskog</a:t>
                      </a:r>
                      <a:r>
                        <a:rPr lang="en-US" sz="400" i="1" dirty="0">
                          <a:effectLst/>
                          <a:latin typeface="Calibri" panose="020F0502020204030204" pitchFamily="34" charset="0"/>
                          <a:ea typeface="Times New Roman" panose="02020603050405020304" pitchFamily="18" charset="0"/>
                          <a:cs typeface="Calibri" panose="020F0502020204030204" pitchFamily="34" charset="0"/>
                        </a:rPr>
                        <a:t>/</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šumarskog</a:t>
                      </a:r>
                      <a:r>
                        <a:rPr lang="en-US" sz="400" i="1" dirty="0">
                          <a:effectLst/>
                          <a:latin typeface="Calibri" panose="020F0502020204030204" pitchFamily="34" charset="0"/>
                          <a:ea typeface="Times New Roman" panose="02020603050405020304" pitchFamily="18" charset="0"/>
                          <a:cs typeface="Calibri" panose="020F0502020204030204" pitchFamily="34" charset="0"/>
                        </a:rPr>
                        <a:t>/</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veterinarskog</a:t>
                      </a:r>
                      <a:r>
                        <a:rPr lang="en-US" sz="400" i="1" dirty="0">
                          <a:effectLst/>
                          <a:latin typeface="Calibri" panose="020F0502020204030204" pitchFamily="34" charset="0"/>
                          <a:ea typeface="Times New Roman" panose="02020603050405020304" pitchFamily="18" charset="0"/>
                          <a:cs typeface="Calibri" panose="020F0502020204030204" pitchFamily="34" charset="0"/>
                        </a:rPr>
                        <a:t>/</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biotehnološkog</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smjera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Bodove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ostvaruje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korisnik</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pravna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osoba</a:t>
                      </a:r>
                      <a:r>
                        <a:rPr lang="en-US" sz="400" i="1" dirty="0">
                          <a:effectLst/>
                          <a:latin typeface="Calibri" panose="020F0502020204030204" pitchFamily="34" charset="0"/>
                          <a:ea typeface="Times New Roman" panose="02020603050405020304" pitchFamily="18" charset="0"/>
                          <a:cs typeface="Calibri" panose="020F0502020204030204" pitchFamily="34" charset="0"/>
                        </a:rPr>
                        <a:t>/</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obrt</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ako</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odgovorna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osoba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u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pravnoj</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osobi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osoba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ovlaštena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zastupanje</a:t>
                      </a:r>
                      <a:r>
                        <a:rPr lang="en-US" sz="400" i="1" dirty="0">
                          <a:effectLst/>
                          <a:latin typeface="Calibri" panose="020F0502020204030204" pitchFamily="34" charset="0"/>
                          <a:ea typeface="Times New Roman" panose="02020603050405020304" pitchFamily="18" charset="0"/>
                          <a:cs typeface="Calibri" panose="020F0502020204030204" pitchFamily="34" charset="0"/>
                        </a:rPr>
                        <a:t>)/</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vlasnik</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obrta-podnositelj</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zahtjeva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potporu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ili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zaposlenik</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pravne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osobe</a:t>
                      </a:r>
                      <a:r>
                        <a:rPr lang="en-US" sz="400" i="1" dirty="0">
                          <a:effectLst/>
                          <a:latin typeface="Calibri" panose="020F0502020204030204" pitchFamily="34" charset="0"/>
                          <a:ea typeface="Times New Roman" panose="02020603050405020304" pitchFamily="18" charset="0"/>
                          <a:cs typeface="Calibri" panose="020F0502020204030204" pitchFamily="34" charset="0"/>
                        </a:rPr>
                        <a:t>/</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obrta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posjeduje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Diplomu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agronomskog</a:t>
                      </a:r>
                      <a:r>
                        <a:rPr lang="en-US" sz="400" i="1" dirty="0">
                          <a:effectLst/>
                          <a:latin typeface="Calibri" panose="020F0502020204030204" pitchFamily="34" charset="0"/>
                          <a:ea typeface="Times New Roman" panose="02020603050405020304" pitchFamily="18" charset="0"/>
                          <a:cs typeface="Calibri" panose="020F0502020204030204" pitchFamily="34" charset="0"/>
                        </a:rPr>
                        <a:t>/</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šumarskog</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veterinarskog</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biotehnološkog</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smjera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endParaRPr lang="hr-HR" sz="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hr-HR" sz="500" b="1" dirty="0">
                          <a:effectLst/>
                          <a:latin typeface="Calibri" panose="020F0502020204030204" pitchFamily="34" charset="0"/>
                          <a:ea typeface="Calibri" panose="020F0502020204030204" pitchFamily="34" charset="0"/>
                          <a:cs typeface="Calibri" panose="020F0502020204030204" pitchFamily="34" charset="0"/>
                        </a:rPr>
                        <a:t>ugovor o radu iz kojeg je vidljivo radno iskustvo u poljoprivredi u trajanju od minimalno 8 godina </a:t>
                      </a:r>
                      <a:endParaRPr lang="hr-HR" sz="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Pojašnjenje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Bodove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ostvaruje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korisnik</a:t>
                      </a:r>
                      <a:r>
                        <a:rPr lang="en-US" sz="400" i="1" dirty="0">
                          <a:effectLst/>
                          <a:latin typeface="Calibri" panose="020F0502020204030204" pitchFamily="34" charset="0"/>
                          <a:ea typeface="Times New Roman" panose="02020603050405020304" pitchFamily="18" charset="0"/>
                          <a:cs typeface="Calibri" panose="020F0502020204030204" pitchFamily="34" charset="0"/>
                        </a:rPr>
                        <a:t> OPG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ako</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nositelj</a:t>
                      </a:r>
                      <a:r>
                        <a:rPr lang="en-US" sz="400" i="1" dirty="0">
                          <a:effectLst/>
                          <a:latin typeface="Calibri" panose="020F0502020204030204" pitchFamily="34" charset="0"/>
                          <a:ea typeface="Times New Roman" panose="02020603050405020304" pitchFamily="18" charset="0"/>
                          <a:cs typeface="Calibri" panose="020F0502020204030204" pitchFamily="34" charset="0"/>
                        </a:rPr>
                        <a:t> OPG-a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posjeduje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Ugovore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o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radu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iz</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kojih</a:t>
                      </a:r>
                      <a:r>
                        <a:rPr lang="en-US" sz="400" i="1" dirty="0">
                          <a:effectLst/>
                          <a:latin typeface="Calibri" panose="020F0502020204030204" pitchFamily="34" charset="0"/>
                          <a:ea typeface="Times New Roman" panose="02020603050405020304" pitchFamily="18" charset="0"/>
                          <a:cs typeface="Calibri" panose="020F0502020204030204" pitchFamily="34" charset="0"/>
                        </a:rPr>
                        <a:t> je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vidljivo</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radno</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iskustvo</a:t>
                      </a:r>
                      <a:r>
                        <a:rPr lang="en-US" sz="400" i="1" dirty="0">
                          <a:effectLst/>
                          <a:latin typeface="Calibri" panose="020F0502020204030204" pitchFamily="34" charset="0"/>
                          <a:ea typeface="Times New Roman" panose="02020603050405020304" pitchFamily="18" charset="0"/>
                          <a:cs typeface="Calibri" panose="020F0502020204030204" pitchFamily="34" charset="0"/>
                        </a:rPr>
                        <a:t> u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poljoprivredi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u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trajanju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od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minimalno</a:t>
                      </a:r>
                      <a:r>
                        <a:rPr lang="en-US" sz="400" i="1" dirty="0">
                          <a:effectLst/>
                          <a:latin typeface="Calibri" panose="020F0502020204030204" pitchFamily="34" charset="0"/>
                          <a:ea typeface="Times New Roman" panose="02020603050405020304" pitchFamily="18" charset="0"/>
                          <a:cs typeface="Calibri" panose="020F0502020204030204" pitchFamily="34" charset="0"/>
                        </a:rPr>
                        <a:t> 8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godina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Bodove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ostvaruje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korisnik</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pravna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osoba</a:t>
                      </a:r>
                      <a:r>
                        <a:rPr lang="en-US" sz="400" i="1" dirty="0">
                          <a:effectLst/>
                          <a:latin typeface="Calibri" panose="020F0502020204030204" pitchFamily="34" charset="0"/>
                          <a:ea typeface="Times New Roman" panose="02020603050405020304" pitchFamily="18" charset="0"/>
                          <a:cs typeface="Calibri" panose="020F0502020204030204" pitchFamily="34" charset="0"/>
                        </a:rPr>
                        <a:t>/</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obrt</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ako</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odgovorna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osoba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u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pravnoj</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osobi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osoba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ovlaštena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zastupanje</a:t>
                      </a:r>
                      <a:r>
                        <a:rPr lang="en-US" sz="400" i="1" dirty="0">
                          <a:effectLst/>
                          <a:latin typeface="Calibri" panose="020F0502020204030204" pitchFamily="34" charset="0"/>
                          <a:ea typeface="Times New Roman" panose="02020603050405020304" pitchFamily="18" charset="0"/>
                          <a:cs typeface="Calibri" panose="020F0502020204030204" pitchFamily="34" charset="0"/>
                        </a:rPr>
                        <a:t>)/</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vlasnik</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obrta-podnositelj</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zahtjeva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potporu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ili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zaposlenik</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pravne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osobe</a:t>
                      </a:r>
                      <a:r>
                        <a:rPr lang="en-US" sz="400" i="1" dirty="0">
                          <a:effectLst/>
                          <a:latin typeface="Calibri" panose="020F0502020204030204" pitchFamily="34" charset="0"/>
                          <a:ea typeface="Times New Roman" panose="02020603050405020304" pitchFamily="18" charset="0"/>
                          <a:cs typeface="Calibri" panose="020F0502020204030204" pitchFamily="34" charset="0"/>
                        </a:rPr>
                        <a:t>/</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obrta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posjeduje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Ugovore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o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radu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iz</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kojih</a:t>
                      </a:r>
                      <a:r>
                        <a:rPr lang="en-US" sz="400" i="1" dirty="0">
                          <a:effectLst/>
                          <a:latin typeface="Calibri" panose="020F0502020204030204" pitchFamily="34" charset="0"/>
                          <a:ea typeface="Times New Roman" panose="02020603050405020304" pitchFamily="18" charset="0"/>
                          <a:cs typeface="Calibri" panose="020F0502020204030204" pitchFamily="34" charset="0"/>
                        </a:rPr>
                        <a:t> je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vidljivo</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radno</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iskustvo</a:t>
                      </a:r>
                      <a:r>
                        <a:rPr lang="en-US" sz="400" i="1" dirty="0">
                          <a:effectLst/>
                          <a:latin typeface="Calibri" panose="020F0502020204030204" pitchFamily="34" charset="0"/>
                          <a:ea typeface="Times New Roman" panose="02020603050405020304" pitchFamily="18" charset="0"/>
                          <a:cs typeface="Calibri" panose="020F0502020204030204" pitchFamily="34" charset="0"/>
                        </a:rPr>
                        <a:t> u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poljoprivredi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u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trajanju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od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minimalno</a:t>
                      </a:r>
                      <a:r>
                        <a:rPr lang="en-US" sz="400" i="1" dirty="0">
                          <a:effectLst/>
                          <a:latin typeface="Calibri" panose="020F0502020204030204" pitchFamily="34" charset="0"/>
                          <a:ea typeface="Times New Roman" panose="02020603050405020304" pitchFamily="18" charset="0"/>
                          <a:cs typeface="Calibri" panose="020F0502020204030204" pitchFamily="34" charset="0"/>
                        </a:rPr>
                        <a:t> 8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godina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Ako</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korisnik</a:t>
                      </a:r>
                      <a:r>
                        <a:rPr lang="en-US" sz="400" i="1" dirty="0">
                          <a:effectLst/>
                          <a:latin typeface="Calibri" panose="020F0502020204030204" pitchFamily="34" charset="0"/>
                          <a:ea typeface="Times New Roman" panose="02020603050405020304" pitchFamily="18" charset="0"/>
                          <a:cs typeface="Calibri" panose="020F0502020204030204" pitchFamily="34" charset="0"/>
                        </a:rPr>
                        <a:t> ne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posjeduje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odgovarajući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Ugovor</a:t>
                      </a:r>
                      <a:r>
                        <a:rPr lang="en-US" sz="400" i="1" dirty="0">
                          <a:effectLst/>
                          <a:latin typeface="Calibri" panose="020F0502020204030204" pitchFamily="34" charset="0"/>
                          <a:ea typeface="Times New Roman" panose="02020603050405020304" pitchFamily="18" charset="0"/>
                          <a:cs typeface="Calibri" panose="020F0502020204030204" pitchFamily="34" charset="0"/>
                        </a:rPr>
                        <a:t> o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radu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radno</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iskustvo</a:t>
                      </a:r>
                      <a:r>
                        <a:rPr lang="en-US" sz="400" i="1" dirty="0">
                          <a:effectLst/>
                          <a:latin typeface="Calibri" panose="020F0502020204030204" pitchFamily="34" charset="0"/>
                          <a:ea typeface="Times New Roman" panose="02020603050405020304" pitchFamily="18" charset="0"/>
                          <a:cs typeface="Calibri" panose="020F0502020204030204" pitchFamily="34" charset="0"/>
                        </a:rPr>
                        <a:t> u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poljoprivredi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može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se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dokazati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trajanjem</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upisa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nositelja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OPG-a/</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vlasnika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obrta</a:t>
                      </a:r>
                      <a:r>
                        <a:rPr lang="en-US" sz="400" i="1" dirty="0">
                          <a:effectLst/>
                          <a:latin typeface="Calibri" panose="020F0502020204030204" pitchFamily="34" charset="0"/>
                          <a:ea typeface="Times New Roman" panose="02020603050405020304" pitchFamily="18" charset="0"/>
                          <a:cs typeface="Calibri" panose="020F0502020204030204" pitchFamily="34" charset="0"/>
                        </a:rPr>
                        <a:t>/</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odgovorne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osobe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osoba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ovlaštena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zastupanje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podnositelja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zahtjeva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potporu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ili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zaposlenika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pravne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osobe</a:t>
                      </a:r>
                      <a:r>
                        <a:rPr lang="en-US" sz="400" i="1" dirty="0">
                          <a:effectLst/>
                          <a:latin typeface="Calibri" panose="020F0502020204030204" pitchFamily="34" charset="0"/>
                          <a:ea typeface="Times New Roman" panose="02020603050405020304" pitchFamily="18" charset="0"/>
                          <a:cs typeface="Calibri" panose="020F0502020204030204" pitchFamily="34" charset="0"/>
                        </a:rPr>
                        <a:t>/</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obrta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u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Upisniku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poljoprivrednika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(bez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obzira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u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kojem</a:t>
                      </a:r>
                      <a:r>
                        <a:rPr lang="en-US" sz="400" i="1" dirty="0">
                          <a:effectLst/>
                          <a:latin typeface="Calibri" panose="020F0502020204030204" pitchFamily="34" charset="0"/>
                          <a:ea typeface="Times New Roman" panose="02020603050405020304" pitchFamily="18" charset="0"/>
                          <a:cs typeface="Calibri" panose="020F0502020204030204" pitchFamily="34" charset="0"/>
                        </a:rPr>
                        <a:t> PG-u je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isti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bio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upisan</a:t>
                      </a:r>
                      <a:r>
                        <a:rPr lang="en-US" sz="400" i="1" dirty="0">
                          <a:effectLst/>
                          <a:latin typeface="Calibri" panose="020F0502020204030204" pitchFamily="34" charset="0"/>
                          <a:ea typeface="Times New Roman" panose="02020603050405020304" pitchFamily="18" charset="0"/>
                          <a:cs typeface="Calibri" panose="020F0502020204030204" pitchFamily="34" charset="0"/>
                        </a:rPr>
                        <a:t>). U tom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slučaju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u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zahtjev</a:t>
                      </a:r>
                      <a:r>
                        <a:rPr lang="en-US" sz="4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potporu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potrebno</a:t>
                      </a:r>
                      <a:r>
                        <a:rPr lang="en-US" sz="400" i="1" dirty="0">
                          <a:effectLst/>
                          <a:latin typeface="Calibri" panose="020F0502020204030204" pitchFamily="34" charset="0"/>
                          <a:ea typeface="Times New Roman" panose="02020603050405020304" pitchFamily="18" charset="0"/>
                          <a:cs typeface="Calibri" panose="020F0502020204030204" pitchFamily="34" charset="0"/>
                        </a:rPr>
                        <a:t> je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učitati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popis</a:t>
                      </a:r>
                      <a:r>
                        <a:rPr lang="en-US" sz="400" i="1" dirty="0">
                          <a:effectLst/>
                          <a:latin typeface="Calibri" panose="020F0502020204030204" pitchFamily="34" charset="0"/>
                          <a:ea typeface="Times New Roman" panose="02020603050405020304" pitchFamily="18" charset="0"/>
                          <a:cs typeface="Calibri" panose="020F0502020204030204" pitchFamily="34" charset="0"/>
                        </a:rPr>
                        <a:t> MIPBG-a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poljoprivrednih</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gospodarstava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u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kojima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je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nositelj</a:t>
                      </a:r>
                      <a:r>
                        <a:rPr lang="en-US" sz="400" i="1" dirty="0">
                          <a:effectLst/>
                          <a:latin typeface="Calibri" panose="020F0502020204030204" pitchFamily="34" charset="0"/>
                          <a:ea typeface="Times New Roman" panose="02020603050405020304" pitchFamily="18" charset="0"/>
                          <a:cs typeface="Calibri" panose="020F0502020204030204" pitchFamily="34" charset="0"/>
                        </a:rPr>
                        <a:t> OPG-a/</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vlasnik</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obrta</a:t>
                      </a:r>
                      <a:r>
                        <a:rPr lang="en-US" sz="400" i="1" dirty="0">
                          <a:effectLst/>
                          <a:latin typeface="Calibri" panose="020F0502020204030204" pitchFamily="34" charset="0"/>
                          <a:ea typeface="Times New Roman" panose="02020603050405020304" pitchFamily="18" charset="0"/>
                          <a:cs typeface="Calibri" panose="020F0502020204030204" pitchFamily="34" charset="0"/>
                        </a:rPr>
                        <a:t>/</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odgovorna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osoba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osoba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ovlaštena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zastupanje</a:t>
                      </a:r>
                      <a:r>
                        <a:rPr lang="en-US" sz="400" i="1" dirty="0">
                          <a:effectLst/>
                          <a:latin typeface="Calibri" panose="020F0502020204030204" pitchFamily="34" charset="0"/>
                          <a:ea typeface="Times New Roman" panose="02020603050405020304" pitchFamily="18" charset="0"/>
                          <a:cs typeface="Calibri" panose="020F0502020204030204" pitchFamily="34" charset="0"/>
                        </a:rPr>
                        <a:t>)-</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podnositelj</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zahtjeva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potporu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ili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zaposlenik</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pravne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osobe</a:t>
                      </a:r>
                      <a:r>
                        <a:rPr lang="en-US" sz="400" i="1" dirty="0">
                          <a:effectLst/>
                          <a:latin typeface="Calibri" panose="020F0502020204030204" pitchFamily="34" charset="0"/>
                          <a:ea typeface="Times New Roman" panose="02020603050405020304" pitchFamily="18" charset="0"/>
                          <a:cs typeface="Calibri" panose="020F0502020204030204" pitchFamily="34" charset="0"/>
                        </a:rPr>
                        <a:t>/</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obrta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bio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upisan</a:t>
                      </a:r>
                      <a:r>
                        <a:rPr lang="en-US" sz="400" i="1" dirty="0">
                          <a:effectLst/>
                          <a:latin typeface="Calibri" panose="020F0502020204030204" pitchFamily="34" charset="0"/>
                          <a:ea typeface="Times New Roman" panose="02020603050405020304" pitchFamily="18" charset="0"/>
                          <a:cs typeface="Calibri" panose="020F0502020204030204" pitchFamily="34" charset="0"/>
                        </a:rPr>
                        <a:t>.</a:t>
                      </a:r>
                      <a:r>
                        <a:rPr lang="hr-HR" sz="500" b="1" dirty="0">
                          <a:effectLst/>
                          <a:latin typeface="Calibri" panose="020F0502020204030204" pitchFamily="34" charset="0"/>
                          <a:ea typeface="Calibri" panose="020F0502020204030204" pitchFamily="34" charset="0"/>
                          <a:cs typeface="Calibri" panose="020F0502020204030204" pitchFamily="34" charset="0"/>
                        </a:rPr>
                        <a:t> </a:t>
                      </a:r>
                      <a:endParaRPr lang="hr-HR" sz="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hr-HR" sz="500" b="1" dirty="0">
                          <a:effectLst/>
                          <a:latin typeface="Calibri" panose="020F0502020204030204" pitchFamily="34" charset="0"/>
                          <a:ea typeface="Calibri" panose="020F0502020204030204" pitchFamily="34" charset="0"/>
                          <a:cs typeface="Calibri" panose="020F0502020204030204" pitchFamily="34" charset="0"/>
                        </a:rPr>
                        <a:t>svjedodžba srednje škole agronomskog/šumarskog/veterinarskog/</a:t>
                      </a:r>
                      <a:r>
                        <a:rPr lang="hr-HR" sz="500" b="1" dirty="0" err="1">
                          <a:effectLst/>
                          <a:latin typeface="Calibri" panose="020F0502020204030204" pitchFamily="34" charset="0"/>
                          <a:ea typeface="Calibri" panose="020F0502020204030204" pitchFamily="34" charset="0"/>
                          <a:cs typeface="Calibri" panose="020F0502020204030204" pitchFamily="34" charset="0"/>
                        </a:rPr>
                        <a:t>biotehno</a:t>
                      </a:r>
                      <a:r>
                        <a:rPr lang="hr-HR" sz="500" b="1" dirty="0">
                          <a:effectLst/>
                          <a:latin typeface="Calibri" panose="020F0502020204030204" pitchFamily="34" charset="0"/>
                          <a:ea typeface="Calibri" panose="020F0502020204030204" pitchFamily="34" charset="0"/>
                          <a:cs typeface="Calibri" panose="020F0502020204030204" pitchFamily="34" charset="0"/>
                        </a:rPr>
                        <a:t>- </a:t>
                      </a:r>
                      <a:r>
                        <a:rPr lang="hr-HR" sz="500" b="1" dirty="0" err="1">
                          <a:effectLst/>
                          <a:latin typeface="Calibri" panose="020F0502020204030204" pitchFamily="34" charset="0"/>
                          <a:ea typeface="Calibri" panose="020F0502020204030204" pitchFamily="34" charset="0"/>
                          <a:cs typeface="Calibri" panose="020F0502020204030204" pitchFamily="34" charset="0"/>
                        </a:rPr>
                        <a:t>loškog</a:t>
                      </a:r>
                      <a:r>
                        <a:rPr lang="hr-HR" sz="500" b="1" dirty="0">
                          <a:effectLst/>
                          <a:latin typeface="Calibri" panose="020F0502020204030204" pitchFamily="34" charset="0"/>
                          <a:ea typeface="Calibri" panose="020F0502020204030204" pitchFamily="34" charset="0"/>
                          <a:cs typeface="Calibri" panose="020F0502020204030204" pitchFamily="34" charset="0"/>
                        </a:rPr>
                        <a:t>  smjera ili </a:t>
                      </a:r>
                      <a:endParaRPr lang="hr-HR" sz="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Pojašnjenje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Bodove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ostvaruje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korisnik</a:t>
                      </a:r>
                      <a:r>
                        <a:rPr lang="en-US" sz="400" i="1" dirty="0">
                          <a:effectLst/>
                          <a:latin typeface="Calibri" panose="020F0502020204030204" pitchFamily="34" charset="0"/>
                          <a:ea typeface="Times New Roman" panose="02020603050405020304" pitchFamily="18" charset="0"/>
                          <a:cs typeface="Calibri" panose="020F0502020204030204" pitchFamily="34" charset="0"/>
                        </a:rPr>
                        <a:t> OPG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ako</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nositelj</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OPGa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posjeduje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Svjedodžbu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srednje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škole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agronomskog</a:t>
                      </a:r>
                      <a:r>
                        <a:rPr lang="en-US" sz="400" i="1" dirty="0">
                          <a:effectLst/>
                          <a:latin typeface="Calibri" panose="020F0502020204030204" pitchFamily="34" charset="0"/>
                          <a:ea typeface="Times New Roman" panose="02020603050405020304" pitchFamily="18" charset="0"/>
                          <a:cs typeface="Calibri" panose="020F0502020204030204" pitchFamily="34" charset="0"/>
                        </a:rPr>
                        <a:t>/</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šumarskog</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veterinarskog</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biotehnološkog</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smjera</a:t>
                      </a:r>
                      <a:r>
                        <a:rPr lang="en-US" sz="400" i="1" dirty="0">
                          <a:effectLst/>
                          <a:latin typeface="Calibri" panose="020F0502020204030204" pitchFamily="34" charset="0"/>
                          <a:ea typeface="Times New Roman" panose="02020603050405020304" pitchFamily="18" charset="0"/>
                          <a:cs typeface="Calibri" panose="020F0502020204030204" pitchFamily="34" charset="0"/>
                        </a:rPr>
                        <a:t>.</a:t>
                      </a:r>
                      <a:endParaRPr lang="hr-HR" sz="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400" i="1" dirty="0" err="1">
                          <a:effectLst/>
                          <a:latin typeface="Calibri" panose="020F0502020204030204" pitchFamily="34" charset="0"/>
                          <a:ea typeface="Times New Roman" panose="02020603050405020304" pitchFamily="18" charset="0"/>
                          <a:cs typeface="Calibri" panose="020F0502020204030204" pitchFamily="34" charset="0"/>
                        </a:rPr>
                        <a:t>Bodove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ostvaruje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korisnik</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pravna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osoba</a:t>
                      </a:r>
                      <a:r>
                        <a:rPr lang="en-US" sz="400" i="1" dirty="0">
                          <a:effectLst/>
                          <a:latin typeface="Calibri" panose="020F0502020204030204" pitchFamily="34" charset="0"/>
                          <a:ea typeface="Times New Roman" panose="02020603050405020304" pitchFamily="18" charset="0"/>
                          <a:cs typeface="Calibri" panose="020F0502020204030204" pitchFamily="34" charset="0"/>
                        </a:rPr>
                        <a:t>/</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obrt</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ako</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odgovorna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osoba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u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pravnoj</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osobi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osoba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ovlaštena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zastupanje</a:t>
                      </a:r>
                      <a:r>
                        <a:rPr lang="en-US" sz="400" i="1" dirty="0">
                          <a:effectLst/>
                          <a:latin typeface="Calibri" panose="020F0502020204030204" pitchFamily="34" charset="0"/>
                          <a:ea typeface="Times New Roman" panose="02020603050405020304" pitchFamily="18" charset="0"/>
                          <a:cs typeface="Calibri" panose="020F0502020204030204" pitchFamily="34" charset="0"/>
                        </a:rPr>
                        <a:t>)/</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vlasnik</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obrta-podnositelj</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zahtjeva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potporu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ili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zaposlenik</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pravne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osobe</a:t>
                      </a:r>
                      <a:r>
                        <a:rPr lang="en-US" sz="400" i="1" dirty="0">
                          <a:effectLst/>
                          <a:latin typeface="Calibri" panose="020F0502020204030204" pitchFamily="34" charset="0"/>
                          <a:ea typeface="Times New Roman" panose="02020603050405020304" pitchFamily="18" charset="0"/>
                          <a:cs typeface="Calibri" panose="020F0502020204030204" pitchFamily="34" charset="0"/>
                        </a:rPr>
                        <a:t>/</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obrta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posjeduje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Svjedodžbu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srednje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škole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agronomskog</a:t>
                      </a:r>
                      <a:r>
                        <a:rPr lang="en-US" sz="400" i="1" dirty="0">
                          <a:effectLst/>
                          <a:latin typeface="Calibri" panose="020F0502020204030204" pitchFamily="34" charset="0"/>
                          <a:ea typeface="Times New Roman" panose="02020603050405020304" pitchFamily="18" charset="0"/>
                          <a:cs typeface="Calibri" panose="020F0502020204030204" pitchFamily="34" charset="0"/>
                        </a:rPr>
                        <a:t>/</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šumarskog</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veterinarskog</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biotehnološkog</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smjera</a:t>
                      </a:r>
                      <a:r>
                        <a:rPr lang="en-US" sz="400" i="1" dirty="0">
                          <a:effectLst/>
                          <a:latin typeface="Calibri" panose="020F0502020204030204" pitchFamily="34" charset="0"/>
                          <a:ea typeface="Times New Roman" panose="02020603050405020304" pitchFamily="18" charset="0"/>
                          <a:cs typeface="Calibri" panose="020F0502020204030204" pitchFamily="34" charset="0"/>
                        </a:rPr>
                        <a:t>.</a:t>
                      </a:r>
                      <a:endParaRPr lang="hr-HR" sz="4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15000"/>
                        </a:lnSpc>
                        <a:spcAft>
                          <a:spcPts val="0"/>
                        </a:spcAft>
                      </a:pPr>
                      <a:r>
                        <a:rPr lang="hr-HR" sz="500" b="1" dirty="0">
                          <a:effectLst/>
                          <a:latin typeface="Calibri" panose="020F0502020204030204" pitchFamily="34" charset="0"/>
                          <a:ea typeface="Calibri" panose="020F0502020204030204" pitchFamily="34" charset="0"/>
                          <a:cs typeface="Calibri" panose="020F0502020204030204" pitchFamily="34" charset="0"/>
                        </a:rPr>
                        <a:t> </a:t>
                      </a:r>
                      <a:endParaRPr lang="hr-HR" sz="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hr-HR" sz="500" b="1" dirty="0">
                          <a:effectLst/>
                          <a:latin typeface="Calibri" panose="020F0502020204030204" pitchFamily="34" charset="0"/>
                          <a:ea typeface="Calibri" panose="020F0502020204030204" pitchFamily="34" charset="0"/>
                          <a:cs typeface="Calibri" panose="020F0502020204030204" pitchFamily="34" charset="0"/>
                        </a:rPr>
                        <a:t>ugovor o radu iz kojeg je vidljivo radno iskustvo u poljoprivredi u trajanju od</a:t>
                      </a:r>
                      <a:r>
                        <a:rPr lang="hr-HR" sz="500" dirty="0">
                          <a:effectLst/>
                          <a:latin typeface="Calibri" panose="020F0502020204030204" pitchFamily="34" charset="0"/>
                          <a:ea typeface="Calibri" panose="020F0502020204030204" pitchFamily="34" charset="0"/>
                          <a:cs typeface="Calibri" panose="020F0502020204030204" pitchFamily="34" charset="0"/>
                        </a:rPr>
                        <a:t> </a:t>
                      </a:r>
                      <a:r>
                        <a:rPr lang="hr-HR" sz="500" b="1" dirty="0">
                          <a:effectLst/>
                          <a:latin typeface="Calibri" panose="020F0502020204030204" pitchFamily="34" charset="0"/>
                          <a:ea typeface="Calibri" panose="020F0502020204030204" pitchFamily="34" charset="0"/>
                          <a:cs typeface="Calibri" panose="020F0502020204030204" pitchFamily="34" charset="0"/>
                        </a:rPr>
                        <a:t>4</a:t>
                      </a:r>
                      <a:r>
                        <a:rPr lang="hr-HR" sz="500" dirty="0">
                          <a:effectLst/>
                          <a:latin typeface="Calibri" panose="020F0502020204030204" pitchFamily="34" charset="0"/>
                          <a:ea typeface="Calibri" panose="020F0502020204030204" pitchFamily="34" charset="0"/>
                          <a:cs typeface="Calibri" panose="020F0502020204030204" pitchFamily="34" charset="0"/>
                        </a:rPr>
                        <a:t> </a:t>
                      </a:r>
                      <a:r>
                        <a:rPr lang="hr-HR" sz="500" b="1" dirty="0">
                          <a:effectLst/>
                          <a:latin typeface="Calibri" panose="020F0502020204030204" pitchFamily="34" charset="0"/>
                          <a:ea typeface="Calibri" panose="020F0502020204030204" pitchFamily="34" charset="0"/>
                          <a:cs typeface="Calibri" panose="020F0502020204030204" pitchFamily="34" charset="0"/>
                        </a:rPr>
                        <a:t>do 8 godina</a:t>
                      </a:r>
                      <a:endParaRPr lang="hr-HR" sz="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Pojašnjenje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Jednako</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kao</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kriterij</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osam</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ili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više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godina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iskustva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u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poljoprivredi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endParaRPr lang="hr-HR" sz="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endParaRPr lang="hr-HR" sz="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400" i="1" dirty="0" err="1">
                          <a:effectLst/>
                          <a:latin typeface="Calibri" panose="020F0502020204030204" pitchFamily="34" charset="0"/>
                          <a:ea typeface="Times New Roman" panose="02020603050405020304" pitchFamily="18" charset="0"/>
                          <a:cs typeface="Calibri" panose="020F0502020204030204" pitchFamily="34" charset="0"/>
                        </a:rPr>
                        <a:t>Ako</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korisnik</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pravna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osoba</a:t>
                      </a:r>
                      <a:r>
                        <a:rPr lang="en-US" sz="400" i="1" dirty="0">
                          <a:effectLst/>
                          <a:latin typeface="Calibri" panose="020F0502020204030204" pitchFamily="34" charset="0"/>
                          <a:ea typeface="Times New Roman" panose="02020603050405020304" pitchFamily="18" charset="0"/>
                          <a:cs typeface="Calibri" panose="020F0502020204030204" pitchFamily="34" charset="0"/>
                        </a:rPr>
                        <a:t>/</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obrt</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bodove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ostvaruje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na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temelju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stručne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spreme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radnog</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iskustva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zaposlenika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potrebno</a:t>
                      </a:r>
                      <a:r>
                        <a:rPr lang="en-US" sz="400" i="1" dirty="0">
                          <a:effectLst/>
                          <a:latin typeface="Calibri" panose="020F0502020204030204" pitchFamily="34" charset="0"/>
                          <a:ea typeface="Times New Roman" panose="02020603050405020304" pitchFamily="18" charset="0"/>
                          <a:cs typeface="Calibri" panose="020F0502020204030204" pitchFamily="34" charset="0"/>
                        </a:rPr>
                        <a:t> je pored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diplome</a:t>
                      </a:r>
                      <a:r>
                        <a:rPr lang="en-US" sz="400" i="1" dirty="0">
                          <a:effectLst/>
                          <a:latin typeface="Calibri" panose="020F0502020204030204" pitchFamily="34" charset="0"/>
                          <a:ea typeface="Times New Roman" panose="02020603050405020304" pitchFamily="18" charset="0"/>
                          <a:cs typeface="Calibri" panose="020F0502020204030204" pitchFamily="34" charset="0"/>
                        </a:rPr>
                        <a:t>/</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svjedodžbe</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odgovarajućeg</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smjera</a:t>
                      </a:r>
                      <a:r>
                        <a:rPr lang="en-US" sz="400" i="1" dirty="0">
                          <a:effectLst/>
                          <a:latin typeface="Calibri" panose="020F0502020204030204" pitchFamily="34" charset="0"/>
                          <a:ea typeface="Times New Roman" panose="02020603050405020304" pitchFamily="18" charset="0"/>
                          <a:cs typeface="Calibri" panose="020F0502020204030204" pitchFamily="34" charset="0"/>
                        </a:rPr>
                        <a:t>/</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odgovarajućeg</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Ugovora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o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radu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s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drugim</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poslodavcima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priložiti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Ugovor</a:t>
                      </a:r>
                      <a:r>
                        <a:rPr lang="en-US" sz="400" i="1" dirty="0">
                          <a:effectLst/>
                          <a:latin typeface="Calibri" panose="020F0502020204030204" pitchFamily="34" charset="0"/>
                          <a:ea typeface="Times New Roman" panose="02020603050405020304" pitchFamily="18" charset="0"/>
                          <a:cs typeface="Calibri" panose="020F0502020204030204" pitchFamily="34" charset="0"/>
                        </a:rPr>
                        <a:t> o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radu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sklopljen</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između</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zaposlenika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korisnika</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kao</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dokaz</a:t>
                      </a:r>
                      <a:r>
                        <a:rPr lang="en-US" sz="400" i="1" dirty="0">
                          <a:effectLst/>
                          <a:latin typeface="Calibri" panose="020F0502020204030204" pitchFamily="34" charset="0"/>
                          <a:ea typeface="Times New Roman" panose="02020603050405020304" pitchFamily="18" charset="0"/>
                          <a:cs typeface="Calibri" panose="020F0502020204030204" pitchFamily="34" charset="0"/>
                        </a:rPr>
                        <a:t> da je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isti</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zaposlenik</a:t>
                      </a:r>
                      <a:r>
                        <a:rPr lang="en-US" sz="400" i="1" dirty="0">
                          <a:effectLst/>
                          <a:latin typeface="Calibri" panose="020F0502020204030204" pitchFamily="34" charset="0"/>
                          <a:ea typeface="Times New Roman" panose="02020603050405020304" pitchFamily="18" charset="0"/>
                          <a:cs typeface="Calibri" panose="020F0502020204030204" pitchFamily="34" charset="0"/>
                        </a:rPr>
                        <a:t> </a:t>
                      </a:r>
                      <a:r>
                        <a:rPr lang="en-US" sz="400" i="1" dirty="0" err="1">
                          <a:effectLst/>
                          <a:latin typeface="Calibri" panose="020F0502020204030204" pitchFamily="34" charset="0"/>
                          <a:ea typeface="Times New Roman" panose="02020603050405020304" pitchFamily="18" charset="0"/>
                          <a:cs typeface="Calibri" panose="020F0502020204030204" pitchFamily="34" charset="0"/>
                        </a:rPr>
                        <a:t>Korisnika</a:t>
                      </a:r>
                      <a:r>
                        <a:rPr lang="en-US" sz="400" i="1" dirty="0">
                          <a:effectLst/>
                          <a:latin typeface="Calibri" panose="020F0502020204030204" pitchFamily="34" charset="0"/>
                          <a:ea typeface="Times New Roman" panose="02020603050405020304" pitchFamily="18" charset="0"/>
                          <a:cs typeface="Calibri" panose="020F0502020204030204" pitchFamily="34" charset="0"/>
                        </a:rPr>
                        <a:t>.</a:t>
                      </a:r>
                      <a:endParaRPr lang="hr-HR" sz="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hr-HR" sz="400" b="1" i="1" dirty="0">
                          <a:effectLst/>
                          <a:latin typeface="Calibri" panose="020F0502020204030204" pitchFamily="34" charset="0"/>
                          <a:ea typeface="Calibri" panose="020F0502020204030204" pitchFamily="34" charset="0"/>
                          <a:cs typeface="Calibri" panose="020F0502020204030204" pitchFamily="34" charset="0"/>
                        </a:rPr>
                        <a:t>UČITATI DOKUMENTE U AGRONET</a:t>
                      </a:r>
                      <a:endParaRPr lang="hr-HR" sz="400" dirty="0">
                        <a:effectLst/>
                        <a:latin typeface="Calibri" panose="020F0502020204030204" pitchFamily="34" charset="0"/>
                        <a:ea typeface="Calibri" panose="020F0502020204030204" pitchFamily="34" charset="0"/>
                        <a:cs typeface="Times New Roman" panose="02020603050405020304" pitchFamily="18" charset="0"/>
                      </a:endParaRPr>
                    </a:p>
                  </a:txBody>
                  <a:tcPr marL="12679" marR="12679" marT="12679" marB="1267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302689633"/>
                  </a:ext>
                </a:extLst>
              </a:tr>
            </a:tbl>
          </a:graphicData>
        </a:graphic>
      </p:graphicFrame>
    </p:spTree>
    <p:extLst>
      <p:ext uri="{BB962C8B-B14F-4D97-AF65-F5344CB8AC3E}">
        <p14:creationId xmlns:p14="http://schemas.microsoft.com/office/powerpoint/2010/main" val="484358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A55BA70-F739-4A14-A905-CBA82E210520}"/>
              </a:ext>
            </a:extLst>
          </p:cNvPr>
          <p:cNvSpPr>
            <a:spLocks noGrp="1"/>
          </p:cNvSpPr>
          <p:nvPr>
            <p:ph type="title"/>
          </p:nvPr>
        </p:nvSpPr>
        <p:spPr/>
        <p:txBody>
          <a:bodyPr/>
          <a:lstStyle/>
          <a:p>
            <a:endParaRPr lang="hr-HR"/>
          </a:p>
        </p:txBody>
      </p:sp>
      <p:graphicFrame>
        <p:nvGraphicFramePr>
          <p:cNvPr id="4" name="Rezervirano mjesto sadržaja 3">
            <a:extLst>
              <a:ext uri="{FF2B5EF4-FFF2-40B4-BE49-F238E27FC236}">
                <a16:creationId xmlns:a16="http://schemas.microsoft.com/office/drawing/2014/main" id="{7662C320-DDF2-4060-885E-63F86A17873F}"/>
              </a:ext>
            </a:extLst>
          </p:cNvPr>
          <p:cNvGraphicFramePr>
            <a:graphicFrameLocks noGrp="1"/>
          </p:cNvGraphicFramePr>
          <p:nvPr>
            <p:ph idx="1"/>
          </p:nvPr>
        </p:nvGraphicFramePr>
        <p:xfrm>
          <a:off x="2614521" y="1585726"/>
          <a:ext cx="3914958" cy="4554912"/>
        </p:xfrm>
        <a:graphic>
          <a:graphicData uri="http://schemas.openxmlformats.org/drawingml/2006/table">
            <a:tbl>
              <a:tblPr firstRow="1" firstCol="1" bandRow="1"/>
              <a:tblGrid>
                <a:gridCol w="256007">
                  <a:extLst>
                    <a:ext uri="{9D8B030D-6E8A-4147-A177-3AD203B41FA5}">
                      <a16:colId xmlns:a16="http://schemas.microsoft.com/office/drawing/2014/main" val="2525427901"/>
                    </a:ext>
                  </a:extLst>
                </a:gridCol>
                <a:gridCol w="3658951">
                  <a:extLst>
                    <a:ext uri="{9D8B030D-6E8A-4147-A177-3AD203B41FA5}">
                      <a16:colId xmlns:a16="http://schemas.microsoft.com/office/drawing/2014/main" val="3207207068"/>
                    </a:ext>
                  </a:extLst>
                </a:gridCol>
              </a:tblGrid>
              <a:tr h="2698764">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8.</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8436" marR="18436" marT="18436" marB="1843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hr-HR" sz="800" b="1">
                          <a:effectLst/>
                          <a:latin typeface="Calibri" panose="020F0502020204030204" pitchFamily="34" charset="0"/>
                          <a:ea typeface="Calibri" panose="020F0502020204030204" pitchFamily="34" charset="0"/>
                          <a:cs typeface="Calibri" panose="020F0502020204030204" pitchFamily="34" charset="0"/>
                        </a:rPr>
                        <a:t>Dokumentacija kojom se dokazuje da se projektom uvodi novi /inovativni tehničko-tehnološki proizvod/proces</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i="1">
                          <a:effectLst/>
                          <a:latin typeface="Calibri" panose="020F0502020204030204" pitchFamily="34" charset="0"/>
                          <a:ea typeface="Times New Roman" panose="02020603050405020304" pitchFamily="18" charset="0"/>
                          <a:cs typeface="Calibri" panose="020F0502020204030204" pitchFamily="34" charset="0"/>
                        </a:rPr>
                        <a:t>Pojašnjenje:  </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i="1">
                          <a:effectLst/>
                          <a:latin typeface="Calibri" panose="020F0502020204030204" pitchFamily="34" charset="0"/>
                          <a:ea typeface="Times New Roman" panose="02020603050405020304" pitchFamily="18" charset="0"/>
                          <a:cs typeface="Calibri" panose="020F0502020204030204" pitchFamily="34" charset="0"/>
                        </a:rPr>
                        <a:t>Ako korisnik </a:t>
                      </a:r>
                      <a:r>
                        <a:rPr lang="en-US" sz="600" b="1" i="1">
                          <a:effectLst/>
                          <a:latin typeface="Calibri" panose="020F0502020204030204" pitchFamily="34" charset="0"/>
                          <a:ea typeface="Times New Roman" panose="02020603050405020304" pitchFamily="18" charset="0"/>
                          <a:cs typeface="Calibri" panose="020F0502020204030204" pitchFamily="34" charset="0"/>
                        </a:rPr>
                        <a:t>projektom koji je predmet zahtjeva za potporu</a:t>
                      </a:r>
                      <a:r>
                        <a:rPr lang="en-US" sz="600" i="1">
                          <a:effectLst/>
                          <a:latin typeface="Calibri" panose="020F0502020204030204" pitchFamily="34" charset="0"/>
                          <a:ea typeface="Times New Roman" panose="02020603050405020304" pitchFamily="18" charset="0"/>
                          <a:cs typeface="Calibri" panose="020F0502020204030204" pitchFamily="34" charset="0"/>
                        </a:rPr>
                        <a:t> </a:t>
                      </a:r>
                      <a:r>
                        <a:rPr lang="en-US" sz="600" b="1" i="1">
                          <a:effectLst/>
                          <a:latin typeface="Calibri" panose="020F0502020204030204" pitchFamily="34" charset="0"/>
                          <a:ea typeface="Times New Roman" panose="02020603050405020304" pitchFamily="18" charset="0"/>
                          <a:cs typeface="Calibri" panose="020F0502020204030204" pitchFamily="34" charset="0"/>
                        </a:rPr>
                        <a:t>uvodi inovativni tehničko-tehnološki proizvod/proces,</a:t>
                      </a:r>
                      <a:r>
                        <a:rPr lang="en-US" sz="600" i="1">
                          <a:effectLst/>
                          <a:latin typeface="Calibri" panose="020F0502020204030204" pitchFamily="34" charset="0"/>
                          <a:ea typeface="Times New Roman" panose="02020603050405020304" pitchFamily="18" charset="0"/>
                          <a:cs typeface="Calibri" panose="020F0502020204030204" pitchFamily="34" charset="0"/>
                        </a:rPr>
                        <a:t> potrebno je u AGRONET učitati sljedeću dokumentaciju:</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600" i="1">
                          <a:effectLst/>
                          <a:latin typeface="Calibri" panose="020F0502020204030204" pitchFamily="34" charset="0"/>
                          <a:ea typeface="Times New Roman" panose="02020603050405020304" pitchFamily="18" charset="0"/>
                          <a:cs typeface="Calibri" panose="020F0502020204030204" pitchFamily="34" charset="0"/>
                        </a:rPr>
                        <a:t>Dokaz o priznanju patenta izdan od nadležne institucije i/ili</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600" i="1">
                          <a:effectLst/>
                          <a:latin typeface="Calibri" panose="020F0502020204030204" pitchFamily="34" charset="0"/>
                          <a:ea typeface="Times New Roman" panose="02020603050405020304" pitchFamily="18" charset="0"/>
                          <a:cs typeface="Calibri" panose="020F0502020204030204" pitchFamily="34" charset="0"/>
                        </a:rPr>
                        <a:t>Dokaz o nagradi na sajmovima inovacija (domaćim i stranim) i/ili</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600" i="1">
                          <a:effectLst/>
                          <a:latin typeface="Calibri" panose="020F0502020204030204" pitchFamily="34" charset="0"/>
                          <a:ea typeface="Times New Roman" panose="02020603050405020304" pitchFamily="18" charset="0"/>
                          <a:cs typeface="Calibri" panose="020F0502020204030204" pitchFamily="34" charset="0"/>
                        </a:rPr>
                        <a:t>Dokaz o zaštićenom intelektulanom vlasništvu izdan od nadležne institucije ili postoji objašnjena strategija zaštite intelektualnog vlasništva </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i="1">
                          <a:effectLst/>
                          <a:latin typeface="Calibri" panose="020F0502020204030204" pitchFamily="34" charset="0"/>
                          <a:ea typeface="Times New Roman" panose="02020603050405020304" pitchFamily="18" charset="0"/>
                          <a:cs typeface="Calibri" panose="020F0502020204030204" pitchFamily="34" charset="0"/>
                        </a:rPr>
                        <a:t>Priznati patent/ nagrade/zaštićeno intelektulano vlasništvo/objašnjena strategija zaštite intelektulanog vlasništva mora se odnositi na tehničko-tehnološki proizvod/proces koji je predmet projekta (ulaganja) prijavljenog u zahtjevu za potporu. </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i="1">
                          <a:effectLst/>
                          <a:latin typeface="Calibri" panose="020F0502020204030204" pitchFamily="34" charset="0"/>
                          <a:ea typeface="Times New Roman" panose="02020603050405020304" pitchFamily="18" charset="0"/>
                          <a:cs typeface="Calibri" panose="020F0502020204030204" pitchFamily="34" charset="0"/>
                        </a:rPr>
                        <a:t> </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i="1">
                          <a:effectLst/>
                          <a:latin typeface="Calibri" panose="020F0502020204030204" pitchFamily="34" charset="0"/>
                          <a:ea typeface="Times New Roman" panose="02020603050405020304" pitchFamily="18" charset="0"/>
                          <a:cs typeface="Calibri" panose="020F0502020204030204" pitchFamily="34" charset="0"/>
                        </a:rPr>
                        <a:t>Ako korisnik </a:t>
                      </a:r>
                      <a:r>
                        <a:rPr lang="en-US" sz="600" b="1" i="1">
                          <a:effectLst/>
                          <a:latin typeface="Calibri" panose="020F0502020204030204" pitchFamily="34" charset="0"/>
                          <a:ea typeface="Times New Roman" panose="02020603050405020304" pitchFamily="18" charset="0"/>
                          <a:cs typeface="Calibri" panose="020F0502020204030204" pitchFamily="34" charset="0"/>
                        </a:rPr>
                        <a:t>projektom koji je predmet zahtjeva za potporu</a:t>
                      </a:r>
                      <a:r>
                        <a:rPr lang="en-US" sz="600" i="1">
                          <a:effectLst/>
                          <a:latin typeface="Calibri" panose="020F0502020204030204" pitchFamily="34" charset="0"/>
                          <a:ea typeface="Times New Roman" panose="02020603050405020304" pitchFamily="18" charset="0"/>
                          <a:cs typeface="Calibri" panose="020F0502020204030204" pitchFamily="34" charset="0"/>
                        </a:rPr>
                        <a:t> </a:t>
                      </a:r>
                      <a:r>
                        <a:rPr lang="en-US" sz="600" b="1" i="1">
                          <a:effectLst/>
                          <a:latin typeface="Calibri" panose="020F0502020204030204" pitchFamily="34" charset="0"/>
                          <a:ea typeface="Times New Roman" panose="02020603050405020304" pitchFamily="18" charset="0"/>
                          <a:cs typeface="Calibri" panose="020F0502020204030204" pitchFamily="34" charset="0"/>
                        </a:rPr>
                        <a:t>uvodi novi  tehničko-tehnološki proizvod (proizvod koji je nov za korisnika, nacionalno tržište (makroregiju) ili globalno tržište): </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600" b="1" i="1">
                          <a:effectLst/>
                          <a:latin typeface="Calibri" panose="020F0502020204030204" pitchFamily="34" charset="0"/>
                          <a:ea typeface="Times New Roman" panose="02020603050405020304" pitchFamily="18" charset="0"/>
                          <a:cs typeface="Calibri" panose="020F0502020204030204" pitchFamily="34" charset="0"/>
                        </a:rPr>
                        <a:t>U Poslovnom planu-tablica “Struktura i dinamika EPFRR proizvodnje”</a:t>
                      </a:r>
                      <a:r>
                        <a:rPr lang="en-US" sz="600" i="1">
                          <a:effectLst/>
                          <a:latin typeface="Calibri" panose="020F0502020204030204" pitchFamily="34" charset="0"/>
                          <a:ea typeface="Times New Roman" panose="02020603050405020304" pitchFamily="18" charset="0"/>
                          <a:cs typeface="Calibri" panose="020F0502020204030204" pitchFamily="34" charset="0"/>
                        </a:rPr>
                        <a:t> (</a:t>
                      </a:r>
                      <a:r>
                        <a:rPr lang="hr-HR" sz="600" i="1">
                          <a:effectLst/>
                          <a:latin typeface="Calibri" panose="020F0502020204030204" pitchFamily="34" charset="0"/>
                          <a:ea typeface="Times New Roman" panose="02020603050405020304" pitchFamily="18" charset="0"/>
                          <a:cs typeface="Calibri" panose="020F0502020204030204" pitchFamily="34" charset="0"/>
                        </a:rPr>
                        <a:t>u slučaju kada je vrijednost ukupno prihvatljivih troškova projekta veća od 200.000 kn) mora biti razvidno da je prijavljeno ulaganje u zahtjevu za potporu vezano uz proizvodnju novog proizvoda.</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600" b="1" i="1">
                          <a:effectLst/>
                          <a:latin typeface="Calibri" panose="020F0502020204030204" pitchFamily="34" charset="0"/>
                          <a:ea typeface="Times New Roman" panose="02020603050405020304" pitchFamily="18" charset="0"/>
                          <a:cs typeface="Calibri" panose="020F0502020204030204" pitchFamily="34" charset="0"/>
                        </a:rPr>
                        <a:t>U</a:t>
                      </a:r>
                      <a:r>
                        <a:rPr lang="en-US" sz="600" i="1">
                          <a:effectLst/>
                          <a:latin typeface="Calibri" panose="020F0502020204030204" pitchFamily="34" charset="0"/>
                          <a:ea typeface="Times New Roman" panose="02020603050405020304" pitchFamily="18" charset="0"/>
                          <a:cs typeface="Calibri" panose="020F0502020204030204" pitchFamily="34" charset="0"/>
                        </a:rPr>
                        <a:t> </a:t>
                      </a:r>
                      <a:r>
                        <a:rPr lang="en-US" sz="600" b="1" i="1">
                          <a:effectLst/>
                          <a:latin typeface="Calibri" panose="020F0502020204030204" pitchFamily="34" charset="0"/>
                          <a:ea typeface="Times New Roman" panose="02020603050405020304" pitchFamily="18" charset="0"/>
                          <a:cs typeface="Calibri" panose="020F0502020204030204" pitchFamily="34" charset="0"/>
                        </a:rPr>
                        <a:t>tablici ““Struktura i dinamika EPFRR proizvodnje”*</a:t>
                      </a:r>
                      <a:r>
                        <a:rPr lang="en-US" sz="600" i="1">
                          <a:effectLst/>
                          <a:latin typeface="Calibri" panose="020F0502020204030204" pitchFamily="34" charset="0"/>
                          <a:ea typeface="Times New Roman" panose="02020603050405020304" pitchFamily="18" charset="0"/>
                          <a:cs typeface="Calibri" panose="020F0502020204030204" pitchFamily="34" charset="0"/>
                        </a:rPr>
                        <a:t> (</a:t>
                      </a:r>
                      <a:r>
                        <a:rPr lang="hr-HR" sz="600" i="1">
                          <a:effectLst/>
                          <a:latin typeface="Calibri" panose="020F0502020204030204" pitchFamily="34" charset="0"/>
                          <a:ea typeface="Times New Roman" panose="02020603050405020304" pitchFamily="18" charset="0"/>
                          <a:cs typeface="Calibri" panose="020F0502020204030204" pitchFamily="34" charset="0"/>
                        </a:rPr>
                        <a:t>u slučaju kada je vrijednost ukupno prihvatljivih troškova projekta manja ili jednaka 200.000 kn) mora biti razvidno da je prijavljeno ulaganje u zahtjevu za potporu vezano uz proizvodnju novog proizvoda.</a:t>
                      </a:r>
                      <a:r>
                        <a:rPr lang="hr-HR" sz="800" b="1">
                          <a:effectLst/>
                          <a:latin typeface="Calibri" panose="020F0502020204030204" pitchFamily="34" charset="0"/>
                          <a:ea typeface="Calibri" panose="020F0502020204030204" pitchFamily="34" charset="0"/>
                          <a:cs typeface="Calibri" panose="020F0502020204030204" pitchFamily="34" charset="0"/>
                        </a:rPr>
                        <a:t> </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en-US" sz="600" b="1" i="1">
                          <a:effectLst/>
                          <a:latin typeface="Calibri" panose="020F0502020204030204" pitchFamily="34" charset="0"/>
                          <a:ea typeface="Times New Roman" panose="02020603050405020304" pitchFamily="18" charset="0"/>
                          <a:cs typeface="Calibri" panose="020F0502020204030204" pitchFamily="34" charset="0"/>
                        </a:rPr>
                        <a:t>Predložak Tablica “Struktura i dinamika EPFRR proizvodnje”* preuzeti, popuniti i učitati u AGRONET (Zahtjev za potporu).</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txBody>
                  <a:tcPr marL="18436" marR="18436" marT="18436" marB="1843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200733581"/>
                  </a:ext>
                </a:extLst>
              </a:tr>
              <a:tr h="926300">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V.</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8436" marR="18436" marT="18436" marB="1843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100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Potpisana Potvrda o podnošenju prvog dijela Zahtjeva za potporu**</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600" i="1">
                          <a:effectLst/>
                          <a:latin typeface="Calibri" panose="020F0502020204030204" pitchFamily="34" charset="0"/>
                          <a:ea typeface="Times New Roman" panose="02020603050405020304" pitchFamily="18" charset="0"/>
                          <a:cs typeface="Times New Roman" panose="02020603050405020304" pitchFamily="18" charset="0"/>
                        </a:rPr>
                        <a:t>Pojašnjenje: Nakon postupka popunjavanja/učitavanja propisane dokumentacije u prvi dio Zahtjeva za potporu u AGRONET-u korisnik treba odabrati opciju »PODNESI ZAHTJEV«. Nakon toga se pojavljuje link »Preuzmi« u stupcu pod nazivom »Zahtjev« putem kojeg korisnik preuzima/sprema/ispisuje Potvrdu o podnošenju prvog dijela zahtjeva za potporu. Potvrdu o podnošenju prvog dijela zahtjeva za potporu potrebno je ispisati i potpisati i dostaviti preporučenom pošiljkom ili osobno u podružnicu Agencije za plaćanja, ovisno o lokaciji ulaganja. </a:t>
                      </a:r>
                      <a:r>
                        <a:rPr lang="en-US" sz="600" b="1" i="1">
                          <a:effectLst/>
                          <a:latin typeface="Calibri" panose="020F0502020204030204" pitchFamily="34" charset="0"/>
                          <a:ea typeface="Times New Roman" panose="02020603050405020304" pitchFamily="18" charset="0"/>
                          <a:cs typeface="Times New Roman" panose="02020603050405020304" pitchFamily="18" charset="0"/>
                        </a:rPr>
                        <a:t>Dokument se dostavlja kao original u fizičkom obliku.</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8436" marR="18436" marT="18436" marB="1843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956974437"/>
                  </a:ext>
                </a:extLst>
              </a:tr>
              <a:tr h="300300">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VI.</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8436" marR="18436" marT="18436" marB="1843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 </a:t>
                      </a:r>
                      <a:r>
                        <a:rPr lang="en-US" sz="800">
                          <a:effectLst/>
                          <a:latin typeface="Calibri" panose="020F0502020204030204" pitchFamily="34" charset="0"/>
                          <a:ea typeface="Times New Roman" panose="02020603050405020304" pitchFamily="18" charset="0"/>
                          <a:cs typeface="Calibri" panose="020F0502020204030204" pitchFamily="34" charset="0"/>
                        </a:rPr>
                        <a:t>Predlošci se također mogu naći i na stranici </a:t>
                      </a:r>
                      <a:r>
                        <a:rPr lang="en-US" sz="800" b="1">
                          <a:effectLst/>
                          <a:latin typeface="Calibri" panose="020F0502020204030204" pitchFamily="34" charset="0"/>
                          <a:ea typeface="Times New Roman" panose="02020603050405020304" pitchFamily="18" charset="0"/>
                          <a:cs typeface="Calibri" panose="020F0502020204030204" pitchFamily="34" charset="0"/>
                        </a:rPr>
                        <a:t>www. apprrr.hr</a:t>
                      </a:r>
                      <a:r>
                        <a:rPr lang="en-US" sz="800">
                          <a:effectLst/>
                          <a:latin typeface="Calibri" panose="020F0502020204030204" pitchFamily="34" charset="0"/>
                          <a:ea typeface="Times New Roman" panose="02020603050405020304" pitchFamily="18" charset="0"/>
                          <a:cs typeface="Calibri" panose="020F0502020204030204" pitchFamily="34" charset="0"/>
                        </a:rPr>
                        <a:t> - kartica “Ruralni razvoj/Mjera 4-Ulaganja u fizičku imovinu” unutar dokumenta “</a:t>
                      </a:r>
                      <a:r>
                        <a:rPr lang="en-US" sz="800" b="1">
                          <a:effectLst/>
                          <a:latin typeface="Calibri" panose="020F0502020204030204" pitchFamily="34" charset="0"/>
                          <a:ea typeface="Times New Roman" panose="02020603050405020304" pitchFamily="18" charset="0"/>
                          <a:cs typeface="Calibri" panose="020F0502020204030204" pitchFamily="34" charset="0"/>
                        </a:rPr>
                        <a:t>PREDLOŠCI_4.1.1.ZIP”</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8436" marR="18436" marT="18436" marB="1843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4067337250"/>
                  </a:ext>
                </a:extLst>
              </a:tr>
              <a:tr h="164612">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VII.</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8436" marR="18436" marT="18436" marB="1843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**NAPOMENA: Obvezna dokumentacija za koju nije moguća dopuna</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8436" marR="18436" marT="18436" marB="1843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790920887"/>
                  </a:ext>
                </a:extLst>
              </a:tr>
              <a:tr h="435988">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VIII.</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8436" marR="18436" marT="18436" marB="1843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800" b="1" dirty="0">
                          <a:effectLst/>
                          <a:latin typeface="Calibri" panose="020F0502020204030204" pitchFamily="34" charset="0"/>
                          <a:ea typeface="Times New Roman" panose="02020603050405020304" pitchFamily="18" charset="0"/>
                          <a:cs typeface="Calibri" panose="020F0502020204030204" pitchFamily="34" charset="0"/>
                        </a:rPr>
                        <a:t>*** NAPOMENA: </a:t>
                      </a:r>
                      <a:r>
                        <a:rPr lang="en-US" sz="800" dirty="0">
                          <a:effectLst/>
                          <a:latin typeface="Calibri" panose="020F0502020204030204" pitchFamily="34" charset="0"/>
                          <a:ea typeface="Times New Roman" panose="02020603050405020304" pitchFamily="18" charset="0"/>
                          <a:cs typeface="Calibri" panose="020F0502020204030204" pitchFamily="34" charset="0"/>
                        </a:rPr>
                        <a:t>U </a:t>
                      </a:r>
                      <a:r>
                        <a:rPr lang="en-US" sz="800" dirty="0" err="1">
                          <a:effectLst/>
                          <a:latin typeface="Calibri" panose="020F0502020204030204" pitchFamily="34" charset="0"/>
                          <a:ea typeface="Times New Roman" panose="02020603050405020304" pitchFamily="18" charset="0"/>
                          <a:cs typeface="Calibri" panose="020F0502020204030204" pitchFamily="34" charset="0"/>
                        </a:rPr>
                        <a:t>slučaju</a:t>
                      </a:r>
                      <a:r>
                        <a:rPr lang="en-US" sz="800" dirty="0">
                          <a:effectLst/>
                          <a:latin typeface="Calibri" panose="020F0502020204030204" pitchFamily="34" charset="0"/>
                          <a:ea typeface="Times New Roman" panose="02020603050405020304" pitchFamily="18" charset="0"/>
                          <a:cs typeface="Calibri" panose="020F0502020204030204" pitchFamily="34" charset="0"/>
                        </a:rPr>
                        <a:t> </a:t>
                      </a:r>
                      <a:r>
                        <a:rPr lang="en-US" sz="800" dirty="0" err="1">
                          <a:effectLst/>
                          <a:latin typeface="Calibri" panose="020F0502020204030204" pitchFamily="34" charset="0"/>
                          <a:ea typeface="Times New Roman" panose="02020603050405020304" pitchFamily="18" charset="0"/>
                          <a:cs typeface="Calibri" panose="020F0502020204030204" pitchFamily="34" charset="0"/>
                        </a:rPr>
                        <a:t>potrebe</a:t>
                      </a:r>
                      <a:r>
                        <a:rPr lang="en-US" sz="800" dirty="0">
                          <a:effectLst/>
                          <a:latin typeface="Calibri" panose="020F0502020204030204" pitchFamily="34" charset="0"/>
                          <a:ea typeface="Times New Roman" panose="02020603050405020304" pitchFamily="18" charset="0"/>
                          <a:cs typeface="Calibri" panose="020F0502020204030204" pitchFamily="34" charset="0"/>
                        </a:rPr>
                        <a:t> </a:t>
                      </a:r>
                      <a:r>
                        <a:rPr lang="en-US" sz="800" dirty="0" err="1">
                          <a:effectLst/>
                          <a:latin typeface="Calibri" panose="020F0502020204030204" pitchFamily="34" charset="0"/>
                          <a:ea typeface="Times New Roman" panose="02020603050405020304" pitchFamily="18" charset="0"/>
                          <a:cs typeface="Calibri" panose="020F0502020204030204" pitchFamily="34" charset="0"/>
                        </a:rPr>
                        <a:t>Agencija</a:t>
                      </a:r>
                      <a:r>
                        <a:rPr lang="en-US" sz="800" dirty="0">
                          <a:effectLst/>
                          <a:latin typeface="Calibri" panose="020F0502020204030204" pitchFamily="34" charset="0"/>
                          <a:ea typeface="Times New Roman" panose="02020603050405020304" pitchFamily="18" charset="0"/>
                          <a:cs typeface="Calibri" panose="020F0502020204030204" pitchFamily="34" charset="0"/>
                        </a:rPr>
                        <a:t> za </a:t>
                      </a:r>
                      <a:r>
                        <a:rPr lang="en-US" sz="800" dirty="0" err="1">
                          <a:effectLst/>
                          <a:latin typeface="Calibri" panose="020F0502020204030204" pitchFamily="34" charset="0"/>
                          <a:ea typeface="Times New Roman" panose="02020603050405020304" pitchFamily="18" charset="0"/>
                          <a:cs typeface="Calibri" panose="020F0502020204030204" pitchFamily="34" charset="0"/>
                        </a:rPr>
                        <a:t>plaćanja</a:t>
                      </a:r>
                      <a:r>
                        <a:rPr lang="en-US" sz="800" dirty="0">
                          <a:effectLst/>
                          <a:latin typeface="Calibri" panose="020F0502020204030204" pitchFamily="34" charset="0"/>
                          <a:ea typeface="Times New Roman" panose="02020603050405020304" pitchFamily="18" charset="0"/>
                          <a:cs typeface="Calibri" panose="020F0502020204030204" pitchFamily="34" charset="0"/>
                        </a:rPr>
                        <a:t> </a:t>
                      </a:r>
                      <a:r>
                        <a:rPr lang="en-US" sz="800" dirty="0" err="1">
                          <a:effectLst/>
                          <a:latin typeface="Calibri" panose="020F0502020204030204" pitchFamily="34" charset="0"/>
                          <a:ea typeface="Times New Roman" panose="02020603050405020304" pitchFamily="18" charset="0"/>
                          <a:cs typeface="Calibri" panose="020F0502020204030204" pitchFamily="34" charset="0"/>
                        </a:rPr>
                        <a:t>tijekom</a:t>
                      </a:r>
                      <a:r>
                        <a:rPr lang="en-US" sz="800" dirty="0">
                          <a:effectLst/>
                          <a:latin typeface="Calibri" panose="020F0502020204030204" pitchFamily="34" charset="0"/>
                          <a:ea typeface="Times New Roman" panose="02020603050405020304" pitchFamily="18" charset="0"/>
                          <a:cs typeface="Calibri" panose="020F0502020204030204" pitchFamily="34" charset="0"/>
                        </a:rPr>
                        <a:t> </a:t>
                      </a:r>
                      <a:r>
                        <a:rPr lang="en-US" sz="800" dirty="0" err="1">
                          <a:effectLst/>
                          <a:latin typeface="Calibri" panose="020F0502020204030204" pitchFamily="34" charset="0"/>
                          <a:ea typeface="Times New Roman" panose="02020603050405020304" pitchFamily="18" charset="0"/>
                          <a:cs typeface="Calibri" panose="020F0502020204030204" pitchFamily="34" charset="0"/>
                        </a:rPr>
                        <a:t>administrativne</a:t>
                      </a:r>
                      <a:r>
                        <a:rPr lang="en-US" sz="800" dirty="0">
                          <a:effectLst/>
                          <a:latin typeface="Calibri" panose="020F0502020204030204" pitchFamily="34" charset="0"/>
                          <a:ea typeface="Times New Roman" panose="02020603050405020304" pitchFamily="18" charset="0"/>
                          <a:cs typeface="Calibri" panose="020F0502020204030204" pitchFamily="34" charset="0"/>
                        </a:rPr>
                        <a:t> </a:t>
                      </a:r>
                      <a:r>
                        <a:rPr lang="en-US" sz="800" dirty="0" err="1">
                          <a:effectLst/>
                          <a:latin typeface="Calibri" panose="020F0502020204030204" pitchFamily="34" charset="0"/>
                          <a:ea typeface="Times New Roman" panose="02020603050405020304" pitchFamily="18" charset="0"/>
                          <a:cs typeface="Calibri" panose="020F0502020204030204" pitchFamily="34" charset="0"/>
                        </a:rPr>
                        <a:t>obrade</a:t>
                      </a:r>
                      <a:r>
                        <a:rPr lang="en-US" sz="800" dirty="0">
                          <a:effectLst/>
                          <a:latin typeface="Calibri" panose="020F0502020204030204" pitchFamily="34" charset="0"/>
                          <a:ea typeface="Times New Roman" panose="02020603050405020304" pitchFamily="18" charset="0"/>
                          <a:cs typeface="Calibri" panose="020F0502020204030204" pitchFamily="34" charset="0"/>
                        </a:rPr>
                        <a:t> </a:t>
                      </a:r>
                      <a:r>
                        <a:rPr lang="en-US" sz="800" dirty="0" err="1">
                          <a:effectLst/>
                          <a:latin typeface="Calibri" panose="020F0502020204030204" pitchFamily="34" charset="0"/>
                          <a:ea typeface="Times New Roman" panose="02020603050405020304" pitchFamily="18" charset="0"/>
                          <a:cs typeface="Calibri" panose="020F0502020204030204" pitchFamily="34" charset="0"/>
                        </a:rPr>
                        <a:t>Zahtjeva</a:t>
                      </a:r>
                      <a:r>
                        <a:rPr lang="en-US" sz="800" dirty="0">
                          <a:effectLst/>
                          <a:latin typeface="Calibri" panose="020F0502020204030204" pitchFamily="34" charset="0"/>
                          <a:ea typeface="Times New Roman" panose="02020603050405020304" pitchFamily="18" charset="0"/>
                          <a:cs typeface="Calibri" panose="020F0502020204030204" pitchFamily="34" charset="0"/>
                        </a:rPr>
                        <a:t> za </a:t>
                      </a:r>
                      <a:r>
                        <a:rPr lang="en-US" sz="800" dirty="0" err="1">
                          <a:effectLst/>
                          <a:latin typeface="Calibri" panose="020F0502020204030204" pitchFamily="34" charset="0"/>
                          <a:ea typeface="Times New Roman" panose="02020603050405020304" pitchFamily="18" charset="0"/>
                          <a:cs typeface="Calibri" panose="020F0502020204030204" pitchFamily="34" charset="0"/>
                        </a:rPr>
                        <a:t>potporu</a:t>
                      </a:r>
                      <a:r>
                        <a:rPr lang="en-US" sz="800" dirty="0">
                          <a:effectLst/>
                          <a:latin typeface="Calibri" panose="020F0502020204030204" pitchFamily="34" charset="0"/>
                          <a:ea typeface="Times New Roman" panose="02020603050405020304" pitchFamily="18" charset="0"/>
                          <a:cs typeface="Calibri" panose="020F0502020204030204" pitchFamily="34" charset="0"/>
                        </a:rPr>
                        <a:t> </a:t>
                      </a:r>
                      <a:r>
                        <a:rPr lang="en-US" sz="800" dirty="0" err="1">
                          <a:effectLst/>
                          <a:latin typeface="Calibri" panose="020F0502020204030204" pitchFamily="34" charset="0"/>
                          <a:ea typeface="Times New Roman" panose="02020603050405020304" pitchFamily="18" charset="0"/>
                          <a:cs typeface="Calibri" panose="020F0502020204030204" pitchFamily="34" charset="0"/>
                        </a:rPr>
                        <a:t>zadržava</a:t>
                      </a:r>
                      <a:r>
                        <a:rPr lang="en-US" sz="800" dirty="0">
                          <a:effectLst/>
                          <a:latin typeface="Calibri" panose="020F0502020204030204" pitchFamily="34" charset="0"/>
                          <a:ea typeface="Times New Roman" panose="02020603050405020304" pitchFamily="18" charset="0"/>
                          <a:cs typeface="Calibri" panose="020F0502020204030204" pitchFamily="34" charset="0"/>
                        </a:rPr>
                        <a:t> </a:t>
                      </a:r>
                      <a:r>
                        <a:rPr lang="en-US" sz="800" dirty="0" err="1">
                          <a:effectLst/>
                          <a:latin typeface="Calibri" panose="020F0502020204030204" pitchFamily="34" charset="0"/>
                          <a:ea typeface="Times New Roman" panose="02020603050405020304" pitchFamily="18" charset="0"/>
                          <a:cs typeface="Calibri" panose="020F0502020204030204" pitchFamily="34" charset="0"/>
                        </a:rPr>
                        <a:t>pravo</a:t>
                      </a:r>
                      <a:r>
                        <a:rPr lang="en-US" sz="800" dirty="0">
                          <a:effectLst/>
                          <a:latin typeface="Calibri" panose="020F0502020204030204" pitchFamily="34" charset="0"/>
                          <a:ea typeface="Times New Roman" panose="02020603050405020304" pitchFamily="18" charset="0"/>
                          <a:cs typeface="Calibri" panose="020F0502020204030204" pitchFamily="34" charset="0"/>
                        </a:rPr>
                        <a:t> </a:t>
                      </a:r>
                      <a:r>
                        <a:rPr lang="en-US" sz="800" dirty="0" err="1">
                          <a:effectLst/>
                          <a:latin typeface="Calibri" panose="020F0502020204030204" pitchFamily="34" charset="0"/>
                          <a:ea typeface="Times New Roman" panose="02020603050405020304" pitchFamily="18" charset="0"/>
                          <a:cs typeface="Calibri" panose="020F0502020204030204" pitchFamily="34" charset="0"/>
                        </a:rPr>
                        <a:t>zatražiti</a:t>
                      </a:r>
                      <a:r>
                        <a:rPr lang="en-US" sz="800" dirty="0">
                          <a:effectLst/>
                          <a:latin typeface="Calibri" panose="020F0502020204030204" pitchFamily="34" charset="0"/>
                          <a:ea typeface="Times New Roman" panose="02020603050405020304" pitchFamily="18" charset="0"/>
                          <a:cs typeface="Calibri" panose="020F0502020204030204" pitchFamily="34" charset="0"/>
                        </a:rPr>
                        <a:t> od </a:t>
                      </a:r>
                      <a:r>
                        <a:rPr lang="en-US" sz="800" dirty="0" err="1">
                          <a:effectLst/>
                          <a:latin typeface="Calibri" panose="020F0502020204030204" pitchFamily="34" charset="0"/>
                          <a:ea typeface="Times New Roman" panose="02020603050405020304" pitchFamily="18" charset="0"/>
                          <a:cs typeface="Calibri" panose="020F0502020204030204" pitchFamily="34" charset="0"/>
                        </a:rPr>
                        <a:t>korisnika</a:t>
                      </a:r>
                      <a:r>
                        <a:rPr lang="en-US" sz="800" dirty="0">
                          <a:effectLst/>
                          <a:latin typeface="Calibri" panose="020F0502020204030204" pitchFamily="34" charset="0"/>
                          <a:ea typeface="Times New Roman" panose="02020603050405020304" pitchFamily="18" charset="0"/>
                          <a:cs typeface="Calibri" panose="020F0502020204030204" pitchFamily="34" charset="0"/>
                        </a:rPr>
                        <a:t> </a:t>
                      </a:r>
                      <a:r>
                        <a:rPr lang="en-US" sz="800" dirty="0" err="1">
                          <a:effectLst/>
                          <a:latin typeface="Calibri" panose="020F0502020204030204" pitchFamily="34" charset="0"/>
                          <a:ea typeface="Times New Roman" panose="02020603050405020304" pitchFamily="18" charset="0"/>
                          <a:cs typeface="Calibri" panose="020F0502020204030204" pitchFamily="34" charset="0"/>
                        </a:rPr>
                        <a:t>dokument</a:t>
                      </a:r>
                      <a:r>
                        <a:rPr lang="en-US" sz="800" dirty="0">
                          <a:effectLst/>
                          <a:latin typeface="Calibri" panose="020F0502020204030204" pitchFamily="34" charset="0"/>
                          <a:ea typeface="Times New Roman" panose="02020603050405020304" pitchFamily="18" charset="0"/>
                          <a:cs typeface="Calibri" panose="020F0502020204030204" pitchFamily="34" charset="0"/>
                        </a:rPr>
                        <a:t> </a:t>
                      </a:r>
                      <a:r>
                        <a:rPr lang="en-US" sz="800" dirty="0" err="1">
                          <a:effectLst/>
                          <a:latin typeface="Calibri" panose="020F0502020204030204" pitchFamily="34" charset="0"/>
                          <a:ea typeface="Times New Roman" panose="02020603050405020304" pitchFamily="18" charset="0"/>
                          <a:cs typeface="Calibri" panose="020F0502020204030204" pitchFamily="34" charset="0"/>
                        </a:rPr>
                        <a:t>koji</a:t>
                      </a:r>
                      <a:r>
                        <a:rPr lang="en-US" sz="800" dirty="0">
                          <a:effectLst/>
                          <a:latin typeface="Calibri" panose="020F0502020204030204" pitchFamily="34" charset="0"/>
                          <a:ea typeface="Times New Roman" panose="02020603050405020304" pitchFamily="18" charset="0"/>
                          <a:cs typeface="Calibri" panose="020F0502020204030204" pitchFamily="34" charset="0"/>
                        </a:rPr>
                        <a:t> </a:t>
                      </a:r>
                      <a:r>
                        <a:rPr lang="en-US" sz="800" dirty="0" err="1">
                          <a:effectLst/>
                          <a:latin typeface="Calibri" panose="020F0502020204030204" pitchFamily="34" charset="0"/>
                          <a:ea typeface="Times New Roman" panose="02020603050405020304" pitchFamily="18" charset="0"/>
                          <a:cs typeface="Calibri" panose="020F0502020204030204" pitchFamily="34" charset="0"/>
                        </a:rPr>
                        <a:t>nije</a:t>
                      </a:r>
                      <a:r>
                        <a:rPr lang="en-US" sz="800" dirty="0">
                          <a:effectLst/>
                          <a:latin typeface="Calibri" panose="020F0502020204030204" pitchFamily="34" charset="0"/>
                          <a:ea typeface="Times New Roman" panose="02020603050405020304" pitchFamily="18" charset="0"/>
                          <a:cs typeface="Calibri" panose="020F0502020204030204" pitchFamily="34" charset="0"/>
                        </a:rPr>
                        <a:t> </a:t>
                      </a:r>
                      <a:r>
                        <a:rPr lang="en-US" sz="800" dirty="0" err="1">
                          <a:effectLst/>
                          <a:latin typeface="Calibri" panose="020F0502020204030204" pitchFamily="34" charset="0"/>
                          <a:ea typeface="Times New Roman" panose="02020603050405020304" pitchFamily="18" charset="0"/>
                          <a:cs typeface="Calibri" panose="020F0502020204030204" pitchFamily="34" charset="0"/>
                        </a:rPr>
                        <a:t>propisan</a:t>
                      </a:r>
                      <a:r>
                        <a:rPr lang="en-US" sz="800" dirty="0">
                          <a:effectLst/>
                          <a:latin typeface="Calibri" panose="020F0502020204030204" pitchFamily="34" charset="0"/>
                          <a:ea typeface="Times New Roman" panose="02020603050405020304" pitchFamily="18" charset="0"/>
                          <a:cs typeface="Calibri" panose="020F0502020204030204" pitchFamily="34" charset="0"/>
                        </a:rPr>
                        <a:t> </a:t>
                      </a:r>
                      <a:r>
                        <a:rPr lang="en-US" sz="800" dirty="0" err="1">
                          <a:effectLst/>
                          <a:latin typeface="Calibri" panose="020F0502020204030204" pitchFamily="34" charset="0"/>
                          <a:ea typeface="Times New Roman" panose="02020603050405020304" pitchFamily="18" charset="0"/>
                          <a:cs typeface="Calibri" panose="020F0502020204030204" pitchFamily="34" charset="0"/>
                        </a:rPr>
                        <a:t>Natječajem</a:t>
                      </a:r>
                      <a:r>
                        <a:rPr lang="en-US" sz="800" dirty="0">
                          <a:effectLst/>
                          <a:latin typeface="Calibri" panose="020F0502020204030204" pitchFamily="34" charset="0"/>
                          <a:ea typeface="Times New Roman" panose="02020603050405020304" pitchFamily="18" charset="0"/>
                          <a:cs typeface="Calibri" panose="020F0502020204030204" pitchFamily="34" charset="0"/>
                        </a:rPr>
                        <a:t>.</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8436" marR="18436" marT="18436" marB="1843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550484027"/>
                  </a:ext>
                </a:extLst>
              </a:tr>
            </a:tbl>
          </a:graphicData>
        </a:graphic>
      </p:graphicFrame>
    </p:spTree>
    <p:extLst>
      <p:ext uri="{BB962C8B-B14F-4D97-AF65-F5344CB8AC3E}">
        <p14:creationId xmlns:p14="http://schemas.microsoft.com/office/powerpoint/2010/main" val="1333604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B3A866F-E98F-4B48-9B9D-A6F5057EAB13}"/>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1B600FF4-5090-420C-81F5-D36F8FCDF072}"/>
              </a:ext>
            </a:extLst>
          </p:cNvPr>
          <p:cNvSpPr>
            <a:spLocks noGrp="1"/>
          </p:cNvSpPr>
          <p:nvPr>
            <p:ph idx="1"/>
          </p:nvPr>
        </p:nvSpPr>
        <p:spPr/>
        <p:txBody>
          <a:bodyPr/>
          <a:lstStyle/>
          <a:p>
            <a:pPr marL="0" indent="0" algn="ctr">
              <a:lnSpc>
                <a:spcPct val="115000"/>
              </a:lnSpc>
              <a:spcAft>
                <a:spcPts val="0"/>
              </a:spcAft>
              <a:buNone/>
            </a:pPr>
            <a:r>
              <a:rPr lang="hr-HR"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OPERACIJA 4.1.1. SEKTOR STOČARSTVA I PERADARSTVA</a:t>
            </a:r>
            <a:endParaRPr lang="hr-HR" sz="28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0"/>
              </a:spcAft>
              <a:buNone/>
            </a:pPr>
            <a:r>
              <a:rPr lang="hr-HR"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hr-HR" sz="28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0"/>
              </a:spcAft>
              <a:buNone/>
            </a:pPr>
            <a:r>
              <a:rPr lang="hr-HR"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*DOKUMENTACIJA ZA PODNOŠENJE DRUGOG DIJELA ZAHTJEVA ZA POTPORU </a:t>
            </a:r>
            <a:endParaRPr lang="hr-HR" sz="2800" dirty="0">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3321775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BBFB706-8937-4D9F-AC4D-A724F8F31358}"/>
              </a:ext>
            </a:extLst>
          </p:cNvPr>
          <p:cNvSpPr>
            <a:spLocks noGrp="1"/>
          </p:cNvSpPr>
          <p:nvPr>
            <p:ph type="title"/>
          </p:nvPr>
        </p:nvSpPr>
        <p:spPr/>
        <p:txBody>
          <a:bodyPr/>
          <a:lstStyle/>
          <a:p>
            <a:endParaRPr lang="hr-HR"/>
          </a:p>
        </p:txBody>
      </p:sp>
      <p:pic>
        <p:nvPicPr>
          <p:cNvPr id="7" name="Rezervirano mjesto sadržaja 6">
            <a:extLst>
              <a:ext uri="{FF2B5EF4-FFF2-40B4-BE49-F238E27FC236}">
                <a16:creationId xmlns:a16="http://schemas.microsoft.com/office/drawing/2014/main" id="{D2D8C5FD-2500-4C5C-8068-840694B17A32}"/>
              </a:ext>
            </a:extLst>
          </p:cNvPr>
          <p:cNvPicPr>
            <a:picLocks noGrp="1" noChangeAspect="1"/>
          </p:cNvPicPr>
          <p:nvPr>
            <p:ph idx="1"/>
          </p:nvPr>
        </p:nvPicPr>
        <p:blipFill>
          <a:blip r:embed="rId2"/>
          <a:stretch>
            <a:fillRect/>
          </a:stretch>
        </p:blipFill>
        <p:spPr>
          <a:xfrm>
            <a:off x="2675249" y="1600200"/>
            <a:ext cx="3793501" cy="4525963"/>
          </a:xfrm>
          <a:prstGeom prst="rect">
            <a:avLst/>
          </a:prstGeom>
        </p:spPr>
      </p:pic>
    </p:spTree>
    <p:extLst>
      <p:ext uri="{BB962C8B-B14F-4D97-AF65-F5344CB8AC3E}">
        <p14:creationId xmlns:p14="http://schemas.microsoft.com/office/powerpoint/2010/main" val="3976371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E6800D1-7C97-4422-B8C9-CA9BCE54D490}"/>
              </a:ext>
            </a:extLst>
          </p:cNvPr>
          <p:cNvSpPr>
            <a:spLocks noGrp="1"/>
          </p:cNvSpPr>
          <p:nvPr>
            <p:ph type="title"/>
          </p:nvPr>
        </p:nvSpPr>
        <p:spPr/>
        <p:txBody>
          <a:bodyPr/>
          <a:lstStyle/>
          <a:p>
            <a:endParaRPr lang="hr-HR"/>
          </a:p>
        </p:txBody>
      </p:sp>
      <p:pic>
        <p:nvPicPr>
          <p:cNvPr id="4" name="Rezervirano mjesto sadržaja 3">
            <a:extLst>
              <a:ext uri="{FF2B5EF4-FFF2-40B4-BE49-F238E27FC236}">
                <a16:creationId xmlns:a16="http://schemas.microsoft.com/office/drawing/2014/main" id="{CDDC68DD-8817-4C08-9471-E4F7DD8A077E}"/>
              </a:ext>
            </a:extLst>
          </p:cNvPr>
          <p:cNvPicPr>
            <a:picLocks noGrp="1" noChangeAspect="1"/>
          </p:cNvPicPr>
          <p:nvPr>
            <p:ph idx="1"/>
          </p:nvPr>
        </p:nvPicPr>
        <p:blipFill>
          <a:blip r:embed="rId2"/>
          <a:stretch>
            <a:fillRect/>
          </a:stretch>
        </p:blipFill>
        <p:spPr>
          <a:xfrm>
            <a:off x="2696879" y="1600200"/>
            <a:ext cx="3750242" cy="4525963"/>
          </a:xfrm>
          <a:prstGeom prst="rect">
            <a:avLst/>
          </a:prstGeom>
        </p:spPr>
      </p:pic>
    </p:spTree>
    <p:extLst>
      <p:ext uri="{BB962C8B-B14F-4D97-AF65-F5344CB8AC3E}">
        <p14:creationId xmlns:p14="http://schemas.microsoft.com/office/powerpoint/2010/main" val="3430733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28E32B4-CED2-4283-A254-4BA70A8FE02A}"/>
              </a:ext>
            </a:extLst>
          </p:cNvPr>
          <p:cNvSpPr>
            <a:spLocks noGrp="1"/>
          </p:cNvSpPr>
          <p:nvPr>
            <p:ph type="title"/>
          </p:nvPr>
        </p:nvSpPr>
        <p:spPr/>
        <p:txBody>
          <a:bodyPr/>
          <a:lstStyle/>
          <a:p>
            <a:endParaRPr lang="hr-HR"/>
          </a:p>
        </p:txBody>
      </p:sp>
      <p:pic>
        <p:nvPicPr>
          <p:cNvPr id="4" name="Rezervirano mjesto sadržaja 3">
            <a:extLst>
              <a:ext uri="{FF2B5EF4-FFF2-40B4-BE49-F238E27FC236}">
                <a16:creationId xmlns:a16="http://schemas.microsoft.com/office/drawing/2014/main" id="{5CD7BF87-C522-4D11-BB0B-14D701A35401}"/>
              </a:ext>
            </a:extLst>
          </p:cNvPr>
          <p:cNvPicPr>
            <a:picLocks noGrp="1" noChangeAspect="1"/>
          </p:cNvPicPr>
          <p:nvPr>
            <p:ph idx="1"/>
          </p:nvPr>
        </p:nvPicPr>
        <p:blipFill>
          <a:blip r:embed="rId2"/>
          <a:stretch>
            <a:fillRect/>
          </a:stretch>
        </p:blipFill>
        <p:spPr>
          <a:xfrm>
            <a:off x="3041837" y="1600200"/>
            <a:ext cx="3060326" cy="4525963"/>
          </a:xfrm>
          <a:prstGeom prst="rect">
            <a:avLst/>
          </a:prstGeom>
        </p:spPr>
      </p:pic>
    </p:spTree>
    <p:extLst>
      <p:ext uri="{BB962C8B-B14F-4D97-AF65-F5344CB8AC3E}">
        <p14:creationId xmlns:p14="http://schemas.microsoft.com/office/powerpoint/2010/main" val="3952662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C082EC-78F1-40AF-A0C3-7D0C6BB243A6}"/>
              </a:ext>
            </a:extLst>
          </p:cNvPr>
          <p:cNvSpPr>
            <a:spLocks noGrp="1"/>
          </p:cNvSpPr>
          <p:nvPr>
            <p:ph type="title"/>
          </p:nvPr>
        </p:nvSpPr>
        <p:spPr/>
        <p:txBody>
          <a:bodyPr/>
          <a:lstStyle/>
          <a:p>
            <a:endParaRPr lang="hr-HR"/>
          </a:p>
        </p:txBody>
      </p:sp>
      <p:pic>
        <p:nvPicPr>
          <p:cNvPr id="4" name="Rezervirano mjesto sadržaja 3">
            <a:extLst>
              <a:ext uri="{FF2B5EF4-FFF2-40B4-BE49-F238E27FC236}">
                <a16:creationId xmlns:a16="http://schemas.microsoft.com/office/drawing/2014/main" id="{D9B43F9B-789D-4FD1-9ED3-33FDAD388DFF}"/>
              </a:ext>
            </a:extLst>
          </p:cNvPr>
          <p:cNvPicPr>
            <a:picLocks noGrp="1" noChangeAspect="1"/>
          </p:cNvPicPr>
          <p:nvPr>
            <p:ph idx="1"/>
          </p:nvPr>
        </p:nvPicPr>
        <p:blipFill>
          <a:blip r:embed="rId2"/>
          <a:stretch>
            <a:fillRect/>
          </a:stretch>
        </p:blipFill>
        <p:spPr>
          <a:xfrm>
            <a:off x="3105856" y="1600200"/>
            <a:ext cx="2932288" cy="4525963"/>
          </a:xfrm>
          <a:prstGeom prst="rect">
            <a:avLst/>
          </a:prstGeom>
        </p:spPr>
      </p:pic>
    </p:spTree>
    <p:extLst>
      <p:ext uri="{BB962C8B-B14F-4D97-AF65-F5344CB8AC3E}">
        <p14:creationId xmlns:p14="http://schemas.microsoft.com/office/powerpoint/2010/main" val="9474973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B9FCBF5-85F8-47D1-868E-B24C38EA478B}"/>
              </a:ext>
            </a:extLst>
          </p:cNvPr>
          <p:cNvSpPr>
            <a:spLocks noGrp="1"/>
          </p:cNvSpPr>
          <p:nvPr>
            <p:ph type="title"/>
          </p:nvPr>
        </p:nvSpPr>
        <p:spPr/>
        <p:txBody>
          <a:bodyPr/>
          <a:lstStyle/>
          <a:p>
            <a:endParaRPr lang="hr-HR"/>
          </a:p>
        </p:txBody>
      </p:sp>
      <p:pic>
        <p:nvPicPr>
          <p:cNvPr id="5" name="Rezervirano mjesto sadržaja 4">
            <a:extLst>
              <a:ext uri="{FF2B5EF4-FFF2-40B4-BE49-F238E27FC236}">
                <a16:creationId xmlns:a16="http://schemas.microsoft.com/office/drawing/2014/main" id="{3C2062B9-A392-46ED-8EEF-83C3ADCEEE02}"/>
              </a:ext>
            </a:extLst>
          </p:cNvPr>
          <p:cNvPicPr>
            <a:picLocks noGrp="1" noChangeAspect="1"/>
          </p:cNvPicPr>
          <p:nvPr>
            <p:ph idx="1"/>
          </p:nvPr>
        </p:nvPicPr>
        <p:blipFill>
          <a:blip r:embed="rId2"/>
          <a:stretch>
            <a:fillRect/>
          </a:stretch>
        </p:blipFill>
        <p:spPr>
          <a:xfrm>
            <a:off x="2711566" y="1600200"/>
            <a:ext cx="3720867" cy="4525963"/>
          </a:xfrm>
          <a:prstGeom prst="rect">
            <a:avLst/>
          </a:prstGeom>
        </p:spPr>
      </p:pic>
    </p:spTree>
    <p:extLst>
      <p:ext uri="{BB962C8B-B14F-4D97-AF65-F5344CB8AC3E}">
        <p14:creationId xmlns:p14="http://schemas.microsoft.com/office/powerpoint/2010/main" val="1349745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95715EE-3075-4132-8097-276C91A40A1D}"/>
              </a:ext>
            </a:extLst>
          </p:cNvPr>
          <p:cNvSpPr>
            <a:spLocks noGrp="1"/>
          </p:cNvSpPr>
          <p:nvPr>
            <p:ph type="title"/>
          </p:nvPr>
        </p:nvSpPr>
        <p:spPr/>
        <p:txBody>
          <a:bodyPr/>
          <a:lstStyle/>
          <a:p>
            <a:endParaRPr lang="hr-HR"/>
          </a:p>
        </p:txBody>
      </p:sp>
      <p:pic>
        <p:nvPicPr>
          <p:cNvPr id="4" name="Rezervirano mjesto sadržaja 3">
            <a:extLst>
              <a:ext uri="{FF2B5EF4-FFF2-40B4-BE49-F238E27FC236}">
                <a16:creationId xmlns:a16="http://schemas.microsoft.com/office/drawing/2014/main" id="{FE638673-2C92-4C7E-A69F-E015BD93208C}"/>
              </a:ext>
            </a:extLst>
          </p:cNvPr>
          <p:cNvPicPr>
            <a:picLocks noGrp="1" noChangeAspect="1"/>
          </p:cNvPicPr>
          <p:nvPr>
            <p:ph idx="1"/>
          </p:nvPr>
        </p:nvPicPr>
        <p:blipFill>
          <a:blip r:embed="rId2"/>
          <a:stretch>
            <a:fillRect/>
          </a:stretch>
        </p:blipFill>
        <p:spPr>
          <a:xfrm>
            <a:off x="2876807" y="1556792"/>
            <a:ext cx="3390386" cy="4525963"/>
          </a:xfrm>
          <a:prstGeom prst="rect">
            <a:avLst/>
          </a:prstGeom>
        </p:spPr>
      </p:pic>
    </p:spTree>
    <p:extLst>
      <p:ext uri="{BB962C8B-B14F-4D97-AF65-F5344CB8AC3E}">
        <p14:creationId xmlns:p14="http://schemas.microsoft.com/office/powerpoint/2010/main" val="30746340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D97E99E-BB66-4860-B04C-74BA343F1F83}"/>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BAE5C9E5-5256-4AE9-A4F5-4EEEBEC4D147}"/>
              </a:ext>
            </a:extLst>
          </p:cNvPr>
          <p:cNvSpPr>
            <a:spLocks noGrp="1"/>
          </p:cNvSpPr>
          <p:nvPr>
            <p:ph idx="1"/>
          </p:nvPr>
        </p:nvSpPr>
        <p:spPr/>
        <p:txBody>
          <a:bodyPr/>
          <a:lstStyle/>
          <a:p>
            <a:pPr marL="0" indent="0" algn="ctr">
              <a:lnSpc>
                <a:spcPct val="115000"/>
              </a:lnSpc>
              <a:spcAft>
                <a:spcPts val="0"/>
              </a:spcAft>
              <a:buNone/>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OPERACIJA 4.1.2</a:t>
            </a:r>
            <a:endParaRPr lang="hr-HR"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b="1" dirty="0">
                <a:latin typeface="Calibri" panose="020F0502020204030204" pitchFamily="34" charset="0"/>
                <a:ea typeface="Calibri" panose="020F0502020204030204" pitchFamily="34" charset="0"/>
                <a:cs typeface="Calibri" panose="020F0502020204030204" pitchFamily="34" charset="0"/>
              </a:rPr>
              <a:t>  </a:t>
            </a:r>
            <a:endParaRPr lang="hr-HR" sz="28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0"/>
              </a:spcAft>
              <a:buNone/>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***DOKUMENTACIJA ZA PODNOŠENJE PRVOG DIJELA ZAHTJEVA ZA POTPORU </a:t>
            </a:r>
            <a:endParaRPr lang="hr-HR" sz="2800" dirty="0">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2118674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935DA2-319B-4137-8FEC-8AD7BC172B74}"/>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17A24B3D-C894-4724-B3D4-EA8F6167DBB0}"/>
              </a:ext>
            </a:extLst>
          </p:cNvPr>
          <p:cNvSpPr>
            <a:spLocks noGrp="1"/>
          </p:cNvSpPr>
          <p:nvPr>
            <p:ph idx="1"/>
          </p:nvPr>
        </p:nvSpPr>
        <p:spPr/>
        <p:txBody>
          <a:bodyPr/>
          <a:lstStyle/>
          <a:p>
            <a:pPr marL="0" indent="0">
              <a:buNone/>
            </a:pPr>
            <a:r>
              <a:rPr lang="hr-HR" b="1" dirty="0">
                <a:solidFill>
                  <a:srgbClr val="165C7D"/>
                </a:solidFill>
                <a:latin typeface="Segoe UI"/>
                <a:ea typeface="+mj-ea"/>
                <a:cs typeface="+mj-cs"/>
              </a:rPr>
              <a:t>CTR kao regionalni koordinator za područje Brodsko-posavske županije</a:t>
            </a:r>
          </a:p>
          <a:p>
            <a:pPr marL="228600" lvl="0" indent="-228600">
              <a:lnSpc>
                <a:spcPct val="90000"/>
              </a:lnSpc>
              <a:spcBef>
                <a:spcPts val="1000"/>
              </a:spcBef>
            </a:pPr>
            <a:r>
              <a:rPr lang="hr-HR" sz="2800" dirty="0">
                <a:solidFill>
                  <a:srgbClr val="165C7D"/>
                </a:solidFill>
                <a:latin typeface="Segoe UI"/>
              </a:rPr>
              <a:t>Uloga - učinkovita koordinacija i poticanje razvoja za ujednačen napredak cijele regije</a:t>
            </a:r>
          </a:p>
          <a:p>
            <a:pPr marL="228600" lvl="0" indent="-228600">
              <a:lnSpc>
                <a:spcPct val="90000"/>
              </a:lnSpc>
              <a:spcBef>
                <a:spcPts val="1000"/>
              </a:spcBef>
            </a:pPr>
            <a:r>
              <a:rPr lang="hr-HR" sz="2800" dirty="0">
                <a:solidFill>
                  <a:srgbClr val="165C7D"/>
                </a:solidFill>
                <a:latin typeface="Segoe UI"/>
              </a:rPr>
              <a:t>Krovna organizacija jedinice regionalne samouprave Brodsko-posavske županije zadužena za razvoj svih segmenata društva</a:t>
            </a:r>
          </a:p>
          <a:p>
            <a:pPr marL="0" indent="0">
              <a:buNone/>
            </a:pPr>
            <a:endParaRPr lang="hr-HR" dirty="0"/>
          </a:p>
        </p:txBody>
      </p:sp>
    </p:spTree>
    <p:extLst>
      <p:ext uri="{BB962C8B-B14F-4D97-AF65-F5344CB8AC3E}">
        <p14:creationId xmlns:p14="http://schemas.microsoft.com/office/powerpoint/2010/main" val="3994955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FC6D1A0-D718-4AE9-A756-2C2AFAE89CA1}"/>
              </a:ext>
            </a:extLst>
          </p:cNvPr>
          <p:cNvSpPr>
            <a:spLocks noGrp="1"/>
          </p:cNvSpPr>
          <p:nvPr>
            <p:ph type="title"/>
          </p:nvPr>
        </p:nvSpPr>
        <p:spPr/>
        <p:txBody>
          <a:bodyPr/>
          <a:lstStyle/>
          <a:p>
            <a:endParaRPr lang="hr-HR"/>
          </a:p>
        </p:txBody>
      </p:sp>
      <p:graphicFrame>
        <p:nvGraphicFramePr>
          <p:cNvPr id="3" name="Tablica 2">
            <a:extLst>
              <a:ext uri="{FF2B5EF4-FFF2-40B4-BE49-F238E27FC236}">
                <a16:creationId xmlns:a16="http://schemas.microsoft.com/office/drawing/2014/main" id="{8FB2DEEB-AC90-4D48-98FF-FC3853183713}"/>
              </a:ext>
            </a:extLst>
          </p:cNvPr>
          <p:cNvGraphicFramePr>
            <a:graphicFrameLocks noGrp="1"/>
          </p:cNvGraphicFramePr>
          <p:nvPr/>
        </p:nvGraphicFramePr>
        <p:xfrm>
          <a:off x="1881849" y="1456026"/>
          <a:ext cx="5380302" cy="4814311"/>
        </p:xfrm>
        <a:graphic>
          <a:graphicData uri="http://schemas.openxmlformats.org/drawingml/2006/table">
            <a:tbl>
              <a:tblPr firstRow="1" firstCol="1" bandRow="1"/>
              <a:tblGrid>
                <a:gridCol w="351828">
                  <a:extLst>
                    <a:ext uri="{9D8B030D-6E8A-4147-A177-3AD203B41FA5}">
                      <a16:colId xmlns:a16="http://schemas.microsoft.com/office/drawing/2014/main" val="2886662899"/>
                    </a:ext>
                  </a:extLst>
                </a:gridCol>
                <a:gridCol w="5028474">
                  <a:extLst>
                    <a:ext uri="{9D8B030D-6E8A-4147-A177-3AD203B41FA5}">
                      <a16:colId xmlns:a16="http://schemas.microsoft.com/office/drawing/2014/main" val="1807680053"/>
                    </a:ext>
                  </a:extLst>
                </a:gridCol>
              </a:tblGrid>
              <a:tr h="226225">
                <a:tc>
                  <a:txBody>
                    <a:bodyPr/>
                    <a:lstStyle/>
                    <a:p>
                      <a:pPr algn="just">
                        <a:lnSpc>
                          <a:spcPct val="1150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25336" marR="25336" marT="25336" marB="2533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2DBDB"/>
                    </a:solidFill>
                  </a:tcPr>
                </a:tc>
                <a:tc>
                  <a:txBody>
                    <a:bodyPr/>
                    <a:lstStyle/>
                    <a:p>
                      <a:pPr algn="just">
                        <a:lnSpc>
                          <a:spcPct val="1150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OBVEZNA DOKUMENTACIJA ZA SVE KORISNIKE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8445" marR="8445" marT="8445" marB="844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2DBDB"/>
                    </a:solidFill>
                  </a:tcPr>
                </a:tc>
                <a:extLst>
                  <a:ext uri="{0D108BD9-81ED-4DB2-BD59-A6C34878D82A}">
                    <a16:rowId xmlns:a16="http://schemas.microsoft.com/office/drawing/2014/main" val="1637429965"/>
                  </a:ext>
                </a:extLst>
              </a:tr>
              <a:tr h="1005006">
                <a:tc>
                  <a:txBody>
                    <a:bodyPr/>
                    <a:lstStyle/>
                    <a:p>
                      <a:pPr algn="just">
                        <a:lnSpc>
                          <a:spcPct val="115000"/>
                        </a:lnSpc>
                        <a:spcAft>
                          <a:spcPts val="0"/>
                        </a:spcAft>
                      </a:pPr>
                      <a:r>
                        <a:rPr lang="en-US" sz="1100" b="1">
                          <a:effectLst/>
                          <a:latin typeface="Calibri" panose="020F0502020204030204" pitchFamily="34" charset="0"/>
                          <a:ea typeface="Times New Roman" panose="02020603050405020304" pitchFamily="18" charset="0"/>
                          <a:cs typeface="Calibri" panose="020F0502020204030204" pitchFamily="34" charset="0"/>
                        </a:rPr>
                        <a:t>1.</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25336" marR="25336" marT="25336" marB="2533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1100" b="1">
                          <a:effectLst/>
                          <a:latin typeface="Calibri" panose="020F0502020204030204" pitchFamily="34" charset="0"/>
                          <a:ea typeface="Times New Roman" panose="02020603050405020304" pitchFamily="18" charset="0"/>
                          <a:cs typeface="Calibri" panose="020F0502020204030204" pitchFamily="34" charset="0"/>
                        </a:rPr>
                        <a:t>Plan nabave/Tablica troškova i izračuna potpore </a:t>
                      </a:r>
                      <a:endParaRPr lang="hr-HR" sz="1000">
                        <a:effectLst/>
                        <a:latin typeface="Calibri" panose="020F0502020204030204" pitchFamily="34" charset="0"/>
                        <a:cs typeface="Times New Roman" panose="02020603050405020304" pitchFamily="18" charset="0"/>
                      </a:endParaRPr>
                    </a:p>
                    <a:p>
                      <a:pPr algn="just">
                        <a:lnSpc>
                          <a:spcPct val="115000"/>
                        </a:lnSpc>
                        <a:spcAft>
                          <a:spcPts val="0"/>
                        </a:spcAft>
                      </a:pPr>
                      <a:r>
                        <a:rPr lang="en-US" sz="900" i="1">
                          <a:effectLst/>
                          <a:latin typeface="Calibri" panose="020F0502020204030204" pitchFamily="34" charset="0"/>
                          <a:ea typeface="Times New Roman" panose="02020603050405020304" pitchFamily="18" charset="0"/>
                          <a:cs typeface="Calibri" panose="020F0502020204030204" pitchFamily="34" charset="0"/>
                        </a:rPr>
                        <a:t>Pojašnjenje: Predložak Plana nabave/Tablice troškova i izračuna potpore* potrebno je popuniti sukladno uputama u prilogu tablice. U svrhu podnošenja prvog dijela zahtjeva za potporu korisnik popunjava samo prvi dio - Plan nabave. Predložak se preuzima iz AGRONET-a, prilikom popunjavanja Zahtjeva za potporu te se popunjen učitava u Zahtjev za potporu.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900" b="1" i="1">
                          <a:effectLst/>
                          <a:latin typeface="Calibri" panose="020F0502020204030204" pitchFamily="34" charset="0"/>
                          <a:ea typeface="Calibri" panose="020F0502020204030204" pitchFamily="34" charset="0"/>
                          <a:cs typeface="Calibri" panose="020F0502020204030204" pitchFamily="34" charset="0"/>
                        </a:rPr>
                        <a:t>PREUZETI PREDLOŽAK DOKUMENTA, POPUNITI GA I UČITATI U AGRONET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25336" marR="25336" marT="25336" marB="2533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712381845"/>
                  </a:ext>
                </a:extLst>
              </a:tr>
              <a:tr h="1067165">
                <a:tc>
                  <a:txBody>
                    <a:bodyPr/>
                    <a:lstStyle/>
                    <a:p>
                      <a:pPr algn="just">
                        <a:lnSpc>
                          <a:spcPct val="115000"/>
                        </a:lnSpc>
                        <a:spcAft>
                          <a:spcPts val="0"/>
                        </a:spcAft>
                      </a:pPr>
                      <a:r>
                        <a:rPr lang="en-US" sz="1100" b="1">
                          <a:effectLst/>
                          <a:latin typeface="Calibri" panose="020F0502020204030204" pitchFamily="34" charset="0"/>
                          <a:ea typeface="Times New Roman" panose="02020603050405020304" pitchFamily="18" charset="0"/>
                          <a:cs typeface="Calibri" panose="020F0502020204030204" pitchFamily="34" charset="0"/>
                        </a:rPr>
                        <a:t>2.</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25336" marR="25336" marT="25336" marB="2533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Potvrda</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Porezne</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uprave</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iz</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koje</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je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vidljivo</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da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korisnik</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ima</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podmirene</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odnosno</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uređene</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financijske</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obveze</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prema</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državnom</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proračunu</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Republike</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Hrvatske</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ne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starija</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od 30 dana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na</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dan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podnošenja</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Zahtjeva</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za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potporu</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ovjerena</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od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strane</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Porezne</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uprave</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endParaRPr lang="hr-HR" sz="1000" dirty="0">
                        <a:effectLst/>
                        <a:latin typeface="Calibri" panose="020F0502020204030204" pitchFamily="34" charset="0"/>
                        <a:cs typeface="Times New Roman" panose="02020603050405020304" pitchFamily="18" charset="0"/>
                      </a:endParaRPr>
                    </a:p>
                    <a:p>
                      <a:pPr algn="just">
                        <a:lnSpc>
                          <a:spcPct val="115000"/>
                        </a:lnSpc>
                        <a:spcAft>
                          <a:spcPts val="0"/>
                        </a:spcAft>
                      </a:pPr>
                      <a:r>
                        <a:rPr lang="en-US" sz="900" i="1" dirty="0" err="1">
                          <a:effectLst/>
                          <a:latin typeface="Calibri" panose="020F0502020204030204" pitchFamily="34" charset="0"/>
                          <a:ea typeface="Times New Roman" panose="02020603050405020304" pitchFamily="18" charset="0"/>
                          <a:cs typeface="Calibri" panose="020F0502020204030204" pitchFamily="34" charset="0"/>
                        </a:rPr>
                        <a:t>Pojašnjenje</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Potvrda</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porezne</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uprave</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iz</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koje</a:t>
                      </a:r>
                      <a:r>
                        <a:rPr lang="en-US" sz="900" i="1" dirty="0">
                          <a:effectLst/>
                          <a:latin typeface="Calibri" panose="020F0502020204030204" pitchFamily="34" charset="0"/>
                          <a:ea typeface="Times New Roman" panose="02020603050405020304" pitchFamily="18" charset="0"/>
                          <a:cs typeface="Calibri" panose="020F0502020204030204" pitchFamily="34" charset="0"/>
                        </a:rPr>
                        <a:t> je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razvidno</a:t>
                      </a:r>
                      <a:r>
                        <a:rPr lang="en-US" sz="900" i="1" dirty="0">
                          <a:effectLst/>
                          <a:latin typeface="Calibri" panose="020F0502020204030204" pitchFamily="34" charset="0"/>
                          <a:ea typeface="Times New Roman" panose="02020603050405020304" pitchFamily="18" charset="0"/>
                          <a:cs typeface="Calibri" panose="020F0502020204030204" pitchFamily="34" charset="0"/>
                        </a:rPr>
                        <a:t> da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korisnik</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ima</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podmirene</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odnosno</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uređene</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regulirane</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financijske</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obveze</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prema</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državnom</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proračunu</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Republike</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Hrvatske</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obvezna</a:t>
                      </a:r>
                      <a:r>
                        <a:rPr lang="en-US" sz="900" i="1" dirty="0">
                          <a:effectLst/>
                          <a:latin typeface="Calibri" panose="020F0502020204030204" pitchFamily="34" charset="0"/>
                          <a:ea typeface="Times New Roman" panose="02020603050405020304" pitchFamily="18" charset="0"/>
                          <a:cs typeface="Calibri" panose="020F0502020204030204" pitchFamily="34" charset="0"/>
                        </a:rPr>
                        <a:t> je za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sve</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korisnike</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endParaRPr lang="hr-HR" sz="1000" dirty="0">
                        <a:effectLst/>
                        <a:latin typeface="Calibri" panose="020F0502020204030204" pitchFamily="34" charset="0"/>
                        <a:cs typeface="Times New Roman" panose="02020603050405020304" pitchFamily="18" charset="0"/>
                      </a:endParaRPr>
                    </a:p>
                    <a:p>
                      <a:pPr algn="just">
                        <a:lnSpc>
                          <a:spcPct val="115000"/>
                        </a:lnSpc>
                        <a:spcAft>
                          <a:spcPts val="0"/>
                        </a:spcAft>
                      </a:pPr>
                      <a:r>
                        <a:rPr lang="en-US" sz="900" b="1" i="1" dirty="0">
                          <a:effectLst/>
                          <a:latin typeface="Calibri" panose="020F0502020204030204" pitchFamily="34" charset="0"/>
                          <a:ea typeface="Times New Roman" panose="02020603050405020304" pitchFamily="18" charset="0"/>
                          <a:cs typeface="Calibri" panose="020F0502020204030204" pitchFamily="34" charset="0"/>
                        </a:rPr>
                        <a:t>UČITATI DOKUMENT U AGRONET</a:t>
                      </a:r>
                      <a:endParaRPr lang="hr-HR" sz="1000" dirty="0">
                        <a:effectLst/>
                        <a:latin typeface="Calibri" panose="020F0502020204030204" pitchFamily="34" charset="0"/>
                        <a:cs typeface="Times New Roman" panose="02020603050405020304" pitchFamily="18" charset="0"/>
                      </a:endParaRPr>
                    </a:p>
                  </a:txBody>
                  <a:tcPr marL="25336" marR="25336" marT="25336" marB="2533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154094394"/>
                  </a:ext>
                </a:extLst>
              </a:tr>
              <a:tr h="694214">
                <a:tc>
                  <a:txBody>
                    <a:bodyPr/>
                    <a:lstStyle/>
                    <a:p>
                      <a:pPr algn="just">
                        <a:lnSpc>
                          <a:spcPct val="115000"/>
                        </a:lnSpc>
                        <a:spcAft>
                          <a:spcPts val="0"/>
                        </a:spcAft>
                      </a:pPr>
                      <a:r>
                        <a:rPr lang="en-US" sz="1100" b="1">
                          <a:effectLst/>
                          <a:latin typeface="Calibri" panose="020F0502020204030204" pitchFamily="34" charset="0"/>
                          <a:ea typeface="Times New Roman" panose="02020603050405020304" pitchFamily="18" charset="0"/>
                          <a:cs typeface="Calibri" panose="020F0502020204030204" pitchFamily="34" charset="0"/>
                        </a:rPr>
                        <a:t>3.</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25336" marR="25336" marT="25336" marB="2533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1100" b="1">
                          <a:effectLst/>
                          <a:latin typeface="Calibri" panose="020F0502020204030204" pitchFamily="34" charset="0"/>
                          <a:ea typeface="Times New Roman" panose="02020603050405020304" pitchFamily="18" charset="0"/>
                          <a:cs typeface="Calibri" panose="020F0502020204030204" pitchFamily="34" charset="0"/>
                        </a:rPr>
                        <a:t>BON-2, ne stariji od 30 dana na dan podnošenja Zahtjeva za potporu  </a:t>
                      </a:r>
                      <a:endParaRPr lang="hr-HR" sz="1000">
                        <a:effectLst/>
                        <a:latin typeface="Calibri" panose="020F0502020204030204" pitchFamily="34" charset="0"/>
                        <a:cs typeface="Times New Roman" panose="02020603050405020304" pitchFamily="18" charset="0"/>
                      </a:endParaRPr>
                    </a:p>
                    <a:p>
                      <a:pPr algn="just">
                        <a:lnSpc>
                          <a:spcPct val="115000"/>
                        </a:lnSpc>
                        <a:spcAft>
                          <a:spcPts val="0"/>
                        </a:spcAft>
                      </a:pPr>
                      <a:r>
                        <a:rPr lang="hr-HR" sz="900" i="1">
                          <a:effectLst/>
                          <a:latin typeface="Calibri" panose="020F0502020204030204" pitchFamily="34" charset="0"/>
                          <a:ea typeface="Times New Roman" panose="02020603050405020304" pitchFamily="18" charset="0"/>
                          <a:cs typeface="Calibri" panose="020F0502020204030204" pitchFamily="34" charset="0"/>
                        </a:rPr>
                        <a:t>Pojašnjenje:</a:t>
                      </a:r>
                      <a:r>
                        <a:rPr lang="hr-HR" sz="900">
                          <a:effectLst/>
                          <a:latin typeface="Calibri" panose="020F0502020204030204" pitchFamily="34" charset="0"/>
                          <a:ea typeface="Calibri" panose="020F0502020204030204" pitchFamily="34" charset="0"/>
                          <a:cs typeface="Calibri" panose="020F0502020204030204" pitchFamily="34" charset="0"/>
                        </a:rPr>
                        <a:t> </a:t>
                      </a:r>
                      <a:r>
                        <a:rPr lang="en-US" sz="900" i="1">
                          <a:effectLst/>
                          <a:latin typeface="Calibri" panose="020F0502020204030204" pitchFamily="34" charset="0"/>
                          <a:ea typeface="Times New Roman" panose="02020603050405020304" pitchFamily="18" charset="0"/>
                          <a:cs typeface="Calibri" panose="020F0502020204030204" pitchFamily="34" charset="0"/>
                        </a:rPr>
                        <a:t>Korisnik ne smije biti u blokadi ukupno više od 30 dana u proteklih 6 mjeseci, od čega ne više od 15 dana u kontinuitetu uz uvjet da nije u blokadi na dan podnošenja zahtjeva za potporu.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hr-HR" sz="900" b="1" i="1">
                          <a:effectLst/>
                          <a:latin typeface="Calibri" panose="020F0502020204030204" pitchFamily="34" charset="0"/>
                          <a:ea typeface="Times New Roman" panose="02020603050405020304" pitchFamily="18" charset="0"/>
                          <a:cs typeface="Calibri" panose="020F0502020204030204" pitchFamily="34" charset="0"/>
                        </a:rPr>
                        <a:t>UČITATI DOKUMENT U AGRONET</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25336" marR="25336" marT="25336" marB="2533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474949559"/>
                  </a:ext>
                </a:extLst>
              </a:tr>
              <a:tr h="1533352">
                <a:tc>
                  <a:txBody>
                    <a:bodyPr/>
                    <a:lstStyle/>
                    <a:p>
                      <a:pPr algn="just">
                        <a:lnSpc>
                          <a:spcPct val="115000"/>
                        </a:lnSpc>
                        <a:spcAft>
                          <a:spcPts val="0"/>
                        </a:spcAft>
                      </a:pPr>
                      <a:r>
                        <a:rPr lang="en-US" sz="1100" b="1">
                          <a:effectLst/>
                          <a:latin typeface="Calibri" panose="020F0502020204030204" pitchFamily="34" charset="0"/>
                          <a:ea typeface="Times New Roman" panose="02020603050405020304" pitchFamily="18" charset="0"/>
                          <a:cs typeface="Calibri" panose="020F0502020204030204" pitchFamily="34" charset="0"/>
                        </a:rPr>
                        <a:t>4.</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25336" marR="25336" marT="25336" marB="2533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Potvrda</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o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upisu</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u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Registar</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poreznih</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obveznika</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po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osnovi</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poljoprivrede</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ne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starija</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od 30 dana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na</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dan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podnošenja</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Zahtjeva</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za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potporu</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izdana</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ovjerena</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od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strane</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Porezne</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uprave</a:t>
                      </a:r>
                      <a:endParaRPr lang="hr-HR" sz="1000" dirty="0">
                        <a:effectLst/>
                        <a:latin typeface="Calibri" panose="020F0502020204030204" pitchFamily="34" charset="0"/>
                        <a:cs typeface="Times New Roman" panose="02020603050405020304" pitchFamily="18" charset="0"/>
                      </a:endParaRPr>
                    </a:p>
                    <a:p>
                      <a:pPr algn="just">
                        <a:lnSpc>
                          <a:spcPct val="115000"/>
                        </a:lnSpc>
                        <a:spcAft>
                          <a:spcPts val="0"/>
                        </a:spcAft>
                      </a:pPr>
                      <a:r>
                        <a:rPr lang="en-US" sz="900" i="1" dirty="0" err="1">
                          <a:effectLst/>
                          <a:latin typeface="Calibri" panose="020F0502020204030204" pitchFamily="34" charset="0"/>
                          <a:ea typeface="Times New Roman" panose="02020603050405020304" pitchFamily="18" charset="0"/>
                          <a:cs typeface="Calibri" panose="020F0502020204030204" pitchFamily="34" charset="0"/>
                        </a:rPr>
                        <a:t>Pojašnjenje</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Odnosi</a:t>
                      </a:r>
                      <a:r>
                        <a:rPr lang="en-US" sz="900" i="1" dirty="0">
                          <a:effectLst/>
                          <a:latin typeface="Calibri" panose="020F0502020204030204" pitchFamily="34" charset="0"/>
                          <a:ea typeface="Times New Roman" panose="02020603050405020304" pitchFamily="18" charset="0"/>
                          <a:cs typeface="Calibri" panose="020F0502020204030204" pitchFamily="34" charset="0"/>
                        </a:rPr>
                        <a:t> se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na</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korisnika</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fizičku</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osobu</a:t>
                      </a:r>
                      <a:r>
                        <a:rPr lang="en-US" sz="900" i="1" dirty="0">
                          <a:effectLst/>
                          <a:latin typeface="Calibri" panose="020F0502020204030204" pitchFamily="34" charset="0"/>
                          <a:ea typeface="Times New Roman" panose="02020603050405020304" pitchFamily="18" charset="0"/>
                          <a:cs typeface="Calibri" panose="020F0502020204030204" pitchFamily="34" charset="0"/>
                        </a:rPr>
                        <a:t> OPG/</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obrt</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Korisnik-nositelj</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poljoprivrednog</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gospodarstva</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vlasnik</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obrta</a:t>
                      </a:r>
                      <a:r>
                        <a:rPr lang="en-US" sz="900" i="1" dirty="0">
                          <a:effectLst/>
                          <a:latin typeface="Calibri" panose="020F0502020204030204" pitchFamily="34" charset="0"/>
                          <a:ea typeface="Times New Roman" panose="02020603050405020304" pitchFamily="18" charset="0"/>
                          <a:cs typeface="Calibri" panose="020F0502020204030204" pitchFamily="34" charset="0"/>
                        </a:rPr>
                        <a:t> mora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biti</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upisan</a:t>
                      </a:r>
                      <a:r>
                        <a:rPr lang="en-US" sz="900" i="1" dirty="0">
                          <a:effectLst/>
                          <a:latin typeface="Calibri" panose="020F0502020204030204" pitchFamily="34" charset="0"/>
                          <a:ea typeface="Times New Roman" panose="02020603050405020304" pitchFamily="18" charset="0"/>
                          <a:cs typeface="Calibri" panose="020F0502020204030204" pitchFamily="34" charset="0"/>
                        </a:rPr>
                        <a:t> u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Registar</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poreznih</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obveznika</a:t>
                      </a:r>
                      <a:r>
                        <a:rPr lang="en-US" sz="900" i="1" dirty="0">
                          <a:effectLst/>
                          <a:latin typeface="Calibri" panose="020F0502020204030204" pitchFamily="34" charset="0"/>
                          <a:ea typeface="Times New Roman" panose="02020603050405020304" pitchFamily="18" charset="0"/>
                          <a:cs typeface="Calibri" panose="020F0502020204030204" pitchFamily="34" charset="0"/>
                        </a:rPr>
                        <a:t> po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osnovi</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poljoprivrede</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najmanje</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godinu</a:t>
                      </a:r>
                      <a:r>
                        <a:rPr lang="en-US" sz="900" i="1" dirty="0">
                          <a:effectLst/>
                          <a:latin typeface="Calibri" panose="020F0502020204030204" pitchFamily="34" charset="0"/>
                          <a:ea typeface="Times New Roman" panose="02020603050405020304" pitchFamily="18" charset="0"/>
                          <a:cs typeface="Calibri" panose="020F0502020204030204" pitchFamily="34" charset="0"/>
                        </a:rPr>
                        <a:t> dana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prije</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datuma</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podnošenja</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zahtjeva</a:t>
                      </a:r>
                      <a:r>
                        <a:rPr lang="en-US" sz="9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potporu</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izuzev</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mladih</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pojoprivrednika</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koji</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mogu</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biti</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kraće</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ali</a:t>
                      </a:r>
                      <a:r>
                        <a:rPr lang="en-US" sz="900" i="1" dirty="0">
                          <a:effectLst/>
                          <a:latin typeface="Calibri" panose="020F0502020204030204" pitchFamily="34" charset="0"/>
                          <a:ea typeface="Times New Roman" panose="02020603050405020304" pitchFamily="18" charset="0"/>
                          <a:cs typeface="Calibri" panose="020F0502020204030204" pitchFamily="34" charset="0"/>
                        </a:rPr>
                        <a:t> ne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kasnije</a:t>
                      </a:r>
                      <a:r>
                        <a:rPr lang="en-US" sz="900" i="1" dirty="0">
                          <a:effectLst/>
                          <a:latin typeface="Calibri" panose="020F0502020204030204" pitchFamily="34" charset="0"/>
                          <a:ea typeface="Times New Roman" panose="02020603050405020304" pitchFamily="18" charset="0"/>
                          <a:cs typeface="Calibri" panose="020F0502020204030204" pitchFamily="34" charset="0"/>
                        </a:rPr>
                        <a:t> od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datuma</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podnošenja</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zahtjeva</a:t>
                      </a:r>
                      <a:r>
                        <a:rPr lang="en-US" sz="9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potporu</a:t>
                      </a:r>
                      <a:r>
                        <a:rPr lang="en-US" sz="900" i="1" dirty="0">
                          <a:effectLst/>
                          <a:latin typeface="Calibri" panose="020F0502020204030204" pitchFamily="34" charset="0"/>
                          <a:ea typeface="Times New Roman" panose="02020603050405020304" pitchFamily="18" charset="0"/>
                          <a:cs typeface="Calibri" panose="020F0502020204030204" pitchFamily="34" charset="0"/>
                        </a:rPr>
                        <a:t>. U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Potvrdi</a:t>
                      </a:r>
                      <a:r>
                        <a:rPr lang="en-US" sz="900" i="1" dirty="0">
                          <a:effectLst/>
                          <a:latin typeface="Calibri" panose="020F0502020204030204" pitchFamily="34" charset="0"/>
                          <a:ea typeface="Times New Roman" panose="02020603050405020304" pitchFamily="18" charset="0"/>
                          <a:cs typeface="Calibri" panose="020F0502020204030204" pitchFamily="34" charset="0"/>
                        </a:rPr>
                        <a:t> mora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biti</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naveden</a:t>
                      </a:r>
                      <a:r>
                        <a:rPr lang="en-US" sz="900" i="1" dirty="0">
                          <a:effectLst/>
                          <a:latin typeface="Calibri" panose="020F0502020204030204" pitchFamily="34" charset="0"/>
                          <a:ea typeface="Times New Roman" panose="02020603050405020304" pitchFamily="18" charset="0"/>
                          <a:cs typeface="Calibri" panose="020F0502020204030204" pitchFamily="34" charset="0"/>
                        </a:rPr>
                        <a:t> datum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kada</a:t>
                      </a:r>
                      <a:r>
                        <a:rPr lang="en-US" sz="900" i="1" dirty="0">
                          <a:effectLst/>
                          <a:latin typeface="Calibri" panose="020F0502020204030204" pitchFamily="34" charset="0"/>
                          <a:ea typeface="Times New Roman" panose="02020603050405020304" pitchFamily="18" charset="0"/>
                          <a:cs typeface="Calibri" panose="020F0502020204030204" pitchFamily="34" charset="0"/>
                        </a:rPr>
                        <a:t> je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Korisnik-nositelj</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poljoprivrednog</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gospodarstva</a:t>
                      </a:r>
                      <a:r>
                        <a:rPr lang="en-US" sz="900" i="1" dirty="0">
                          <a:effectLst/>
                          <a:latin typeface="Calibri" panose="020F0502020204030204" pitchFamily="34" charset="0"/>
                          <a:ea typeface="Times New Roman" panose="02020603050405020304" pitchFamily="18" charset="0"/>
                          <a:cs typeface="Calibri" panose="020F0502020204030204" pitchFamily="34" charset="0"/>
                        </a:rPr>
                        <a:t>/</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vlasnik</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obrta</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upisan</a:t>
                      </a:r>
                      <a:r>
                        <a:rPr lang="en-US" sz="900" i="1" dirty="0">
                          <a:effectLst/>
                          <a:latin typeface="Calibri" panose="020F0502020204030204" pitchFamily="34" charset="0"/>
                          <a:ea typeface="Times New Roman" panose="02020603050405020304" pitchFamily="18" charset="0"/>
                          <a:cs typeface="Calibri" panose="020F0502020204030204" pitchFamily="34" charset="0"/>
                        </a:rPr>
                        <a:t> u RPO po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osnovi</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r>
                        <a:rPr lang="en-US" sz="900" i="1" dirty="0" err="1">
                          <a:effectLst/>
                          <a:latin typeface="Calibri" panose="020F0502020204030204" pitchFamily="34" charset="0"/>
                          <a:ea typeface="Times New Roman" panose="02020603050405020304" pitchFamily="18" charset="0"/>
                          <a:cs typeface="Calibri" panose="020F0502020204030204" pitchFamily="34" charset="0"/>
                        </a:rPr>
                        <a:t>poljoprivrede</a:t>
                      </a:r>
                      <a:r>
                        <a:rPr lang="en-US" sz="900" i="1" dirty="0">
                          <a:effectLst/>
                          <a:latin typeface="Calibri" panose="020F0502020204030204" pitchFamily="34" charset="0"/>
                          <a:ea typeface="Times New Roman" panose="02020603050405020304" pitchFamily="18" charset="0"/>
                          <a:cs typeface="Calibri" panose="020F0502020204030204" pitchFamily="34" charset="0"/>
                        </a:rPr>
                        <a:t>.  </a:t>
                      </a:r>
                      <a:endParaRPr lang="hr-HR" sz="1000" dirty="0">
                        <a:effectLst/>
                        <a:latin typeface="Calibri" panose="020F0502020204030204" pitchFamily="34" charset="0"/>
                        <a:cs typeface="Times New Roman" panose="02020603050405020304" pitchFamily="18" charset="0"/>
                      </a:endParaRPr>
                    </a:p>
                    <a:p>
                      <a:pPr algn="just">
                        <a:lnSpc>
                          <a:spcPct val="115000"/>
                        </a:lnSpc>
                        <a:spcAft>
                          <a:spcPts val="0"/>
                        </a:spcAft>
                      </a:pPr>
                      <a:r>
                        <a:rPr lang="en-US" sz="900" b="1" i="1" dirty="0">
                          <a:effectLst/>
                          <a:latin typeface="Calibri" panose="020F0502020204030204" pitchFamily="34" charset="0"/>
                          <a:ea typeface="Times New Roman" panose="02020603050405020304" pitchFamily="18" charset="0"/>
                          <a:cs typeface="Calibri" panose="020F0502020204030204" pitchFamily="34" charset="0"/>
                        </a:rPr>
                        <a:t>UČITATI DOKUMENT U AGRONET</a:t>
                      </a:r>
                      <a:endParaRPr lang="hr-HR" sz="1000" dirty="0">
                        <a:effectLst/>
                        <a:latin typeface="Calibri" panose="020F0502020204030204" pitchFamily="34" charset="0"/>
                        <a:cs typeface="Times New Roman" panose="02020603050405020304" pitchFamily="18" charset="0"/>
                      </a:endParaRPr>
                    </a:p>
                  </a:txBody>
                  <a:tcPr marL="25336" marR="25336" marT="25336" marB="2533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344573079"/>
                  </a:ext>
                </a:extLst>
              </a:tr>
            </a:tbl>
          </a:graphicData>
        </a:graphic>
      </p:graphicFrame>
    </p:spTree>
    <p:extLst>
      <p:ext uri="{BB962C8B-B14F-4D97-AF65-F5344CB8AC3E}">
        <p14:creationId xmlns:p14="http://schemas.microsoft.com/office/powerpoint/2010/main" val="17595211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FA45912-AD96-4BAA-ADAE-735D474E6DDE}"/>
              </a:ext>
            </a:extLst>
          </p:cNvPr>
          <p:cNvSpPr>
            <a:spLocks noGrp="1"/>
          </p:cNvSpPr>
          <p:nvPr>
            <p:ph type="title"/>
          </p:nvPr>
        </p:nvSpPr>
        <p:spPr/>
        <p:txBody>
          <a:bodyPr/>
          <a:lstStyle/>
          <a:p>
            <a:endParaRPr lang="hr-HR"/>
          </a:p>
        </p:txBody>
      </p:sp>
      <p:graphicFrame>
        <p:nvGraphicFramePr>
          <p:cNvPr id="3" name="Tablica 2">
            <a:extLst>
              <a:ext uri="{FF2B5EF4-FFF2-40B4-BE49-F238E27FC236}">
                <a16:creationId xmlns:a16="http://schemas.microsoft.com/office/drawing/2014/main" id="{FA824E00-423C-4621-BE43-5104C3DB4D20}"/>
              </a:ext>
            </a:extLst>
          </p:cNvPr>
          <p:cNvGraphicFramePr>
            <a:graphicFrameLocks noGrp="1"/>
          </p:cNvGraphicFramePr>
          <p:nvPr/>
        </p:nvGraphicFramePr>
        <p:xfrm>
          <a:off x="2664120" y="1569912"/>
          <a:ext cx="3815759" cy="4586539"/>
        </p:xfrm>
        <a:graphic>
          <a:graphicData uri="http://schemas.openxmlformats.org/drawingml/2006/table">
            <a:tbl>
              <a:tblPr firstRow="1" firstCol="1" bandRow="1"/>
              <a:tblGrid>
                <a:gridCol w="249520">
                  <a:extLst>
                    <a:ext uri="{9D8B030D-6E8A-4147-A177-3AD203B41FA5}">
                      <a16:colId xmlns:a16="http://schemas.microsoft.com/office/drawing/2014/main" val="1180534211"/>
                    </a:ext>
                  </a:extLst>
                </a:gridCol>
                <a:gridCol w="3566239">
                  <a:extLst>
                    <a:ext uri="{9D8B030D-6E8A-4147-A177-3AD203B41FA5}">
                      <a16:colId xmlns:a16="http://schemas.microsoft.com/office/drawing/2014/main" val="1999442960"/>
                    </a:ext>
                  </a:extLst>
                </a:gridCol>
              </a:tblGrid>
              <a:tr h="4525963">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5.</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7969" marR="17969" marT="17969" marB="1796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800" b="1" dirty="0" err="1">
                          <a:effectLst/>
                          <a:latin typeface="Calibri" panose="020F0502020204030204" pitchFamily="34" charset="0"/>
                          <a:ea typeface="Times New Roman" panose="02020603050405020304" pitchFamily="18" charset="0"/>
                          <a:cs typeface="Calibri" panose="020F0502020204030204" pitchFamily="34" charset="0"/>
                        </a:rPr>
                        <a:t>Glavni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projekt</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800" b="1" dirty="0">
                          <a:effectLst/>
                          <a:latin typeface="Calibri" panose="020F0502020204030204" pitchFamily="34" charset="0"/>
                          <a:ea typeface="Times New Roman" panose="02020603050405020304" pitchFamily="18" charset="0"/>
                          <a:cs typeface="Calibri" panose="020F0502020204030204" pitchFamily="34" charset="0"/>
                        </a:rPr>
                        <a:t>/</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ili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Tipski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projekt</a:t>
                      </a:r>
                      <a:r>
                        <a:rPr lang="en-US" sz="800" b="1" dirty="0">
                          <a:effectLst/>
                          <a:latin typeface="Calibri" panose="020F0502020204030204" pitchFamily="34" charset="0"/>
                          <a:ea typeface="Times New Roman" panose="02020603050405020304" pitchFamily="18" charset="0"/>
                          <a:cs typeface="Calibri" panose="020F0502020204030204" pitchFamily="34" charset="0"/>
                        </a:rPr>
                        <a:t> za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koji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je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Ministarstvo</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graditeljstva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prostornog</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uređenja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donijelo</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Rješenje</a:t>
                      </a:r>
                      <a:r>
                        <a:rPr lang="en-US" sz="800" b="1" dirty="0">
                          <a:effectLst/>
                          <a:latin typeface="Calibri" panose="020F0502020204030204" pitchFamily="34" charset="0"/>
                          <a:ea typeface="Times New Roman" panose="02020603050405020304" pitchFamily="18" charset="0"/>
                          <a:cs typeface="Calibri" panose="020F0502020204030204" pitchFamily="34" charset="0"/>
                        </a:rPr>
                        <a:t> o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tipskom</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projektu</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uključujući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troškovnik</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projektiranih</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radova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kao</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sastavni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dio</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Glavnog</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projekta</a:t>
                      </a:r>
                      <a:r>
                        <a:rPr lang="en-US" sz="800" b="1" dirty="0">
                          <a:effectLst/>
                          <a:latin typeface="Calibri" panose="020F0502020204030204" pitchFamily="34" charset="0"/>
                          <a:ea typeface="Times New Roman" panose="02020603050405020304" pitchFamily="18" charset="0"/>
                          <a:cs typeface="Calibri" panose="020F0502020204030204" pitchFamily="34" charset="0"/>
                        </a:rPr>
                        <a:t>/</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Tipskog</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projekta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ovjeren</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potpisan</a:t>
                      </a:r>
                      <a:r>
                        <a:rPr lang="en-US" sz="800" b="1" dirty="0">
                          <a:effectLst/>
                          <a:latin typeface="Calibri" panose="020F0502020204030204" pitchFamily="34" charset="0"/>
                          <a:ea typeface="Times New Roman" panose="02020603050405020304" pitchFamily="18" charset="0"/>
                          <a:cs typeface="Calibri" panose="020F0502020204030204" pitchFamily="34" charset="0"/>
                        </a:rPr>
                        <a:t> od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strane</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ovlaštenog</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projektanata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i</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800" b="1" dirty="0" err="1">
                          <a:effectLst/>
                          <a:latin typeface="Calibri" panose="020F0502020204030204" pitchFamily="34" charset="0"/>
                          <a:ea typeface="Times New Roman" panose="02020603050405020304" pitchFamily="18" charset="0"/>
                          <a:cs typeface="Calibri" panose="020F0502020204030204" pitchFamily="34" charset="0"/>
                        </a:rPr>
                        <a:t>Tehnološki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projekt</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koji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sadrži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opis</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ulaganja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proizvodnog</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procesa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postojeće</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planirane</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kapacitete</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objekta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gdje</a:t>
                      </a:r>
                      <a:r>
                        <a:rPr lang="en-US" sz="800" b="1" dirty="0">
                          <a:effectLst/>
                          <a:latin typeface="Calibri" panose="020F0502020204030204" pitchFamily="34" charset="0"/>
                          <a:ea typeface="Times New Roman" panose="02020603050405020304" pitchFamily="18" charset="0"/>
                          <a:cs typeface="Calibri" panose="020F0502020204030204" pitchFamily="34" charset="0"/>
                        </a:rPr>
                        <a:t> je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primjenjivo</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hr-HR" sz="800" b="1" dirty="0">
                          <a:effectLst/>
                          <a:latin typeface="Calibri" panose="020F0502020204030204" pitchFamily="34" charset="0"/>
                          <a:ea typeface="Times New Roman" panose="02020603050405020304" pitchFamily="18" charset="0"/>
                          <a:cs typeface="Calibri" panose="020F0502020204030204" pitchFamily="34" charset="0"/>
                        </a:rPr>
                        <a:t>izrađen, potpisan i ovjeren od strane ovlaštene osobe odgovarajuće struke</a:t>
                      </a:r>
                      <a:r>
                        <a:rPr lang="en-US" sz="800" b="1" dirty="0">
                          <a:effectLst/>
                          <a:latin typeface="Calibri" panose="020F0502020204030204" pitchFamily="34" charset="0"/>
                          <a:ea typeface="Times New Roman" panose="02020603050405020304" pitchFamily="18" charset="0"/>
                          <a:cs typeface="Calibri" panose="020F0502020204030204" pitchFamily="34" charset="0"/>
                        </a:rPr>
                        <a:t>.</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800" dirty="0">
                          <a:effectLst/>
                          <a:latin typeface="Calibri" panose="020F0502020204030204" pitchFamily="34" charset="0"/>
                          <a:ea typeface="Times New Roman" panose="02020603050405020304" pitchFamily="18" charset="0"/>
                          <a:cs typeface="Calibri" panose="020F0502020204030204" pitchFamily="34" charset="0"/>
                        </a:rPr>
                        <a:t> </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800" b="1" dirty="0">
                          <a:effectLst/>
                          <a:latin typeface="Calibri" panose="020F0502020204030204" pitchFamily="34" charset="0"/>
                          <a:ea typeface="Times New Roman" panose="02020603050405020304" pitchFamily="18" charset="0"/>
                          <a:cs typeface="Calibri" panose="020F0502020204030204" pitchFamily="34" charset="0"/>
                        </a:rPr>
                        <a:t>U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slučaju</a:t>
                      </a:r>
                      <a:r>
                        <a:rPr lang="en-US" sz="800" b="1" dirty="0">
                          <a:effectLst/>
                          <a:latin typeface="Calibri" panose="020F0502020204030204" pitchFamily="34" charset="0"/>
                          <a:ea typeface="Times New Roman" panose="02020603050405020304" pitchFamily="18" charset="0"/>
                          <a:cs typeface="Calibri" panose="020F0502020204030204" pitchFamily="34" charset="0"/>
                        </a:rPr>
                        <a:t> da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Glavni</a:t>
                      </a:r>
                      <a:r>
                        <a:rPr lang="en-US" sz="800" b="1" dirty="0">
                          <a:effectLst/>
                          <a:latin typeface="Calibri" panose="020F0502020204030204" pitchFamily="34" charset="0"/>
                          <a:ea typeface="Times New Roman" panose="02020603050405020304" pitchFamily="18" charset="0"/>
                          <a:cs typeface="Calibri" panose="020F0502020204030204" pitchFamily="34" charset="0"/>
                        </a:rPr>
                        <a:t>/</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Tipski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projekt</a:t>
                      </a:r>
                      <a:r>
                        <a:rPr lang="en-US" sz="800" b="1" dirty="0">
                          <a:effectLst/>
                          <a:latin typeface="Calibri" panose="020F0502020204030204" pitchFamily="34" charset="0"/>
                          <a:ea typeface="Times New Roman" panose="02020603050405020304" pitchFamily="18" charset="0"/>
                          <a:cs typeface="Calibri" panose="020F0502020204030204" pitchFamily="34" charset="0"/>
                        </a:rPr>
                        <a:t> ne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sadrži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troškovnik</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projektiranih</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radova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Troškovnik</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projektiranih</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radova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potrebno</a:t>
                      </a:r>
                      <a:r>
                        <a:rPr lang="en-US" sz="800" b="1" dirty="0">
                          <a:effectLst/>
                          <a:latin typeface="Calibri" panose="020F0502020204030204" pitchFamily="34" charset="0"/>
                          <a:ea typeface="Times New Roman" panose="02020603050405020304" pitchFamily="18" charset="0"/>
                          <a:cs typeface="Calibri" panose="020F0502020204030204" pitchFamily="34" charset="0"/>
                        </a:rPr>
                        <a:t> je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izraditi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priložiti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ga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uz</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Glavni</a:t>
                      </a:r>
                      <a:r>
                        <a:rPr lang="en-US" sz="800" b="1" dirty="0">
                          <a:effectLst/>
                          <a:latin typeface="Calibri" panose="020F0502020204030204" pitchFamily="34" charset="0"/>
                          <a:ea typeface="Times New Roman" panose="02020603050405020304" pitchFamily="18" charset="0"/>
                          <a:cs typeface="Calibri" panose="020F0502020204030204" pitchFamily="34" charset="0"/>
                        </a:rPr>
                        <a:t>/</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Tipski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projekt</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Troškovnik</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projektiranih</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radova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mora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biti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izrađen</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potpisan</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ovjeren</a:t>
                      </a:r>
                      <a:r>
                        <a:rPr lang="en-US" sz="800" b="1" dirty="0">
                          <a:effectLst/>
                          <a:latin typeface="Calibri" panose="020F0502020204030204" pitchFamily="34" charset="0"/>
                          <a:ea typeface="Times New Roman" panose="02020603050405020304" pitchFamily="18" charset="0"/>
                          <a:cs typeface="Calibri" panose="020F0502020204030204" pitchFamily="34" charset="0"/>
                        </a:rPr>
                        <a:t> od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strane</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ovlaštenog</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projektanta</a:t>
                      </a:r>
                      <a:r>
                        <a:rPr lang="en-US" sz="800" b="1" dirty="0">
                          <a:effectLst/>
                          <a:latin typeface="Calibri" panose="020F0502020204030204" pitchFamily="34" charset="0"/>
                          <a:ea typeface="Times New Roman" panose="02020603050405020304" pitchFamily="18" charset="0"/>
                          <a:cs typeface="Calibri" panose="020F0502020204030204" pitchFamily="34" charset="0"/>
                        </a:rPr>
                        <a:t>.</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Pojašnjenje</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Potrebno</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dostaviti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u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slučaju</a:t>
                      </a:r>
                      <a:r>
                        <a:rPr lang="en-US" sz="600" i="1" dirty="0">
                          <a:effectLst/>
                          <a:latin typeface="Calibri" panose="020F0502020204030204" pitchFamily="34" charset="0"/>
                          <a:ea typeface="Times New Roman" panose="02020603050405020304" pitchFamily="18" charset="0"/>
                          <a:cs typeface="Calibri" panose="020F0502020204030204" pitchFamily="34" charset="0"/>
                        </a:rPr>
                        <a:t>:</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građenja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izgradnja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novog</a:t>
                      </a:r>
                      <a:r>
                        <a:rPr lang="en-US" sz="600" i="1" dirty="0">
                          <a:effectLst/>
                          <a:latin typeface="Calibri" panose="020F0502020204030204" pitchFamily="34" charset="0"/>
                          <a:ea typeface="Times New Roman" panose="02020603050405020304" pitchFamily="18" charset="0"/>
                          <a:cs typeface="Calibri" panose="020F0502020204030204" pitchFamily="34" charset="0"/>
                        </a:rPr>
                        <a:t>/</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rekonstrukcija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postojećeg</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objekta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koje</a:t>
                      </a:r>
                      <a:r>
                        <a:rPr lang="en-US" sz="600" i="1" dirty="0">
                          <a:effectLst/>
                          <a:latin typeface="Calibri" panose="020F0502020204030204" pitchFamily="34" charset="0"/>
                          <a:ea typeface="Times New Roman" panose="02020603050405020304" pitchFamily="18" charset="0"/>
                          <a:cs typeface="Calibri" panose="020F0502020204030204" pitchFamily="34" charset="0"/>
                        </a:rPr>
                        <a:t> je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sukladno</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Zakonu</a:t>
                      </a:r>
                      <a:r>
                        <a:rPr lang="en-US" sz="600" i="1" dirty="0">
                          <a:effectLst/>
                          <a:latin typeface="Calibri" panose="020F0502020204030204" pitchFamily="34" charset="0"/>
                          <a:ea typeface="Times New Roman" panose="02020603050405020304" pitchFamily="18" charset="0"/>
                          <a:cs typeface="Calibri" panose="020F0502020204030204" pitchFamily="34" charset="0"/>
                        </a:rPr>
                        <a:t> o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gradnji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Pravilniku</a:t>
                      </a:r>
                      <a:r>
                        <a:rPr lang="en-US" sz="600" i="1" dirty="0">
                          <a:effectLst/>
                          <a:latin typeface="Calibri" panose="020F0502020204030204" pitchFamily="34" charset="0"/>
                          <a:ea typeface="Times New Roman" panose="02020603050405020304" pitchFamily="18" charset="0"/>
                          <a:cs typeface="Calibri" panose="020F0502020204030204" pitchFamily="34" charset="0"/>
                        </a:rPr>
                        <a:t> o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jednostavnim</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drugim</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građevinama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radovima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potrebno</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izraditi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projektnu</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dokumentaciju</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opremanja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objekta</a:t>
                      </a:r>
                      <a:endParaRPr lang="hr-HR" sz="7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građenja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a:effectLst/>
                          <a:latin typeface="Calibri" panose="020F0502020204030204" pitchFamily="34" charset="0"/>
                          <a:ea typeface="Times New Roman" panose="02020603050405020304" pitchFamily="18" charset="0"/>
                          <a:cs typeface="Calibri" panose="020F0502020204030204" pitchFamily="34" charset="0"/>
                        </a:rPr>
                        <a:t>(</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izgradnja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novog</a:t>
                      </a:r>
                      <a:r>
                        <a:rPr lang="en-US" sz="600" i="1" dirty="0">
                          <a:effectLst/>
                          <a:latin typeface="Calibri" panose="020F0502020204030204" pitchFamily="34" charset="0"/>
                          <a:ea typeface="Times New Roman" panose="02020603050405020304" pitchFamily="18" charset="0"/>
                          <a:cs typeface="Calibri" panose="020F0502020204030204" pitchFamily="34" charset="0"/>
                        </a:rPr>
                        <a:t>/</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rekonstrukcija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postojećegobjekta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koje</a:t>
                      </a:r>
                      <a:r>
                        <a:rPr lang="en-US" sz="600" i="1" dirty="0">
                          <a:effectLst/>
                          <a:latin typeface="Calibri" panose="020F0502020204030204" pitchFamily="34" charset="0"/>
                          <a:ea typeface="Times New Roman" panose="02020603050405020304" pitchFamily="18" charset="0"/>
                          <a:cs typeface="Calibri" panose="020F0502020204030204" pitchFamily="34" charset="0"/>
                        </a:rPr>
                        <a:t> je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sukladno</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Zakonu</a:t>
                      </a:r>
                      <a:r>
                        <a:rPr lang="en-US" sz="600" i="1" dirty="0">
                          <a:effectLst/>
                          <a:latin typeface="Calibri" panose="020F0502020204030204" pitchFamily="34" charset="0"/>
                          <a:ea typeface="Times New Roman" panose="02020603050405020304" pitchFamily="18" charset="0"/>
                          <a:cs typeface="Calibri" panose="020F0502020204030204" pitchFamily="34" charset="0"/>
                        </a:rPr>
                        <a:t> o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gradnji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Pravilniku</a:t>
                      </a:r>
                      <a:r>
                        <a:rPr lang="en-US" sz="600" i="1" dirty="0">
                          <a:effectLst/>
                          <a:latin typeface="Calibri" panose="020F0502020204030204" pitchFamily="34" charset="0"/>
                          <a:ea typeface="Times New Roman" panose="02020603050405020304" pitchFamily="18" charset="0"/>
                          <a:cs typeface="Calibri" panose="020F0502020204030204" pitchFamily="34" charset="0"/>
                        </a:rPr>
                        <a:t> o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jednostavnim</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drugim</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građevinama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radovima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potrebno</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izraditi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projektnu</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dokumentaciju</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kada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je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predmet</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ulaganja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u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zahtjevu</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za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potporu</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samo</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opremanje</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objekta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građenje</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korisnik</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finanacira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vlastitim</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sredstvima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odnosno</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građenje</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nije</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predmet</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zahtjeva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za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potporu</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endParaRPr lang="hr-HR" sz="7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800" b="1" dirty="0">
                          <a:effectLst/>
                          <a:latin typeface="Calibri" panose="020F0502020204030204" pitchFamily="34" charset="0"/>
                          <a:ea typeface="Times New Roman" panose="02020603050405020304" pitchFamily="18" charset="0"/>
                          <a:cs typeface="Calibri" panose="020F0502020204030204" pitchFamily="34" charset="0"/>
                        </a:rPr>
                        <a:t>U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slučaju</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ulaganja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u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građenje</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građevina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radova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koji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se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sukladno</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Zakonu</a:t>
                      </a:r>
                      <a:r>
                        <a:rPr lang="en-US" sz="800" b="1" dirty="0">
                          <a:effectLst/>
                          <a:latin typeface="Calibri" panose="020F0502020204030204" pitchFamily="34" charset="0"/>
                          <a:ea typeface="Times New Roman" panose="02020603050405020304" pitchFamily="18" charset="0"/>
                          <a:cs typeface="Calibri" panose="020F0502020204030204" pitchFamily="34" charset="0"/>
                        </a:rPr>
                        <a:t> o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gradnji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Pravilniku</a:t>
                      </a:r>
                      <a:r>
                        <a:rPr lang="en-US" sz="800" b="1" dirty="0">
                          <a:effectLst/>
                          <a:latin typeface="Calibri" panose="020F0502020204030204" pitchFamily="34" charset="0"/>
                          <a:ea typeface="Times New Roman" panose="02020603050405020304" pitchFamily="18" charset="0"/>
                          <a:cs typeface="Calibri" panose="020F0502020204030204" pitchFamily="34" charset="0"/>
                        </a:rPr>
                        <a:t> o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jednostavnim</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drugim</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građevinama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radovima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mogu</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izvoditi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bez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Glavnog</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projekta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potrebno</a:t>
                      </a:r>
                      <a:r>
                        <a:rPr lang="en-US" sz="800" b="1" dirty="0">
                          <a:effectLst/>
                          <a:latin typeface="Calibri" panose="020F0502020204030204" pitchFamily="34" charset="0"/>
                          <a:ea typeface="Times New Roman" panose="02020603050405020304" pitchFamily="18" charset="0"/>
                          <a:cs typeface="Calibri" panose="020F0502020204030204" pitchFamily="34" charset="0"/>
                        </a:rPr>
                        <a:t> je u AGRONET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učitati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Izjavu</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potpisanu</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ovjerenu</a:t>
                      </a:r>
                      <a:r>
                        <a:rPr lang="en-US" sz="800" b="1" dirty="0">
                          <a:effectLst/>
                          <a:latin typeface="Calibri" panose="020F0502020204030204" pitchFamily="34" charset="0"/>
                          <a:ea typeface="Times New Roman" panose="02020603050405020304" pitchFamily="18" charset="0"/>
                          <a:cs typeface="Calibri" panose="020F0502020204030204" pitchFamily="34" charset="0"/>
                        </a:rPr>
                        <a:t> od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strane</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ovlaštenog</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projektanta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kojom</a:t>
                      </a:r>
                      <a:r>
                        <a:rPr lang="en-US" sz="800" b="1" dirty="0">
                          <a:effectLst/>
                          <a:latin typeface="Calibri" panose="020F0502020204030204" pitchFamily="34" charset="0"/>
                          <a:ea typeface="Times New Roman" panose="02020603050405020304" pitchFamily="18" charset="0"/>
                          <a:cs typeface="Calibri" panose="020F0502020204030204" pitchFamily="34" charset="0"/>
                        </a:rPr>
                        <a:t> se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isto</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potvrđuje</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Izjava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mora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glasiti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na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predmetno</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ulaganje</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pozivati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se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na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odgovarajući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članak</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stavak</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točku</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Pravilnika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o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jednostavnim</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drugim</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građevinama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radovima</a:t>
                      </a:r>
                      <a:r>
                        <a:rPr lang="en-US" sz="800" b="1" dirty="0">
                          <a:effectLst/>
                          <a:latin typeface="Calibri" panose="020F0502020204030204" pitchFamily="34" charset="0"/>
                          <a:ea typeface="Times New Roman" panose="02020603050405020304" pitchFamily="18" charset="0"/>
                          <a:cs typeface="Calibri" panose="020F0502020204030204" pitchFamily="34" charset="0"/>
                        </a:rPr>
                        <a:t>.</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sz="600" b="1" i="1" dirty="0">
                          <a:effectLst/>
                          <a:latin typeface="Calibri" panose="020F0502020204030204" pitchFamily="34" charset="0"/>
                          <a:ea typeface="Times New Roman" panose="02020603050405020304" pitchFamily="18" charset="0"/>
                          <a:cs typeface="Calibri" panose="020F0502020204030204" pitchFamily="34" charset="0"/>
                        </a:rPr>
                        <a:t>u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slučaju</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ulaganja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samo</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u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opremanje</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postojećeg</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objekta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(bez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građenja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sukladno</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zakonu</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o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gradnji</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Pravilniku</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o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jednostavnim</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drugim</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građevinama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radovima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 -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potrebno</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je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učitati</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u AGRONET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samo</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Tehnološki</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projekt</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a:t>
                      </a:r>
                      <a:endParaRPr lang="hr-HR" sz="7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sz="600" b="1" i="1" dirty="0">
                          <a:effectLst/>
                          <a:latin typeface="Calibri" panose="020F0502020204030204" pitchFamily="34" charset="0"/>
                          <a:ea typeface="Times New Roman" panose="02020603050405020304" pitchFamily="18" charset="0"/>
                          <a:cs typeface="Calibri" panose="020F0502020204030204" pitchFamily="34" charset="0"/>
                        </a:rPr>
                        <a:t>u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slučaju</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ulaganja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samo</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u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strojeve</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opremu</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za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utovar</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transport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primjenu</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organskog</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gnojiva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nije</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potrebno</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učitati</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ništa</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od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navedene</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b="1" i="1" dirty="0" err="1">
                          <a:effectLst/>
                          <a:latin typeface="Calibri" panose="020F0502020204030204" pitchFamily="34" charset="0"/>
                          <a:ea typeface="Times New Roman" panose="02020603050405020304" pitchFamily="18" charset="0"/>
                          <a:cs typeface="Calibri" panose="020F0502020204030204" pitchFamily="34" charset="0"/>
                        </a:rPr>
                        <a:t>dokumentacije</a:t>
                      </a:r>
                      <a:r>
                        <a:rPr lang="en-US" sz="600" b="1" i="1" dirty="0">
                          <a:effectLst/>
                          <a:latin typeface="Calibri" panose="020F0502020204030204" pitchFamily="34" charset="0"/>
                          <a:ea typeface="Times New Roman" panose="02020603050405020304" pitchFamily="18" charset="0"/>
                          <a:cs typeface="Calibri" panose="020F0502020204030204" pitchFamily="34" charset="0"/>
                        </a:rPr>
                        <a:t>.</a:t>
                      </a:r>
                      <a:endParaRPr lang="hr-HR" sz="7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Projektna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dokumentacija</a:t>
                      </a:r>
                      <a:r>
                        <a:rPr lang="en-US" sz="600" i="1" dirty="0">
                          <a:effectLst/>
                          <a:latin typeface="Calibri" panose="020F0502020204030204" pitchFamily="34" charset="0"/>
                          <a:ea typeface="Times New Roman" panose="02020603050405020304" pitchFamily="18" charset="0"/>
                          <a:cs typeface="Calibri" panose="020F0502020204030204" pitchFamily="34" charset="0"/>
                        </a:rPr>
                        <a:t>/</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Izjava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ovlaštenog</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projektanta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mora se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odnositi</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na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prijavljeno</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ulaganje</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lokaciju</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koja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je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predmet</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zahtjeva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potporu</a:t>
                      </a:r>
                      <a:r>
                        <a:rPr lang="en-US" sz="600" i="1" dirty="0">
                          <a:effectLst/>
                          <a:latin typeface="Calibri" panose="020F0502020204030204" pitchFamily="34" charset="0"/>
                          <a:ea typeface="Times New Roman" panose="02020603050405020304" pitchFamily="18" charset="0"/>
                          <a:cs typeface="Calibri" panose="020F0502020204030204" pitchFamily="34" charset="0"/>
                        </a:rPr>
                        <a:t>.</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b="1" i="1" dirty="0">
                          <a:effectLst/>
                          <a:latin typeface="Calibri" panose="020F0502020204030204" pitchFamily="34" charset="0"/>
                          <a:ea typeface="Calibri" panose="020F0502020204030204" pitchFamily="34" charset="0"/>
                          <a:cs typeface="Calibri" panose="020F0502020204030204" pitchFamily="34" charset="0"/>
                        </a:rPr>
                        <a:t>UČITATI DOKUMENTE U AGRONET</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7969" marR="17969" marT="17969" marB="1796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574423807"/>
                  </a:ext>
                </a:extLst>
              </a:tr>
            </a:tbl>
          </a:graphicData>
        </a:graphic>
      </p:graphicFrame>
    </p:spTree>
    <p:extLst>
      <p:ext uri="{BB962C8B-B14F-4D97-AF65-F5344CB8AC3E}">
        <p14:creationId xmlns:p14="http://schemas.microsoft.com/office/powerpoint/2010/main" val="35992056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E3AA10F-0621-4628-81A5-66F7001D7A68}"/>
              </a:ext>
            </a:extLst>
          </p:cNvPr>
          <p:cNvSpPr>
            <a:spLocks noGrp="1"/>
          </p:cNvSpPr>
          <p:nvPr>
            <p:ph type="title"/>
          </p:nvPr>
        </p:nvSpPr>
        <p:spPr/>
        <p:txBody>
          <a:bodyPr/>
          <a:lstStyle/>
          <a:p>
            <a:endParaRPr lang="hr-HR"/>
          </a:p>
        </p:txBody>
      </p:sp>
      <p:graphicFrame>
        <p:nvGraphicFramePr>
          <p:cNvPr id="3" name="Tablica 2">
            <a:extLst>
              <a:ext uri="{FF2B5EF4-FFF2-40B4-BE49-F238E27FC236}">
                <a16:creationId xmlns:a16="http://schemas.microsoft.com/office/drawing/2014/main" id="{F5079372-7714-4E01-B870-B1F07D82EA1F}"/>
              </a:ext>
            </a:extLst>
          </p:cNvPr>
          <p:cNvGraphicFramePr>
            <a:graphicFrameLocks noGrp="1"/>
          </p:cNvGraphicFramePr>
          <p:nvPr/>
        </p:nvGraphicFramePr>
        <p:xfrm>
          <a:off x="2648097" y="1596965"/>
          <a:ext cx="3847805" cy="4532433"/>
        </p:xfrm>
        <a:graphic>
          <a:graphicData uri="http://schemas.openxmlformats.org/drawingml/2006/table">
            <a:tbl>
              <a:tblPr firstRow="1" firstCol="1" bandRow="1"/>
              <a:tblGrid>
                <a:gridCol w="251615">
                  <a:extLst>
                    <a:ext uri="{9D8B030D-6E8A-4147-A177-3AD203B41FA5}">
                      <a16:colId xmlns:a16="http://schemas.microsoft.com/office/drawing/2014/main" val="4287386469"/>
                    </a:ext>
                  </a:extLst>
                </a:gridCol>
                <a:gridCol w="3596190">
                  <a:extLst>
                    <a:ext uri="{9D8B030D-6E8A-4147-A177-3AD203B41FA5}">
                      <a16:colId xmlns:a16="http://schemas.microsoft.com/office/drawing/2014/main" val="3020720002"/>
                    </a:ext>
                  </a:extLst>
                </a:gridCol>
              </a:tblGrid>
              <a:tr h="718746">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6.</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8120" marR="18120" marT="18120" marB="1812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BON 1 za prethodnu financijsku godinu </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i="1">
                          <a:effectLst/>
                          <a:latin typeface="Calibri" panose="020F0502020204030204" pitchFamily="34" charset="0"/>
                          <a:ea typeface="Calibri" panose="020F0502020204030204" pitchFamily="34" charset="0"/>
                          <a:cs typeface="Times New Roman" panose="02020603050405020304" pitchFamily="18" charset="0"/>
                        </a:rPr>
                        <a:t>Pojašnjenje:</a:t>
                      </a:r>
                      <a:r>
                        <a:rPr lang="en-US" sz="600" b="1" i="1">
                          <a:effectLst/>
                          <a:latin typeface="Calibri" panose="020F0502020204030204" pitchFamily="34" charset="0"/>
                          <a:ea typeface="Calibri" panose="020F0502020204030204" pitchFamily="34" charset="0"/>
                          <a:cs typeface="Times New Roman" panose="02020603050405020304" pitchFamily="18" charset="0"/>
                        </a:rPr>
                        <a:t> </a:t>
                      </a:r>
                      <a:r>
                        <a:rPr lang="en-US" sz="600" i="1">
                          <a:effectLst/>
                          <a:latin typeface="Calibri" panose="020F0502020204030204" pitchFamily="34" charset="0"/>
                          <a:ea typeface="Calibri" panose="020F0502020204030204" pitchFamily="34" charset="0"/>
                          <a:cs typeface="Times New Roman" panose="02020603050405020304" pitchFamily="18" charset="0"/>
                        </a:rPr>
                        <a:t>Prilaže korisnik obveznik poreza na dobit (izuzev mladih poljoprivrednika i proizvođačkih organizacija koji su osnovani u 2016. ili 2017. godini) i ako želi ostvariti bodove temeljem pokazatelja „Koeficijent obrta ukupne imovine“. Korisnik koji i bez bodova po tom kriteriju ostvaruje ukupni broj bodova 7 ili veći sukladno Prilogu 14 ovog natječaja ne treba dostavljati BON 1 obrazac. </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b="1" i="1">
                          <a:effectLst/>
                          <a:latin typeface="Calibri" panose="020F0502020204030204" pitchFamily="34" charset="0"/>
                          <a:ea typeface="Calibri" panose="020F0502020204030204" pitchFamily="34" charset="0"/>
                          <a:cs typeface="Calibri" panose="020F0502020204030204" pitchFamily="34" charset="0"/>
                        </a:rPr>
                        <a:t>UČITATI DOKUMENT U AGRONET</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8120" marR="18120" marT="18120" marB="1812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401238779"/>
                  </a:ext>
                </a:extLst>
              </a:tr>
              <a:tr h="161788">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II.</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8120" marR="18120" marT="18120" marB="1812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OBVEZNA DOKUMENTACIJA ZA KORISNIKA – MLADOG POLJOPRIVREDNIKA </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8120" marR="18120" marT="18120" marB="1812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2DBDB"/>
                    </a:solidFill>
                  </a:tcPr>
                </a:tc>
                <a:extLst>
                  <a:ext uri="{0D108BD9-81ED-4DB2-BD59-A6C34878D82A}">
                    <a16:rowId xmlns:a16="http://schemas.microsoft.com/office/drawing/2014/main" val="2730801964"/>
                  </a:ext>
                </a:extLst>
              </a:tr>
              <a:tr h="607612">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1.</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8120" marR="18120" marT="18120" marB="1812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Preslika osobne iskaznice za korisnika mladog poljoprivrednika </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i="1">
                          <a:effectLst/>
                          <a:latin typeface="Calibri" panose="020F0502020204030204" pitchFamily="34" charset="0"/>
                          <a:ea typeface="Times New Roman" panose="02020603050405020304" pitchFamily="18" charset="0"/>
                          <a:cs typeface="Calibri" panose="020F0502020204030204" pitchFamily="34" charset="0"/>
                        </a:rPr>
                        <a:t>Pojašnjenje: Ako zahtjev za potporu podnosi korisnik-mladi poljoprivrednik, potrebno je učitati važeću osobnu iskaznicu fizičke osobe na temelju koje je ostvaren status mladog poljoprivrednika sukladno članku 2. Pravilnika. Kriterij mladog poljoprivrednika nije primjenjiv za korisnika proizvođačku organizaciju te isti ne učitava osobnu iskaznicu za odgovornu osobu.  </a:t>
                      </a:r>
                      <a:r>
                        <a:rPr lang="en-US" sz="600" b="1" i="1">
                          <a:effectLst/>
                          <a:latin typeface="Calibri" panose="020F0502020204030204" pitchFamily="34" charset="0"/>
                          <a:ea typeface="Calibri" panose="020F0502020204030204" pitchFamily="34" charset="0"/>
                          <a:cs typeface="Calibri" panose="020F0502020204030204" pitchFamily="34" charset="0"/>
                        </a:rPr>
                        <a:t>UČITATI DOKUMENT U AGRONET</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8120" marR="18120" marT="18120" marB="1812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20464635"/>
                  </a:ext>
                </a:extLst>
              </a:tr>
              <a:tr h="718746">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2.</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8120" marR="18120" marT="18120" marB="1812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Društveni ugovor </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i="1">
                          <a:effectLst/>
                          <a:latin typeface="Calibri" panose="020F0502020204030204" pitchFamily="34" charset="0"/>
                          <a:ea typeface="Times New Roman" panose="02020603050405020304" pitchFamily="18" charset="0"/>
                          <a:cs typeface="Calibri" panose="020F0502020204030204" pitchFamily="34" charset="0"/>
                        </a:rPr>
                        <a:t>Pojašnjenje: Ako zahtjev za potporu podnosi korisnik-mladi poljoprivrednik trgovačko društvo potrebno je u zahtjevu za potporu učitati Društveni Ugovor iz kojeg je razvidan vlasnički udio odgovorne osobe–mladog poljoprivrednika u temeljnom kapitalu društva (korisnika). Ako je došlo do promjena u izvornom Društvenom Ugovoru, u zahtjev za potporu je potrebno učitati izmijenjeni potpuni tekst Društvenog Ugovora. </a:t>
                      </a:r>
                      <a:r>
                        <a:rPr lang="en-US" sz="600" b="1" i="1">
                          <a:effectLst/>
                          <a:latin typeface="Calibri" panose="020F0502020204030204" pitchFamily="34" charset="0"/>
                          <a:ea typeface="Calibri" panose="020F0502020204030204" pitchFamily="34" charset="0"/>
                          <a:cs typeface="Calibri" panose="020F0502020204030204" pitchFamily="34" charset="0"/>
                        </a:rPr>
                        <a:t>UČITATI DOKUMENT U AGRONET</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8120" marR="18120" marT="18120" marB="1812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581704359"/>
                  </a:ext>
                </a:extLst>
              </a:tr>
              <a:tr h="2319072">
                <a:tc>
                  <a:txBody>
                    <a:bodyPr/>
                    <a:lstStyle/>
                    <a:p>
                      <a:pPr algn="just">
                        <a:lnSpc>
                          <a:spcPct val="115000"/>
                        </a:lnSpc>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3.</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8120" marR="18120" marT="18120" marB="1812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800" b="1" dirty="0" err="1">
                          <a:effectLst/>
                          <a:latin typeface="Calibri" panose="020F0502020204030204" pitchFamily="34" charset="0"/>
                          <a:ea typeface="Times New Roman" panose="02020603050405020304" pitchFamily="18" charset="0"/>
                          <a:cs typeface="Calibri" panose="020F0502020204030204" pitchFamily="34" charset="0"/>
                        </a:rPr>
                        <a:t>Dokaz</a:t>
                      </a:r>
                      <a:r>
                        <a:rPr lang="en-US" sz="800" b="1" dirty="0">
                          <a:effectLst/>
                          <a:latin typeface="Calibri" panose="020F0502020204030204" pitchFamily="34" charset="0"/>
                          <a:ea typeface="Times New Roman" panose="02020603050405020304" pitchFamily="18" charset="0"/>
                          <a:cs typeface="Calibri" panose="020F0502020204030204" pitchFamily="34" charset="0"/>
                        </a:rPr>
                        <a:t> o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stručnoj</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osposobljenosti</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korisnika-mladog</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poljoprivrednika</a:t>
                      </a:r>
                      <a:r>
                        <a:rPr lang="en-US" sz="800" b="1" dirty="0">
                          <a:effectLst/>
                          <a:latin typeface="Calibri" panose="020F0502020204030204" pitchFamily="34" charset="0"/>
                          <a:ea typeface="Times New Roman" panose="02020603050405020304" pitchFamily="18" charset="0"/>
                          <a:cs typeface="Calibri" panose="020F0502020204030204" pitchFamily="34" charset="0"/>
                        </a:rPr>
                        <a:t> za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bavljenje</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poljoprivrednom</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r>
                        <a:rPr lang="en-US" sz="800" b="1" dirty="0" err="1">
                          <a:effectLst/>
                          <a:latin typeface="Calibri" panose="020F0502020204030204" pitchFamily="34" charset="0"/>
                          <a:ea typeface="Times New Roman" panose="02020603050405020304" pitchFamily="18" charset="0"/>
                          <a:cs typeface="Calibri" panose="020F0502020204030204" pitchFamily="34" charset="0"/>
                        </a:rPr>
                        <a:t>djelatnošću</a:t>
                      </a:r>
                      <a:r>
                        <a:rPr lang="en-US" sz="800" b="1" dirty="0">
                          <a:effectLst/>
                          <a:latin typeface="Calibri" panose="020F0502020204030204" pitchFamily="34" charset="0"/>
                          <a:ea typeface="Times New Roman" panose="02020603050405020304" pitchFamily="18" charset="0"/>
                          <a:cs typeface="Calibri" panose="020F0502020204030204" pitchFamily="34" charset="0"/>
                        </a:rPr>
                        <a:t> </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i="1" dirty="0" err="1">
                          <a:effectLst/>
                          <a:latin typeface="Calibri" panose="020F0502020204030204" pitchFamily="34" charset="0"/>
                          <a:ea typeface="Calibri" panose="020F0502020204030204" pitchFamily="34" charset="0"/>
                          <a:cs typeface="Calibri" panose="020F0502020204030204" pitchFamily="34" charset="0"/>
                        </a:rPr>
                        <a:t>Pojašnjenje</a:t>
                      </a:r>
                      <a:r>
                        <a:rPr lang="en-US" sz="600" i="1" dirty="0">
                          <a:effectLst/>
                          <a:latin typeface="Calibri" panose="020F0502020204030204" pitchFamily="34" charset="0"/>
                          <a:ea typeface="Calibri" panose="020F0502020204030204" pitchFamily="34" charset="0"/>
                          <a:cs typeface="Calibri" panose="020F0502020204030204" pitchFamily="34" charset="0"/>
                        </a:rPr>
                        <a:t>: </a:t>
                      </a:r>
                      <a:r>
                        <a:rPr lang="en-US" sz="600" i="1" dirty="0" err="1">
                          <a:effectLst/>
                          <a:latin typeface="Calibri" panose="020F0502020204030204" pitchFamily="34" charset="0"/>
                          <a:ea typeface="Calibri" panose="020F0502020204030204" pitchFamily="34" charset="0"/>
                          <a:cs typeface="Calibri" panose="020F0502020204030204" pitchFamily="34" charset="0"/>
                        </a:rPr>
                        <a:t>stručna</a:t>
                      </a:r>
                      <a:r>
                        <a:rPr lang="en-US" sz="600" i="1" dirty="0">
                          <a:effectLst/>
                          <a:latin typeface="Calibri" panose="020F0502020204030204" pitchFamily="34" charset="0"/>
                          <a:ea typeface="Calibri" panose="020F0502020204030204" pitchFamily="34" charset="0"/>
                          <a:cs typeface="Calibri" panose="020F0502020204030204" pitchFamily="34" charset="0"/>
                        </a:rPr>
                        <a:t> </a:t>
                      </a:r>
                      <a:r>
                        <a:rPr lang="en-US" sz="600" i="1" dirty="0" err="1">
                          <a:effectLst/>
                          <a:latin typeface="Calibri" panose="020F0502020204030204" pitchFamily="34" charset="0"/>
                          <a:ea typeface="Calibri" panose="020F0502020204030204" pitchFamily="34" charset="0"/>
                          <a:cs typeface="Calibri" panose="020F0502020204030204" pitchFamily="34" charset="0"/>
                        </a:rPr>
                        <a:t>osposobljenost</a:t>
                      </a:r>
                      <a:r>
                        <a:rPr lang="en-US" sz="600" i="1" dirty="0">
                          <a:effectLst/>
                          <a:latin typeface="Calibri" panose="020F0502020204030204" pitchFamily="34" charset="0"/>
                          <a:ea typeface="Calibri" panose="020F0502020204030204" pitchFamily="34" charset="0"/>
                          <a:cs typeface="Calibri" panose="020F0502020204030204" pitchFamily="34" charset="0"/>
                        </a:rPr>
                        <a:t> </a:t>
                      </a:r>
                      <a:r>
                        <a:rPr lang="en-US" sz="600" i="1" dirty="0" err="1">
                          <a:effectLst/>
                          <a:latin typeface="Calibri" panose="020F0502020204030204" pitchFamily="34" charset="0"/>
                          <a:ea typeface="Calibri" panose="020F0502020204030204" pitchFamily="34" charset="0"/>
                          <a:cs typeface="Calibri" panose="020F0502020204030204" pitchFamily="34" charset="0"/>
                        </a:rPr>
                        <a:t>dokazuje</a:t>
                      </a:r>
                      <a:r>
                        <a:rPr lang="en-US" sz="600" i="1" dirty="0">
                          <a:effectLst/>
                          <a:latin typeface="Calibri" panose="020F0502020204030204" pitchFamily="34" charset="0"/>
                          <a:ea typeface="Calibri" panose="020F0502020204030204" pitchFamily="34" charset="0"/>
                          <a:cs typeface="Calibri" panose="020F0502020204030204" pitchFamily="34" charset="0"/>
                        </a:rPr>
                        <a:t> se </a:t>
                      </a:r>
                      <a:r>
                        <a:rPr lang="en-US" sz="600" i="1" dirty="0" err="1">
                          <a:effectLst/>
                          <a:latin typeface="Calibri" panose="020F0502020204030204" pitchFamily="34" charset="0"/>
                          <a:ea typeface="Calibri" panose="020F0502020204030204" pitchFamily="34" charset="0"/>
                          <a:cs typeface="Calibri" panose="020F0502020204030204" pitchFamily="34" charset="0"/>
                        </a:rPr>
                        <a:t>na</a:t>
                      </a:r>
                      <a:r>
                        <a:rPr lang="en-US" sz="600" i="1" dirty="0">
                          <a:effectLst/>
                          <a:latin typeface="Calibri" panose="020F0502020204030204" pitchFamily="34" charset="0"/>
                          <a:ea typeface="Calibri" panose="020F0502020204030204" pitchFamily="34" charset="0"/>
                          <a:cs typeface="Calibri" panose="020F0502020204030204" pitchFamily="34" charset="0"/>
                        </a:rPr>
                        <a:t> </a:t>
                      </a:r>
                      <a:r>
                        <a:rPr lang="en-US" sz="600" i="1" dirty="0" err="1">
                          <a:effectLst/>
                          <a:latin typeface="Calibri" panose="020F0502020204030204" pitchFamily="34" charset="0"/>
                          <a:ea typeface="Calibri" panose="020F0502020204030204" pitchFamily="34" charset="0"/>
                          <a:cs typeface="Calibri" panose="020F0502020204030204" pitchFamily="34" charset="0"/>
                        </a:rPr>
                        <a:t>sljedeći</a:t>
                      </a:r>
                      <a:r>
                        <a:rPr lang="en-US" sz="600" i="1" dirty="0">
                          <a:effectLst/>
                          <a:latin typeface="Calibri" panose="020F0502020204030204" pitchFamily="34" charset="0"/>
                          <a:ea typeface="Calibri" panose="020F0502020204030204" pitchFamily="34" charset="0"/>
                          <a:cs typeface="Calibri" panose="020F0502020204030204" pitchFamily="34" charset="0"/>
                        </a:rPr>
                        <a:t> </a:t>
                      </a:r>
                      <a:r>
                        <a:rPr lang="en-US" sz="600" i="1" dirty="0" err="1">
                          <a:effectLst/>
                          <a:latin typeface="Calibri" panose="020F0502020204030204" pitchFamily="34" charset="0"/>
                          <a:ea typeface="Calibri" panose="020F0502020204030204" pitchFamily="34" charset="0"/>
                          <a:cs typeface="Calibri" panose="020F0502020204030204" pitchFamily="34" charset="0"/>
                        </a:rPr>
                        <a:t>način</a:t>
                      </a:r>
                      <a:r>
                        <a:rPr lang="en-US" sz="600" i="1" dirty="0">
                          <a:effectLst/>
                          <a:latin typeface="Calibri" panose="020F0502020204030204" pitchFamily="34" charset="0"/>
                          <a:ea typeface="Calibri" panose="020F0502020204030204" pitchFamily="34" charset="0"/>
                          <a:cs typeface="Calibri" panose="020F0502020204030204" pitchFamily="34" charset="0"/>
                        </a:rPr>
                        <a:t>:</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hr-HR" sz="600" i="1" dirty="0">
                          <a:effectLst/>
                          <a:latin typeface="Calibri" panose="020F0502020204030204" pitchFamily="34" charset="0"/>
                          <a:ea typeface="Times New Roman" panose="02020603050405020304" pitchFamily="18" charset="0"/>
                          <a:cs typeface="Calibri" panose="020F0502020204030204" pitchFamily="34" charset="0"/>
                        </a:rPr>
                        <a:t>nositelj/odgovorna osoba mora imati najmanje završen tečaj stručnog osposobljavanja/obrazovanja iz odgovarajućeg područja (formalni tečajevi koje provode učilišta ili tečajevi financirani iz Mjere 1 Programa) ili imati radno iskustvo iz tog područja u trajanju od najmanje 2 godine.</a:t>
                      </a:r>
                      <a:r>
                        <a:rPr lang="hr-HR" sz="600"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600" i="1" dirty="0">
                          <a:effectLst/>
                          <a:latin typeface="Calibri" panose="020F0502020204030204" pitchFamily="34" charset="0"/>
                          <a:ea typeface="Times New Roman" panose="02020603050405020304" pitchFamily="18" charset="0"/>
                          <a:cs typeface="Calibri" panose="020F0502020204030204" pitchFamily="34" charset="0"/>
                        </a:rPr>
                        <a:t>Kao odgovarajuće područje stručne osposobljenosti, ovisno o predmetu projekta, podrazumijeva se područje biotehničkih znanosti i veterinarske medicine.</a:t>
                      </a:r>
                      <a:r>
                        <a:rPr lang="hr-HR" sz="6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hr-HR" sz="7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15000"/>
                        </a:lnSpc>
                        <a:spcAft>
                          <a:spcPts val="0"/>
                        </a:spcAft>
                      </a:pPr>
                      <a:r>
                        <a:rPr lang="hr-HR" sz="800" i="1" dirty="0">
                          <a:effectLst/>
                          <a:latin typeface="Calibri" panose="020F0502020204030204" pitchFamily="34" charset="0"/>
                          <a:ea typeface="Calibri" panose="020F0502020204030204" pitchFamily="34" charset="0"/>
                          <a:cs typeface="Calibri" panose="020F0502020204030204" pitchFamily="34" charset="0"/>
                        </a:rPr>
                        <a:t> </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hr-HR" sz="600" i="1" dirty="0">
                          <a:effectLst/>
                          <a:latin typeface="Calibri" panose="020F0502020204030204" pitchFamily="34" charset="0"/>
                          <a:ea typeface="Calibri" panose="020F0502020204030204" pitchFamily="34" charset="0"/>
                          <a:cs typeface="Calibri" panose="020F0502020204030204" pitchFamily="34" charset="0"/>
                        </a:rPr>
                        <a:t>U svrhu zadovoljenja navedenog kriterija </a:t>
                      </a:r>
                      <a:r>
                        <a:rPr lang="hr-HR" sz="600" b="1" i="1" dirty="0">
                          <a:effectLst/>
                          <a:latin typeface="Calibri" panose="020F0502020204030204" pitchFamily="34" charset="0"/>
                          <a:ea typeface="Calibri" panose="020F0502020204030204" pitchFamily="34" charset="0"/>
                          <a:cs typeface="Calibri" panose="020F0502020204030204" pitchFamily="34" charset="0"/>
                        </a:rPr>
                        <a:t>za korisnika mladog poljoprivrednika </a:t>
                      </a:r>
                      <a:r>
                        <a:rPr lang="hr-HR" sz="600" i="1" dirty="0">
                          <a:effectLst/>
                          <a:latin typeface="Calibri" panose="020F0502020204030204" pitchFamily="34" charset="0"/>
                          <a:ea typeface="Calibri" panose="020F0502020204030204" pitchFamily="34" charset="0"/>
                          <a:cs typeface="Calibri" panose="020F0502020204030204" pitchFamily="34" charset="0"/>
                        </a:rPr>
                        <a:t>potrebno je prilikom podnošenja zahtjeva za potporu učitati u AGRONET:</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600" b="1" dirty="0" err="1">
                          <a:effectLst/>
                          <a:latin typeface="Calibri" panose="020F0502020204030204" pitchFamily="34" charset="0"/>
                          <a:ea typeface="Calibri" panose="020F0502020204030204" pitchFamily="34" charset="0"/>
                          <a:cs typeface="Times New Roman" panose="02020603050405020304" pitchFamily="18" charset="0"/>
                        </a:rPr>
                        <a:t>Uvjerenje</a:t>
                      </a:r>
                      <a:r>
                        <a:rPr lang="en-US" sz="600" b="1" dirty="0">
                          <a:effectLst/>
                          <a:latin typeface="Calibri" panose="020F0502020204030204" pitchFamily="34" charset="0"/>
                          <a:ea typeface="Calibri" panose="020F0502020204030204" pitchFamily="34" charset="0"/>
                          <a:cs typeface="Times New Roman" panose="02020603050405020304" pitchFamily="18" charset="0"/>
                        </a:rPr>
                        <a:t>/</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Potvrdu</a:t>
                      </a:r>
                      <a:r>
                        <a:rPr lang="en-US" sz="600" b="1" dirty="0">
                          <a:effectLst/>
                          <a:latin typeface="Calibri" panose="020F0502020204030204" pitchFamily="34" charset="0"/>
                          <a:ea typeface="Calibri" panose="020F0502020204030204" pitchFamily="34" charset="0"/>
                          <a:cs typeface="Times New Roman" panose="02020603050405020304" pitchFamily="18" charset="0"/>
                        </a:rPr>
                        <a:t> o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završenom</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programu</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stručnog</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osposobljavanja</a:t>
                      </a:r>
                      <a:r>
                        <a:rPr lang="en-US" sz="600" b="1" dirty="0">
                          <a:effectLst/>
                          <a:latin typeface="Calibri" panose="020F0502020204030204" pitchFamily="34" charset="0"/>
                          <a:ea typeface="Calibri" panose="020F0502020204030204" pitchFamily="34" charset="0"/>
                          <a:cs typeface="Times New Roman" panose="02020603050405020304" pitchFamily="18" charset="0"/>
                        </a:rPr>
                        <a:t>/</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obrazovanja</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formalni</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tečajevi</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koje</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provode</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učilišta</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ili</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tečajevi</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financirani</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iz</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Mjere</a:t>
                      </a:r>
                      <a:r>
                        <a:rPr lang="en-US" sz="600" b="1" dirty="0">
                          <a:effectLst/>
                          <a:latin typeface="Calibri" panose="020F0502020204030204" pitchFamily="34" charset="0"/>
                          <a:ea typeface="Calibri" panose="020F0502020204030204" pitchFamily="34" charset="0"/>
                          <a:cs typeface="Times New Roman" panose="02020603050405020304" pitchFamily="18" charset="0"/>
                        </a:rPr>
                        <a:t> 1 PRR)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izdano</a:t>
                      </a:r>
                      <a:r>
                        <a:rPr lang="en-US" sz="600" b="1" dirty="0">
                          <a:effectLst/>
                          <a:latin typeface="Calibri" panose="020F0502020204030204" pitchFamily="34" charset="0"/>
                          <a:ea typeface="Calibri" panose="020F0502020204030204" pitchFamily="34" charset="0"/>
                          <a:cs typeface="Times New Roman" panose="02020603050405020304" pitchFamily="18" charset="0"/>
                        </a:rPr>
                        <a:t> od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nadležne</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institucije</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ili</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svjedodžbu</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srednje</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škole</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ili</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diplomu</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visokog</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učilišta</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iz</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navedenog</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odgovarajućeg</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područja</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ovisno</a:t>
                      </a:r>
                      <a:r>
                        <a:rPr lang="en-US" sz="600" b="1" dirty="0">
                          <a:effectLst/>
                          <a:latin typeface="Calibri" panose="020F0502020204030204" pitchFamily="34" charset="0"/>
                          <a:ea typeface="Calibri" panose="020F0502020204030204" pitchFamily="34" charset="0"/>
                          <a:cs typeface="Times New Roman" panose="02020603050405020304" pitchFamily="18" charset="0"/>
                        </a:rPr>
                        <a:t> o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predmetu</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projekta</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ili</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600" b="1" dirty="0" err="1">
                          <a:effectLst/>
                          <a:latin typeface="Calibri" panose="020F0502020204030204" pitchFamily="34" charset="0"/>
                          <a:ea typeface="Calibri" panose="020F0502020204030204" pitchFamily="34" charset="0"/>
                          <a:cs typeface="Times New Roman" panose="02020603050405020304" pitchFamily="18" charset="0"/>
                        </a:rPr>
                        <a:t>Ugovor</a:t>
                      </a:r>
                      <a:r>
                        <a:rPr lang="en-US" sz="600" b="1" dirty="0">
                          <a:effectLst/>
                          <a:latin typeface="Calibri" panose="020F0502020204030204" pitchFamily="34" charset="0"/>
                          <a:ea typeface="Calibri" panose="020F0502020204030204" pitchFamily="34" charset="0"/>
                          <a:cs typeface="Times New Roman" panose="02020603050405020304" pitchFamily="18" charset="0"/>
                        </a:rPr>
                        <a:t>/e o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radu</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iz</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kojeg</a:t>
                      </a:r>
                      <a:r>
                        <a:rPr lang="en-US" sz="600" b="1" dirty="0">
                          <a:effectLst/>
                          <a:latin typeface="Calibri" panose="020F0502020204030204" pitchFamily="34" charset="0"/>
                          <a:ea typeface="Calibri" panose="020F0502020204030204" pitchFamily="34" charset="0"/>
                          <a:cs typeface="Times New Roman" panose="02020603050405020304" pitchFamily="18" charset="0"/>
                        </a:rPr>
                        <a:t> je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razvidno</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radno</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iskustvo</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korisnika</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mladog</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poljoprivrednika</a:t>
                      </a:r>
                      <a:r>
                        <a:rPr lang="en-US" sz="600" b="1" dirty="0">
                          <a:effectLst/>
                          <a:latin typeface="Calibri" panose="020F0502020204030204" pitchFamily="34" charset="0"/>
                          <a:ea typeface="Calibri" panose="020F0502020204030204" pitchFamily="34" charset="0"/>
                          <a:cs typeface="Times New Roman" panose="02020603050405020304" pitchFamily="18" charset="0"/>
                        </a:rPr>
                        <a:t> u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području</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biotehničkih</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znanosti</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ili</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veterinarske</a:t>
                      </a:r>
                      <a:r>
                        <a:rPr lang="en-US" sz="600" b="1" dirty="0">
                          <a:effectLst/>
                          <a:latin typeface="Calibri" panose="020F0502020204030204" pitchFamily="34" charset="0"/>
                          <a:ea typeface="Calibri" panose="020F0502020204030204" pitchFamily="34" charset="0"/>
                          <a:cs typeface="Times New Roman" panose="02020603050405020304" pitchFamily="18" charset="0"/>
                        </a:rPr>
                        <a:t> medicine,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ovisno</a:t>
                      </a:r>
                      <a:r>
                        <a:rPr lang="en-US" sz="600" b="1" dirty="0">
                          <a:effectLst/>
                          <a:latin typeface="Calibri" panose="020F0502020204030204" pitchFamily="34" charset="0"/>
                          <a:ea typeface="Calibri" panose="020F0502020204030204" pitchFamily="34" charset="0"/>
                          <a:cs typeface="Times New Roman" panose="02020603050405020304" pitchFamily="18" charset="0"/>
                        </a:rPr>
                        <a:t> o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predmetu</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projekta</a:t>
                      </a:r>
                      <a:r>
                        <a:rPr lang="en-US" sz="600" b="1" dirty="0">
                          <a:effectLst/>
                          <a:latin typeface="Calibri" panose="020F0502020204030204" pitchFamily="34" charset="0"/>
                          <a:ea typeface="Calibri" panose="020F0502020204030204" pitchFamily="34" charset="0"/>
                          <a:cs typeface="Times New Roman" panose="02020603050405020304" pitchFamily="18" charset="0"/>
                        </a:rPr>
                        <a:t>, u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trajanju</a:t>
                      </a:r>
                      <a:r>
                        <a:rPr lang="en-US" sz="600" b="1" dirty="0">
                          <a:effectLst/>
                          <a:latin typeface="Calibri" panose="020F0502020204030204" pitchFamily="34" charset="0"/>
                          <a:ea typeface="Calibri" panose="020F0502020204030204" pitchFamily="34" charset="0"/>
                          <a:cs typeface="Times New Roman" panose="02020603050405020304" pitchFamily="18" charset="0"/>
                        </a:rPr>
                        <a:t> od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najmanje</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dvije</a:t>
                      </a:r>
                      <a:r>
                        <a:rPr lang="en-US" sz="600" b="1" dirty="0">
                          <a:effectLst/>
                          <a:latin typeface="Calibri" panose="020F0502020204030204" pitchFamily="34" charset="0"/>
                          <a:ea typeface="Calibri" panose="020F0502020204030204" pitchFamily="34" charset="0"/>
                          <a:cs typeface="Times New Roman" panose="02020603050405020304" pitchFamily="18" charset="0"/>
                        </a:rPr>
                        <a:t> </a:t>
                      </a:r>
                      <a:r>
                        <a:rPr lang="en-US" sz="600" b="1" dirty="0" err="1">
                          <a:effectLst/>
                          <a:latin typeface="Calibri" panose="020F0502020204030204" pitchFamily="34" charset="0"/>
                          <a:ea typeface="Calibri" panose="020F0502020204030204" pitchFamily="34" charset="0"/>
                          <a:cs typeface="Times New Roman" panose="02020603050405020304" pitchFamily="18" charset="0"/>
                        </a:rPr>
                        <a:t>godine</a:t>
                      </a:r>
                      <a:r>
                        <a:rPr lang="en-US" sz="600" b="1" dirty="0">
                          <a:effectLst/>
                          <a:latin typeface="Calibri" panose="020F0502020204030204" pitchFamily="34" charset="0"/>
                          <a:ea typeface="Calibri" panose="020F0502020204030204" pitchFamily="34" charset="0"/>
                          <a:cs typeface="Times New Roman" panose="02020603050405020304" pitchFamily="18" charset="0"/>
                        </a:rPr>
                        <a:t>.</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i="1" dirty="0" err="1">
                          <a:effectLst/>
                          <a:latin typeface="Calibri" panose="020F0502020204030204" pitchFamily="34" charset="0"/>
                          <a:ea typeface="Times New Roman" panose="02020603050405020304" pitchFamily="18" charset="0"/>
                          <a:cs typeface="Calibri" panose="020F0502020204030204" pitchFamily="34" charset="0"/>
                        </a:rPr>
                        <a:t>Kriterij</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mladog</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poljoprivrednika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nije</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primjenjiv</a:t>
                      </a:r>
                      <a:r>
                        <a:rPr lang="en-US" sz="6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korisnika</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proizvođačku</a:t>
                      </a:r>
                      <a:r>
                        <a:rPr lang="en-US" sz="600" i="1" dirty="0">
                          <a:effectLst/>
                          <a:latin typeface="Calibri" panose="020F0502020204030204" pitchFamily="34" charset="0"/>
                          <a:ea typeface="Times New Roman" panose="02020603050405020304" pitchFamily="18" charset="0"/>
                          <a:cs typeface="Calibri" panose="020F0502020204030204" pitchFamily="34" charset="0"/>
                        </a:rPr>
                        <a:t> </a:t>
                      </a:r>
                      <a:r>
                        <a:rPr lang="en-US" sz="600" i="1" dirty="0" err="1">
                          <a:effectLst/>
                          <a:latin typeface="Calibri" panose="020F0502020204030204" pitchFamily="34" charset="0"/>
                          <a:ea typeface="Times New Roman" panose="02020603050405020304" pitchFamily="18" charset="0"/>
                          <a:cs typeface="Calibri" panose="020F0502020204030204" pitchFamily="34" charset="0"/>
                        </a:rPr>
                        <a:t>organizaciju</a:t>
                      </a:r>
                      <a:r>
                        <a:rPr lang="en-US" sz="600" i="1" dirty="0">
                          <a:effectLst/>
                          <a:latin typeface="Calibri" panose="020F0502020204030204" pitchFamily="34" charset="0"/>
                          <a:ea typeface="Times New Roman" panose="02020603050405020304" pitchFamily="18" charset="0"/>
                          <a:cs typeface="Calibri" panose="020F0502020204030204" pitchFamily="34" charset="0"/>
                        </a:rPr>
                        <a:t>.</a:t>
                      </a:r>
                      <a:r>
                        <a:rPr lang="en-US" sz="600" b="1" i="1" dirty="0">
                          <a:effectLst/>
                          <a:latin typeface="Calibri" panose="020F0502020204030204" pitchFamily="34" charset="0"/>
                          <a:ea typeface="Calibri" panose="020F0502020204030204" pitchFamily="34" charset="0"/>
                          <a:cs typeface="Calibri" panose="020F0502020204030204" pitchFamily="34" charset="0"/>
                        </a:rPr>
                        <a:t> </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b="1" i="1" dirty="0">
                          <a:effectLst/>
                          <a:latin typeface="Calibri" panose="020F0502020204030204" pitchFamily="34" charset="0"/>
                          <a:ea typeface="Calibri" panose="020F0502020204030204" pitchFamily="34" charset="0"/>
                          <a:cs typeface="Calibri" panose="020F0502020204030204" pitchFamily="34" charset="0"/>
                        </a:rPr>
                        <a:t>UČITATI DOKUMENT U AGRONET</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8120" marR="18120" marT="18120" marB="1812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151167833"/>
                  </a:ext>
                </a:extLst>
              </a:tr>
            </a:tbl>
          </a:graphicData>
        </a:graphic>
      </p:graphicFrame>
    </p:spTree>
    <p:extLst>
      <p:ext uri="{BB962C8B-B14F-4D97-AF65-F5344CB8AC3E}">
        <p14:creationId xmlns:p14="http://schemas.microsoft.com/office/powerpoint/2010/main" val="11811780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782D1C-83A7-4B44-B151-9186415DF842}"/>
              </a:ext>
            </a:extLst>
          </p:cNvPr>
          <p:cNvSpPr>
            <a:spLocks noGrp="1"/>
          </p:cNvSpPr>
          <p:nvPr>
            <p:ph type="title"/>
          </p:nvPr>
        </p:nvSpPr>
        <p:spPr/>
        <p:txBody>
          <a:bodyPr/>
          <a:lstStyle/>
          <a:p>
            <a:endParaRPr lang="hr-HR"/>
          </a:p>
        </p:txBody>
      </p:sp>
      <p:graphicFrame>
        <p:nvGraphicFramePr>
          <p:cNvPr id="3" name="Tablica 2">
            <a:extLst>
              <a:ext uri="{FF2B5EF4-FFF2-40B4-BE49-F238E27FC236}">
                <a16:creationId xmlns:a16="http://schemas.microsoft.com/office/drawing/2014/main" id="{3154B0F5-9A79-4C98-AAFB-4C4C69BE85C5}"/>
              </a:ext>
            </a:extLst>
          </p:cNvPr>
          <p:cNvGraphicFramePr>
            <a:graphicFrameLocks noGrp="1"/>
          </p:cNvGraphicFramePr>
          <p:nvPr/>
        </p:nvGraphicFramePr>
        <p:xfrm>
          <a:off x="2737036" y="1600200"/>
          <a:ext cx="3669928" cy="4525963"/>
        </p:xfrm>
        <a:graphic>
          <a:graphicData uri="http://schemas.openxmlformats.org/drawingml/2006/table">
            <a:tbl>
              <a:tblPr firstRow="1" firstCol="1" bandRow="1"/>
              <a:tblGrid>
                <a:gridCol w="239984">
                  <a:extLst>
                    <a:ext uri="{9D8B030D-6E8A-4147-A177-3AD203B41FA5}">
                      <a16:colId xmlns:a16="http://schemas.microsoft.com/office/drawing/2014/main" val="1895222904"/>
                    </a:ext>
                  </a:extLst>
                </a:gridCol>
                <a:gridCol w="3429944">
                  <a:extLst>
                    <a:ext uri="{9D8B030D-6E8A-4147-A177-3AD203B41FA5}">
                      <a16:colId xmlns:a16="http://schemas.microsoft.com/office/drawing/2014/main" val="4210420853"/>
                    </a:ext>
                  </a:extLst>
                </a:gridCol>
              </a:tblGrid>
              <a:tr h="493497">
                <a:tc>
                  <a:txBody>
                    <a:bodyPr/>
                    <a:lstStyle/>
                    <a:p>
                      <a:pPr algn="just">
                        <a:lnSpc>
                          <a:spcPct val="115000"/>
                        </a:lnSpc>
                        <a:spcAft>
                          <a:spcPts val="0"/>
                        </a:spcAft>
                      </a:pPr>
                      <a:r>
                        <a:rPr lang="en-US" sz="700" b="1">
                          <a:effectLst/>
                          <a:latin typeface="Calibri" panose="020F0502020204030204" pitchFamily="34" charset="0"/>
                          <a:ea typeface="Times New Roman" panose="02020603050405020304" pitchFamily="18" charset="0"/>
                          <a:cs typeface="Calibri" panose="020F0502020204030204" pitchFamily="34" charset="0"/>
                        </a:rPr>
                        <a:t>III.</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7282" marR="17282" marT="17282" marB="1728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OBVEZNA DOKUMENTACIJA ZA PROVJERU EKONOMSKE ODRŽIVOSTI PROJEKTA</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600" i="1">
                          <a:effectLst/>
                          <a:latin typeface="Calibri" panose="020F0502020204030204" pitchFamily="34" charset="0"/>
                          <a:ea typeface="Times New Roman" panose="02020603050405020304" pitchFamily="18" charset="0"/>
                          <a:cs typeface="Calibri" panose="020F0502020204030204" pitchFamily="34" charset="0"/>
                        </a:rPr>
                        <a:t>Pojašnjenje: Dokumentacija se prilaže u slučaju kada vrijednost ukupno prihvatljivih troškova projekta iznosi više od 200.000 kuna.</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600" b="1" i="1">
                          <a:effectLst/>
                          <a:latin typeface="Calibri" panose="020F0502020204030204" pitchFamily="34" charset="0"/>
                          <a:ea typeface="Calibri" panose="020F0502020204030204" pitchFamily="34" charset="0"/>
                          <a:cs typeface="Calibri" panose="020F0502020204030204" pitchFamily="34" charset="0"/>
                        </a:rPr>
                        <a:t>UČITATI DOKUMENTE U AGRONET</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7282" marR="17282" marT="17282" marB="1728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2DBDB"/>
                    </a:solidFill>
                  </a:tcPr>
                </a:tc>
                <a:extLst>
                  <a:ext uri="{0D108BD9-81ED-4DB2-BD59-A6C34878D82A}">
                    <a16:rowId xmlns:a16="http://schemas.microsoft.com/office/drawing/2014/main" val="3129057647"/>
                  </a:ext>
                </a:extLst>
              </a:tr>
              <a:tr h="4032466">
                <a:tc>
                  <a:txBody>
                    <a:bodyPr/>
                    <a:lstStyle/>
                    <a:p>
                      <a:pPr algn="just">
                        <a:lnSpc>
                          <a:spcPct val="115000"/>
                        </a:lnSpc>
                        <a:spcAft>
                          <a:spcPts val="0"/>
                        </a:spcAft>
                      </a:pPr>
                      <a:r>
                        <a:rPr lang="en-US" sz="700" b="1">
                          <a:effectLst/>
                          <a:latin typeface="Calibri" panose="020F0502020204030204" pitchFamily="34" charset="0"/>
                          <a:ea typeface="Times New Roman" panose="02020603050405020304" pitchFamily="18" charset="0"/>
                          <a:cs typeface="Calibri" panose="020F0502020204030204" pitchFamily="34" charset="0"/>
                        </a:rPr>
                        <a:t>1.</a:t>
                      </a:r>
                      <a:endParaRPr lang="hr-HR" sz="700">
                        <a:effectLst/>
                        <a:latin typeface="Calibri" panose="020F0502020204030204" pitchFamily="34" charset="0"/>
                        <a:ea typeface="Calibri" panose="020F0502020204030204" pitchFamily="34" charset="0"/>
                        <a:cs typeface="Times New Roman" panose="02020603050405020304" pitchFamily="18" charset="0"/>
                      </a:endParaRPr>
                    </a:p>
                  </a:txBody>
                  <a:tcPr marL="17282" marR="17282" marT="17282" marB="1728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15000"/>
                        </a:lnSpc>
                        <a:spcAft>
                          <a:spcPts val="0"/>
                        </a:spcAft>
                      </a:pPr>
                      <a:r>
                        <a:rPr lang="en-US" sz="700" dirty="0" err="1">
                          <a:effectLst/>
                          <a:latin typeface="Calibri" panose="020F0502020204030204" pitchFamily="34" charset="0"/>
                          <a:ea typeface="Calibri" panose="020F0502020204030204" pitchFamily="34" charset="0"/>
                          <a:cs typeface="Calibri" panose="020F0502020204030204" pitchFamily="34" charset="0"/>
                        </a:rPr>
                        <a:t>Obveznici</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poreza</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na</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dohodak</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koji</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porez</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plaćaju</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temeljem</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podataka</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iz</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poslovnih</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knjiga</a:t>
                      </a:r>
                      <a:r>
                        <a:rPr lang="en-US" sz="700" dirty="0">
                          <a:effectLst/>
                          <a:latin typeface="Calibri" panose="020F0502020204030204" pitchFamily="34" charset="0"/>
                          <a:ea typeface="Calibri" panose="020F0502020204030204" pitchFamily="34" charset="0"/>
                          <a:cs typeface="Calibri" panose="020F0502020204030204" pitchFamily="34" charset="0"/>
                        </a:rPr>
                        <a:t>:  </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pPr>
                      <a:r>
                        <a:rPr lang="en-US" sz="700" b="1" dirty="0" err="1">
                          <a:effectLst/>
                          <a:latin typeface="Calibri" panose="020F0502020204030204" pitchFamily="34" charset="0"/>
                          <a:ea typeface="Calibri" panose="020F0502020204030204" pitchFamily="34" charset="0"/>
                          <a:cs typeface="Calibri" panose="020F0502020204030204" pitchFamily="34" charset="0"/>
                        </a:rPr>
                        <a:t>Rekapitulacija</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primitaka</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i</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izdataka</a:t>
                      </a:r>
                      <a:r>
                        <a:rPr lang="en-US" sz="700" b="1" dirty="0">
                          <a:effectLst/>
                          <a:latin typeface="Calibri" panose="020F0502020204030204" pitchFamily="34" charset="0"/>
                          <a:ea typeface="Calibri" panose="020F0502020204030204" pitchFamily="34" charset="0"/>
                          <a:cs typeface="Calibri" panose="020F0502020204030204" pitchFamily="34" charset="0"/>
                        </a:rPr>
                        <a:t> za 2016. </a:t>
                      </a:r>
                      <a:r>
                        <a:rPr lang="en-US" sz="700" b="1" dirty="0" err="1">
                          <a:effectLst/>
                          <a:latin typeface="Calibri" panose="020F0502020204030204" pitchFamily="34" charset="0"/>
                          <a:ea typeface="Calibri" panose="020F0502020204030204" pitchFamily="34" charset="0"/>
                          <a:cs typeface="Calibri" panose="020F0502020204030204" pitchFamily="34" charset="0"/>
                        </a:rPr>
                        <a:t>godinu</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pPr>
                      <a:r>
                        <a:rPr lang="en-US" sz="700" b="1" dirty="0" err="1">
                          <a:effectLst/>
                          <a:latin typeface="Calibri" panose="020F0502020204030204" pitchFamily="34" charset="0"/>
                          <a:ea typeface="Calibri" panose="020F0502020204030204" pitchFamily="34" charset="0"/>
                          <a:cs typeface="Calibri" panose="020F0502020204030204" pitchFamily="34" charset="0"/>
                        </a:rPr>
                        <a:t>Popis</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dugotrajne</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imovine</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na</a:t>
                      </a:r>
                      <a:r>
                        <a:rPr lang="en-US" sz="700" b="1" dirty="0">
                          <a:effectLst/>
                          <a:latin typeface="Calibri" panose="020F0502020204030204" pitchFamily="34" charset="0"/>
                          <a:ea typeface="Calibri" panose="020F0502020204030204" pitchFamily="34" charset="0"/>
                          <a:cs typeface="Calibri" panose="020F0502020204030204" pitchFamily="34" charset="0"/>
                        </a:rPr>
                        <a:t> 31.12.2016. </a:t>
                      </a:r>
                      <a:r>
                        <a:rPr lang="en-US" sz="700" b="1" dirty="0" err="1">
                          <a:effectLst/>
                          <a:latin typeface="Calibri" panose="020F0502020204030204" pitchFamily="34" charset="0"/>
                          <a:ea typeface="Calibri" panose="020F0502020204030204" pitchFamily="34" charset="0"/>
                          <a:cs typeface="Calibri" panose="020F0502020204030204" pitchFamily="34" charset="0"/>
                        </a:rPr>
                        <a:t>godine</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pPr>
                      <a:r>
                        <a:rPr lang="en-US" sz="700" b="1" dirty="0" err="1">
                          <a:effectLst/>
                          <a:latin typeface="Calibri" panose="020F0502020204030204" pitchFamily="34" charset="0"/>
                          <a:ea typeface="Calibri" panose="020F0502020204030204" pitchFamily="34" charset="0"/>
                          <a:cs typeface="Calibri" panose="020F0502020204030204" pitchFamily="34" charset="0"/>
                        </a:rPr>
                        <a:t>Godišnja</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prijava</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poreza</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na</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dohodak</a:t>
                      </a:r>
                      <a:r>
                        <a:rPr lang="en-US" sz="700" b="1" dirty="0">
                          <a:effectLst/>
                          <a:latin typeface="Calibri" panose="020F0502020204030204" pitchFamily="34" charset="0"/>
                          <a:ea typeface="Calibri" panose="020F0502020204030204" pitchFamily="34" charset="0"/>
                          <a:cs typeface="Calibri" panose="020F0502020204030204" pitchFamily="34" charset="0"/>
                        </a:rPr>
                        <a:t> za 2016. </a:t>
                      </a:r>
                      <a:r>
                        <a:rPr lang="en-US" sz="700" b="1" dirty="0" err="1">
                          <a:effectLst/>
                          <a:latin typeface="Calibri" panose="020F0502020204030204" pitchFamily="34" charset="0"/>
                          <a:ea typeface="Calibri" panose="020F0502020204030204" pitchFamily="34" charset="0"/>
                          <a:cs typeface="Calibri" panose="020F0502020204030204" pitchFamily="34" charset="0"/>
                        </a:rPr>
                        <a:t>godinu</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 </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700" dirty="0" err="1">
                          <a:effectLst/>
                          <a:latin typeface="Calibri" panose="020F0502020204030204" pitchFamily="34" charset="0"/>
                          <a:ea typeface="Calibri" panose="020F0502020204030204" pitchFamily="34" charset="0"/>
                          <a:cs typeface="Calibri" panose="020F0502020204030204" pitchFamily="34" charset="0"/>
                        </a:rPr>
                        <a:t>Obveznici</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poreza</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na</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dohodak</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koji</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porez</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plaćaju</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paušalno</a:t>
                      </a:r>
                      <a:r>
                        <a:rPr lang="en-US" sz="700" dirty="0">
                          <a:effectLst/>
                          <a:latin typeface="Calibri" panose="020F0502020204030204" pitchFamily="34" charset="0"/>
                          <a:ea typeface="Calibri" panose="020F0502020204030204" pitchFamily="34" charset="0"/>
                          <a:cs typeface="Calibri" panose="020F0502020204030204" pitchFamily="34" charset="0"/>
                        </a:rPr>
                        <a:t>:  </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pPr>
                      <a:r>
                        <a:rPr lang="en-US" sz="700" b="1" dirty="0" err="1">
                          <a:effectLst/>
                          <a:latin typeface="Calibri" panose="020F0502020204030204" pitchFamily="34" charset="0"/>
                          <a:ea typeface="Calibri" panose="020F0502020204030204" pitchFamily="34" charset="0"/>
                          <a:cs typeface="Calibri" panose="020F0502020204030204" pitchFamily="34" charset="0"/>
                        </a:rPr>
                        <a:t>Knjiga</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prometa</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na</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kraju</a:t>
                      </a:r>
                      <a:r>
                        <a:rPr lang="en-US" sz="700" b="1" dirty="0">
                          <a:effectLst/>
                          <a:latin typeface="Calibri" panose="020F0502020204030204" pitchFamily="34" charset="0"/>
                          <a:ea typeface="Calibri" panose="020F0502020204030204" pitchFamily="34" charset="0"/>
                          <a:cs typeface="Calibri" panose="020F0502020204030204" pitchFamily="34" charset="0"/>
                        </a:rPr>
                        <a:t> 2016. </a:t>
                      </a:r>
                      <a:r>
                        <a:rPr lang="en-US" sz="700" b="1" dirty="0" err="1">
                          <a:effectLst/>
                          <a:latin typeface="Calibri" panose="020F0502020204030204" pitchFamily="34" charset="0"/>
                          <a:ea typeface="Calibri" panose="020F0502020204030204" pitchFamily="34" charset="0"/>
                          <a:cs typeface="Calibri" panose="020F0502020204030204" pitchFamily="34" charset="0"/>
                        </a:rPr>
                        <a:t>godine</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pPr>
                      <a:r>
                        <a:rPr lang="en-US" sz="700" b="1" dirty="0" err="1">
                          <a:effectLst/>
                          <a:latin typeface="Calibri" panose="020F0502020204030204" pitchFamily="34" charset="0"/>
                          <a:ea typeface="Calibri" panose="020F0502020204030204" pitchFamily="34" charset="0"/>
                          <a:cs typeface="Calibri" panose="020F0502020204030204" pitchFamily="34" charset="0"/>
                        </a:rPr>
                        <a:t>Izvješće</a:t>
                      </a:r>
                      <a:r>
                        <a:rPr lang="en-US" sz="700" b="1" dirty="0">
                          <a:effectLst/>
                          <a:latin typeface="Calibri" panose="020F0502020204030204" pitchFamily="34" charset="0"/>
                          <a:ea typeface="Calibri" panose="020F0502020204030204" pitchFamily="34" charset="0"/>
                          <a:cs typeface="Calibri" panose="020F0502020204030204" pitchFamily="34" charset="0"/>
                        </a:rPr>
                        <a:t> o </a:t>
                      </a:r>
                      <a:r>
                        <a:rPr lang="en-US" sz="700" b="1" dirty="0" err="1">
                          <a:effectLst/>
                          <a:latin typeface="Calibri" panose="020F0502020204030204" pitchFamily="34" charset="0"/>
                          <a:ea typeface="Calibri" panose="020F0502020204030204" pitchFamily="34" charset="0"/>
                          <a:cs typeface="Calibri" panose="020F0502020204030204" pitchFamily="34" charset="0"/>
                        </a:rPr>
                        <a:t>paušalnom</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dohotku</a:t>
                      </a:r>
                      <a:r>
                        <a:rPr lang="en-US" sz="700" b="1" dirty="0">
                          <a:effectLst/>
                          <a:latin typeface="Calibri" panose="020F0502020204030204" pitchFamily="34" charset="0"/>
                          <a:ea typeface="Calibri" panose="020F0502020204030204" pitchFamily="34" charset="0"/>
                          <a:cs typeface="Calibri" panose="020F0502020204030204" pitchFamily="34" charset="0"/>
                        </a:rPr>
                        <a:t> od </a:t>
                      </a:r>
                      <a:r>
                        <a:rPr lang="en-US" sz="700" b="1" dirty="0" err="1">
                          <a:effectLst/>
                          <a:latin typeface="Calibri" panose="020F0502020204030204" pitchFamily="34" charset="0"/>
                          <a:ea typeface="Calibri" panose="020F0502020204030204" pitchFamily="34" charset="0"/>
                          <a:cs typeface="Calibri" panose="020F0502020204030204" pitchFamily="34" charset="0"/>
                        </a:rPr>
                        <a:t>samostalnih</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djelatnosti</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i</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uplaćenom</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paušalnom</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porezu</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na</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dohodak</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i</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prirezu</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poreza</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na</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dohodak</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pPr>
                      <a:r>
                        <a:rPr lang="en-US" sz="700" b="1" dirty="0" err="1">
                          <a:effectLst/>
                          <a:latin typeface="Calibri" panose="020F0502020204030204" pitchFamily="34" charset="0"/>
                          <a:ea typeface="Calibri" panose="020F0502020204030204" pitchFamily="34" charset="0"/>
                          <a:cs typeface="Calibri" panose="020F0502020204030204" pitchFamily="34" charset="0"/>
                        </a:rPr>
                        <a:t>Evidencija</a:t>
                      </a:r>
                      <a:r>
                        <a:rPr lang="en-US" sz="700" b="1" dirty="0">
                          <a:effectLst/>
                          <a:latin typeface="Calibri" panose="020F0502020204030204" pitchFamily="34" charset="0"/>
                          <a:ea typeface="Calibri" panose="020F0502020204030204" pitchFamily="34" charset="0"/>
                          <a:cs typeface="Calibri" panose="020F0502020204030204" pitchFamily="34" charset="0"/>
                        </a:rPr>
                        <a:t> o </a:t>
                      </a:r>
                      <a:r>
                        <a:rPr lang="en-US" sz="700" b="1" dirty="0" err="1">
                          <a:effectLst/>
                          <a:latin typeface="Calibri" panose="020F0502020204030204" pitchFamily="34" charset="0"/>
                          <a:ea typeface="Calibri" panose="020F0502020204030204" pitchFamily="34" charset="0"/>
                          <a:cs typeface="Calibri" panose="020F0502020204030204" pitchFamily="34" charset="0"/>
                        </a:rPr>
                        <a:t>prodaji</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vlastitih</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poljoprivrednih</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proizvoda</a:t>
                      </a:r>
                      <a:r>
                        <a:rPr lang="en-US" sz="700" b="1" dirty="0">
                          <a:effectLst/>
                          <a:latin typeface="Calibri" panose="020F0502020204030204" pitchFamily="34" charset="0"/>
                          <a:ea typeface="Calibri" panose="020F0502020204030204" pitchFamily="34" charset="0"/>
                          <a:cs typeface="Calibri" panose="020F0502020204030204" pitchFamily="34" charset="0"/>
                        </a:rPr>
                        <a:t> (za 2016. </a:t>
                      </a:r>
                      <a:r>
                        <a:rPr lang="en-US" sz="700" b="1" dirty="0" err="1">
                          <a:effectLst/>
                          <a:latin typeface="Calibri" panose="020F0502020204030204" pitchFamily="34" charset="0"/>
                          <a:ea typeface="Calibri" panose="020F0502020204030204" pitchFamily="34" charset="0"/>
                          <a:cs typeface="Calibri" panose="020F0502020204030204" pitchFamily="34" charset="0"/>
                        </a:rPr>
                        <a:t>godinu</a:t>
                      </a:r>
                      <a:r>
                        <a:rPr lang="en-US" sz="700" b="1" dirty="0">
                          <a:effectLst/>
                          <a:latin typeface="Calibri" panose="020F0502020204030204" pitchFamily="34" charset="0"/>
                          <a:ea typeface="Calibri" panose="020F0502020204030204" pitchFamily="34" charset="0"/>
                          <a:cs typeface="Calibri" panose="020F0502020204030204" pitchFamily="34" charset="0"/>
                        </a:rPr>
                        <a:t>)</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 </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700" dirty="0" err="1">
                          <a:effectLst/>
                          <a:latin typeface="Calibri" panose="020F0502020204030204" pitchFamily="34" charset="0"/>
                          <a:ea typeface="Calibri" panose="020F0502020204030204" pitchFamily="34" charset="0"/>
                          <a:cs typeface="Calibri" panose="020F0502020204030204" pitchFamily="34" charset="0"/>
                        </a:rPr>
                        <a:t>Mladi</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poljoprivrednici</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osnovani</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prije</a:t>
                      </a:r>
                      <a:r>
                        <a:rPr lang="en-US" sz="700" dirty="0">
                          <a:effectLst/>
                          <a:latin typeface="Calibri" panose="020F0502020204030204" pitchFamily="34" charset="0"/>
                          <a:ea typeface="Calibri" panose="020F0502020204030204" pitchFamily="34" charset="0"/>
                          <a:cs typeface="Calibri" panose="020F0502020204030204" pitchFamily="34" charset="0"/>
                        </a:rPr>
                        <a:t> 2017. </a:t>
                      </a:r>
                      <a:r>
                        <a:rPr lang="en-US" sz="700" dirty="0" err="1">
                          <a:effectLst/>
                          <a:latin typeface="Calibri" panose="020F0502020204030204" pitchFamily="34" charset="0"/>
                          <a:ea typeface="Calibri" panose="020F0502020204030204" pitchFamily="34" charset="0"/>
                          <a:cs typeface="Calibri" panose="020F0502020204030204" pitchFamily="34" charset="0"/>
                        </a:rPr>
                        <a:t>godine</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koji</a:t>
                      </a:r>
                      <a:r>
                        <a:rPr lang="en-US" sz="700" dirty="0">
                          <a:effectLst/>
                          <a:latin typeface="Calibri" panose="020F0502020204030204" pitchFamily="34" charset="0"/>
                          <a:ea typeface="Calibri" panose="020F0502020204030204" pitchFamily="34" charset="0"/>
                          <a:cs typeface="Calibri" panose="020F0502020204030204" pitchFamily="34" charset="0"/>
                        </a:rPr>
                        <a:t> u 2016. </a:t>
                      </a:r>
                      <a:r>
                        <a:rPr lang="en-US" sz="700" dirty="0" err="1">
                          <a:effectLst/>
                          <a:latin typeface="Calibri" panose="020F0502020204030204" pitchFamily="34" charset="0"/>
                          <a:ea typeface="Calibri" panose="020F0502020204030204" pitchFamily="34" charset="0"/>
                          <a:cs typeface="Calibri" panose="020F0502020204030204" pitchFamily="34" charset="0"/>
                        </a:rPr>
                        <a:t>godini</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nisu</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bili</a:t>
                      </a:r>
                      <a:r>
                        <a:rPr lang="en-US" sz="700" dirty="0">
                          <a:effectLst/>
                          <a:latin typeface="Calibri" panose="020F0502020204030204" pitchFamily="34" charset="0"/>
                          <a:ea typeface="Calibri" panose="020F0502020204030204" pitchFamily="34" charset="0"/>
                          <a:cs typeface="Calibri" panose="020F0502020204030204" pitchFamily="34" charset="0"/>
                        </a:rPr>
                        <a:t> u </a:t>
                      </a:r>
                      <a:r>
                        <a:rPr lang="en-US" sz="700" dirty="0" err="1">
                          <a:effectLst/>
                          <a:latin typeface="Calibri" panose="020F0502020204030204" pitchFamily="34" charset="0"/>
                          <a:ea typeface="Calibri" panose="020F0502020204030204" pitchFamily="34" charset="0"/>
                          <a:cs typeface="Calibri" panose="020F0502020204030204" pitchFamily="34" charset="0"/>
                        </a:rPr>
                        <a:t>sustavu</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poreza</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na</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dobit</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ili</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dohodak</a:t>
                      </a:r>
                      <a:r>
                        <a:rPr lang="en-US" sz="700" dirty="0">
                          <a:effectLst/>
                          <a:latin typeface="Calibri" panose="020F0502020204030204" pitchFamily="34" charset="0"/>
                          <a:ea typeface="Calibri" panose="020F0502020204030204" pitchFamily="34" charset="0"/>
                          <a:cs typeface="Calibri" panose="020F0502020204030204" pitchFamily="34" charset="0"/>
                        </a:rPr>
                        <a:t>:  </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pPr>
                      <a:r>
                        <a:rPr lang="en-US" sz="700" b="1" dirty="0" err="1">
                          <a:effectLst/>
                          <a:latin typeface="Calibri" panose="020F0502020204030204" pitchFamily="34" charset="0"/>
                          <a:ea typeface="Calibri" panose="020F0502020204030204" pitchFamily="34" charset="0"/>
                          <a:cs typeface="Calibri" panose="020F0502020204030204" pitchFamily="34" charset="0"/>
                        </a:rPr>
                        <a:t>Evidencija</a:t>
                      </a:r>
                      <a:r>
                        <a:rPr lang="en-US" sz="700" b="1" dirty="0">
                          <a:effectLst/>
                          <a:latin typeface="Calibri" panose="020F0502020204030204" pitchFamily="34" charset="0"/>
                          <a:ea typeface="Calibri" panose="020F0502020204030204" pitchFamily="34" charset="0"/>
                          <a:cs typeface="Calibri" panose="020F0502020204030204" pitchFamily="34" charset="0"/>
                        </a:rPr>
                        <a:t> o </a:t>
                      </a:r>
                      <a:r>
                        <a:rPr lang="en-US" sz="700" b="1" dirty="0" err="1">
                          <a:effectLst/>
                          <a:latin typeface="Calibri" panose="020F0502020204030204" pitchFamily="34" charset="0"/>
                          <a:ea typeface="Calibri" panose="020F0502020204030204" pitchFamily="34" charset="0"/>
                          <a:cs typeface="Calibri" panose="020F0502020204030204" pitchFamily="34" charset="0"/>
                        </a:rPr>
                        <a:t>prodaji</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vlastitih</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poljoprivrednih</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proizvoda</a:t>
                      </a:r>
                      <a:r>
                        <a:rPr lang="en-US" sz="700" b="1" dirty="0">
                          <a:effectLst/>
                          <a:latin typeface="Calibri" panose="020F0502020204030204" pitchFamily="34" charset="0"/>
                          <a:ea typeface="Calibri" panose="020F0502020204030204" pitchFamily="34" charset="0"/>
                          <a:cs typeface="Calibri" panose="020F0502020204030204" pitchFamily="34" charset="0"/>
                        </a:rPr>
                        <a:t> za 2016.</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 </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700" dirty="0" err="1">
                          <a:effectLst/>
                          <a:latin typeface="Calibri" panose="020F0502020204030204" pitchFamily="34" charset="0"/>
                          <a:ea typeface="Calibri" panose="020F0502020204030204" pitchFamily="34" charset="0"/>
                          <a:cs typeface="Calibri" panose="020F0502020204030204" pitchFamily="34" charset="0"/>
                        </a:rPr>
                        <a:t>Obveznici</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poreza</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na</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dobit</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koji</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su</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poslovali</a:t>
                      </a:r>
                      <a:r>
                        <a:rPr lang="en-US" sz="700" dirty="0">
                          <a:effectLst/>
                          <a:latin typeface="Calibri" panose="020F0502020204030204" pitchFamily="34" charset="0"/>
                          <a:ea typeface="Calibri" panose="020F0502020204030204" pitchFamily="34" charset="0"/>
                          <a:cs typeface="Calibri" panose="020F0502020204030204" pitchFamily="34" charset="0"/>
                        </a:rPr>
                        <a:t> u </a:t>
                      </a:r>
                      <a:r>
                        <a:rPr lang="en-US" sz="700" dirty="0" err="1">
                          <a:effectLst/>
                          <a:latin typeface="Calibri" panose="020F0502020204030204" pitchFamily="34" charset="0"/>
                          <a:ea typeface="Calibri" panose="020F0502020204030204" pitchFamily="34" charset="0"/>
                          <a:cs typeface="Calibri" panose="020F0502020204030204" pitchFamily="34" charset="0"/>
                        </a:rPr>
                        <a:t>prethodnoj</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godini</a:t>
                      </a:r>
                      <a:r>
                        <a:rPr lang="en-US" sz="700" dirty="0">
                          <a:effectLst/>
                          <a:latin typeface="Calibri" panose="020F0502020204030204" pitchFamily="34" charset="0"/>
                          <a:ea typeface="Calibri" panose="020F0502020204030204" pitchFamily="34" charset="0"/>
                          <a:cs typeface="Calibri" panose="020F0502020204030204" pitchFamily="34" charset="0"/>
                        </a:rPr>
                        <a:t>:</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pPr>
                      <a:r>
                        <a:rPr lang="en-US" sz="700" b="1" dirty="0">
                          <a:effectLst/>
                          <a:latin typeface="Calibri" panose="020F0502020204030204" pitchFamily="34" charset="0"/>
                          <a:ea typeface="Calibri" panose="020F0502020204030204" pitchFamily="34" charset="0"/>
                          <a:cs typeface="Calibri" panose="020F0502020204030204" pitchFamily="34" charset="0"/>
                        </a:rPr>
                        <a:t>GFI-POD za </a:t>
                      </a:r>
                      <a:r>
                        <a:rPr lang="en-US" sz="700" b="1" dirty="0" err="1">
                          <a:effectLst/>
                          <a:latin typeface="Calibri" panose="020F0502020204030204" pitchFamily="34" charset="0"/>
                          <a:ea typeface="Calibri" panose="020F0502020204030204" pitchFamily="34" charset="0"/>
                          <a:cs typeface="Calibri" panose="020F0502020204030204" pitchFamily="34" charset="0"/>
                        </a:rPr>
                        <a:t>prethodnu</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financijsku</a:t>
                      </a:r>
                      <a:r>
                        <a:rPr lang="en-US" sz="700" b="1" dirty="0">
                          <a:effectLst/>
                          <a:latin typeface="Calibri" panose="020F0502020204030204" pitchFamily="34" charset="0"/>
                          <a:ea typeface="Calibri" panose="020F0502020204030204" pitchFamily="34" charset="0"/>
                          <a:cs typeface="Calibri" panose="020F0502020204030204" pitchFamily="34" charset="0"/>
                        </a:rPr>
                        <a:t> </a:t>
                      </a:r>
                      <a:r>
                        <a:rPr lang="en-US" sz="700" b="1" dirty="0" err="1">
                          <a:effectLst/>
                          <a:latin typeface="Calibri" panose="020F0502020204030204" pitchFamily="34" charset="0"/>
                          <a:ea typeface="Calibri" panose="020F0502020204030204" pitchFamily="34" charset="0"/>
                          <a:cs typeface="Calibri" panose="020F0502020204030204" pitchFamily="34" charset="0"/>
                        </a:rPr>
                        <a:t>godinu</a:t>
                      </a:r>
                      <a:r>
                        <a:rPr lang="en-US" sz="700" b="1" dirty="0">
                          <a:effectLst/>
                          <a:latin typeface="Calibri" panose="020F0502020204030204" pitchFamily="34" charset="0"/>
                          <a:ea typeface="Calibri" panose="020F0502020204030204" pitchFamily="34" charset="0"/>
                          <a:cs typeface="Calibri" panose="020F0502020204030204" pitchFamily="34" charset="0"/>
                        </a:rPr>
                        <a:t> (2016.)</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Napomena</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Korisnik</a:t>
                      </a:r>
                      <a:r>
                        <a:rPr lang="en-US" sz="700" dirty="0">
                          <a:effectLst/>
                          <a:latin typeface="Calibri" panose="020F0502020204030204" pitchFamily="34" charset="0"/>
                          <a:ea typeface="Calibri" panose="020F0502020204030204" pitchFamily="34" charset="0"/>
                          <a:cs typeface="Calibri" panose="020F0502020204030204" pitchFamily="34" charset="0"/>
                        </a:rPr>
                        <a:t> ne </a:t>
                      </a:r>
                      <a:r>
                        <a:rPr lang="en-US" sz="700" dirty="0" err="1">
                          <a:effectLst/>
                          <a:latin typeface="Calibri" panose="020F0502020204030204" pitchFamily="34" charset="0"/>
                          <a:ea typeface="Calibri" panose="020F0502020204030204" pitchFamily="34" charset="0"/>
                          <a:cs typeface="Calibri" panose="020F0502020204030204" pitchFamily="34" charset="0"/>
                        </a:rPr>
                        <a:t>učitava</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dokument</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Agencija</a:t>
                      </a:r>
                      <a:r>
                        <a:rPr lang="en-US" sz="700" dirty="0">
                          <a:effectLst/>
                          <a:latin typeface="Calibri" panose="020F0502020204030204" pitchFamily="34" charset="0"/>
                          <a:ea typeface="Calibri" panose="020F0502020204030204" pitchFamily="34" charset="0"/>
                          <a:cs typeface="Calibri" panose="020F0502020204030204" pitchFamily="34" charset="0"/>
                        </a:rPr>
                        <a:t> za </a:t>
                      </a:r>
                      <a:r>
                        <a:rPr lang="en-US" sz="700" dirty="0" err="1">
                          <a:effectLst/>
                          <a:latin typeface="Calibri" panose="020F0502020204030204" pitchFamily="34" charset="0"/>
                          <a:ea typeface="Calibri" panose="020F0502020204030204" pitchFamily="34" charset="0"/>
                          <a:cs typeface="Calibri" panose="020F0502020204030204" pitchFamily="34" charset="0"/>
                        </a:rPr>
                        <a:t>plaćanja</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pribavlja</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dokument</a:t>
                      </a:r>
                      <a:r>
                        <a:rPr lang="en-US" sz="700" dirty="0">
                          <a:effectLst/>
                          <a:latin typeface="Calibri" panose="020F0502020204030204" pitchFamily="34" charset="0"/>
                          <a:ea typeface="Calibri" panose="020F0502020204030204" pitchFamily="34" charset="0"/>
                          <a:cs typeface="Calibri" panose="020F0502020204030204" pitchFamily="34" charset="0"/>
                        </a:rPr>
                        <a:t> od FINA-e</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pPr>
                      <a:r>
                        <a:rPr lang="hr-HR" sz="700" b="1" dirty="0">
                          <a:effectLst/>
                          <a:latin typeface="Calibri" panose="020F0502020204030204" pitchFamily="34" charset="0"/>
                          <a:ea typeface="Calibri" panose="020F0502020204030204" pitchFamily="34" charset="0"/>
                          <a:cs typeface="Calibri" panose="020F0502020204030204" pitchFamily="34" charset="0"/>
                        </a:rPr>
                        <a:t>Popis dugotrajne imovine na 31.12.2016. godine</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US" sz="700" b="1" dirty="0">
                          <a:effectLst/>
                          <a:latin typeface="Calibri" panose="020F0502020204030204" pitchFamily="34" charset="0"/>
                          <a:cs typeface="Calibri" panose="020F0502020204030204" pitchFamily="34" charset="0"/>
                        </a:rPr>
                        <a:t> </a:t>
                      </a:r>
                      <a:endParaRPr lang="hr-HR" sz="700" dirty="0">
                        <a:effectLst/>
                        <a:latin typeface="Calibri" panose="020F0502020204030204" pitchFamily="34" charset="0"/>
                        <a:cs typeface="Times New Roman" panose="02020603050405020304" pitchFamily="18" charset="0"/>
                      </a:endParaRPr>
                    </a:p>
                    <a:p>
                      <a:pPr algn="just">
                        <a:lnSpc>
                          <a:spcPct val="115000"/>
                        </a:lnSpc>
                        <a:spcAft>
                          <a:spcPts val="0"/>
                        </a:spcAft>
                      </a:pPr>
                      <a:r>
                        <a:rPr lang="en-US" sz="700" dirty="0" err="1">
                          <a:effectLst/>
                          <a:latin typeface="Calibri" panose="020F0502020204030204" pitchFamily="34" charset="0"/>
                          <a:ea typeface="Calibri" panose="020F0502020204030204" pitchFamily="34" charset="0"/>
                          <a:cs typeface="Calibri" panose="020F0502020204030204" pitchFamily="34" charset="0"/>
                        </a:rPr>
                        <a:t>Obveznici</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poreza</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na</a:t>
                      </a:r>
                      <a:r>
                        <a:rPr lang="en-US" sz="700" dirty="0">
                          <a:effectLst/>
                          <a:latin typeface="Calibri" panose="020F0502020204030204" pitchFamily="34" charset="0"/>
                          <a:ea typeface="Calibri" panose="020F0502020204030204" pitchFamily="34" charset="0"/>
                          <a:cs typeface="Calibri" panose="020F0502020204030204" pitchFamily="34" charset="0"/>
                        </a:rPr>
                        <a:t> </a:t>
                      </a:r>
                      <a:r>
                        <a:rPr lang="en-US" sz="700" dirty="0" err="1">
                          <a:effectLst/>
                          <a:latin typeface="Calibri" panose="020F0502020204030204" pitchFamily="34" charset="0"/>
                          <a:ea typeface="Calibri" panose="020F0502020204030204" pitchFamily="34" charset="0"/>
                          <a:cs typeface="Calibri" panose="020F0502020204030204" pitchFamily="34" charset="0"/>
                        </a:rPr>
                        <a:t>dobit</a:t>
                      </a:r>
                      <a:r>
                        <a:rPr lang="hr-HR" sz="700" dirty="0">
                          <a:effectLst/>
                          <a:latin typeface="Calibri" panose="020F0502020204030204" pitchFamily="34" charset="0"/>
                          <a:ea typeface="Calibri" panose="020F0502020204030204" pitchFamily="34" charset="0"/>
                          <a:cs typeface="Calibri" panose="020F0502020204030204" pitchFamily="34" charset="0"/>
                        </a:rPr>
                        <a:t> koji su bili u statusu mirovanja 2016. godine:</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pPr>
                      <a:r>
                        <a:rPr lang="hr-HR" sz="700" b="1" dirty="0">
                          <a:effectLst/>
                          <a:latin typeface="Calibri" panose="020F0502020204030204" pitchFamily="34" charset="0"/>
                          <a:ea typeface="Calibri" panose="020F0502020204030204" pitchFamily="34" charset="0"/>
                          <a:cs typeface="Calibri" panose="020F0502020204030204" pitchFamily="34" charset="0"/>
                        </a:rPr>
                        <a:t>Izjava o neaktivnosti</a:t>
                      </a:r>
                      <a:r>
                        <a:rPr lang="hr-HR" sz="700" dirty="0">
                          <a:effectLst/>
                          <a:latin typeface="Calibri" panose="020F0502020204030204" pitchFamily="34" charset="0"/>
                          <a:ea typeface="Calibri" panose="020F0502020204030204" pitchFamily="34" charset="0"/>
                          <a:cs typeface="Calibri" panose="020F0502020204030204" pitchFamily="34" charset="0"/>
                        </a:rPr>
                        <a:t> sukladno članku 20. stavku 7. Zakona o računovodstvu ovjerena od FINA-e (ili potvrda FINA-e da je zaprimila predmetnu izjavu od korisnika za prethodnu financijsku godinu)</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700" dirty="0" err="1">
                          <a:effectLst/>
                          <a:latin typeface="Calibri" panose="020F0502020204030204" pitchFamily="34" charset="0"/>
                          <a:ea typeface="Times New Roman" panose="02020603050405020304" pitchFamily="18" charset="0"/>
                          <a:cs typeface="Calibri" panose="020F0502020204030204" pitchFamily="34" charset="0"/>
                        </a:rPr>
                        <a:t>Proizvođačke</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organizacije</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koje</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su</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osnovane</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kao</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udruge</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pPr>
                      <a:r>
                        <a:rPr lang="hr-HR" sz="700" b="1" dirty="0">
                          <a:effectLst/>
                          <a:latin typeface="Calibri" panose="020F0502020204030204" pitchFamily="34" charset="0"/>
                          <a:ea typeface="Calibri" panose="020F0502020204030204" pitchFamily="34" charset="0"/>
                          <a:cs typeface="Calibri" panose="020F0502020204030204" pitchFamily="34" charset="0"/>
                        </a:rPr>
                        <a:t>Financijski izvještaj neprofitnih organizacija za prethodnu financijsku godinu</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r-HR" sz="700" b="1" dirty="0">
                          <a:effectLst/>
                          <a:latin typeface="Calibri" panose="020F0502020204030204" pitchFamily="34" charset="0"/>
                          <a:cs typeface="Calibri" panose="020F0502020204030204" pitchFamily="34" charset="0"/>
                        </a:rPr>
                        <a:t> </a:t>
                      </a:r>
                      <a:endParaRPr lang="hr-HR" sz="700" dirty="0">
                        <a:effectLst/>
                        <a:latin typeface="Calibri" panose="020F0502020204030204" pitchFamily="34" charset="0"/>
                        <a:cs typeface="Times New Roman" panose="02020603050405020304" pitchFamily="18" charset="0"/>
                      </a:endParaRPr>
                    </a:p>
                    <a:p>
                      <a:pPr>
                        <a:lnSpc>
                          <a:spcPct val="107000"/>
                        </a:lnSpc>
                        <a:spcAft>
                          <a:spcPts val="0"/>
                        </a:spcAft>
                      </a:pPr>
                      <a:r>
                        <a:rPr lang="en-US" sz="700" dirty="0" err="1">
                          <a:effectLst/>
                          <a:latin typeface="Calibri" panose="020F0502020204030204" pitchFamily="34" charset="0"/>
                          <a:ea typeface="Times New Roman" panose="02020603050405020304" pitchFamily="18" charset="0"/>
                          <a:cs typeface="Calibri" panose="020F0502020204030204" pitchFamily="34" charset="0"/>
                        </a:rPr>
                        <a:t>Mladi</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poljoprivrednici</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i</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proizvođačke</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organizacije</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koji</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su</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osnovani</a:t>
                      </a:r>
                      <a:r>
                        <a:rPr lang="en-US" sz="700" dirty="0">
                          <a:effectLst/>
                          <a:latin typeface="Calibri" panose="020F0502020204030204" pitchFamily="34" charset="0"/>
                          <a:ea typeface="Times New Roman" panose="02020603050405020304" pitchFamily="18" charset="0"/>
                          <a:cs typeface="Calibri" panose="020F0502020204030204" pitchFamily="34" charset="0"/>
                        </a:rPr>
                        <a:t> u 2017.</a:t>
                      </a:r>
                      <a:endParaRPr lang="hr-HR" sz="700" dirty="0">
                        <a:effectLst/>
                        <a:latin typeface="Calibri" panose="020F0502020204030204" pitchFamily="34" charset="0"/>
                        <a:cs typeface="Times New Roman" panose="02020603050405020304" pitchFamily="18" charset="0"/>
                      </a:endParaRPr>
                    </a:p>
                    <a:p>
                      <a:pPr marL="342900" lvl="0" indent="-342900">
                        <a:lnSpc>
                          <a:spcPct val="107000"/>
                        </a:lnSpc>
                        <a:spcAft>
                          <a:spcPts val="0"/>
                        </a:spcAft>
                        <a:buFont typeface="Times New Roman" panose="02020603050405020304" pitchFamily="18" charset="0"/>
                        <a:buChar char="•"/>
                      </a:pPr>
                      <a:r>
                        <a:rPr lang="en-US" sz="700" b="1" dirty="0" err="1">
                          <a:effectLst/>
                          <a:latin typeface="Calibri" panose="020F0502020204030204" pitchFamily="34" charset="0"/>
                          <a:ea typeface="Times New Roman" panose="02020603050405020304" pitchFamily="18" charset="0"/>
                          <a:cs typeface="Calibri" panose="020F0502020204030204" pitchFamily="34" charset="0"/>
                        </a:rPr>
                        <a:t>Izjava</a:t>
                      </a:r>
                      <a:r>
                        <a:rPr lang="en-US" sz="700" b="1" dirty="0">
                          <a:effectLst/>
                          <a:latin typeface="Calibri" panose="020F0502020204030204" pitchFamily="34" charset="0"/>
                          <a:ea typeface="Times New Roman" panose="02020603050405020304" pitchFamily="18" charset="0"/>
                          <a:cs typeface="Calibri" panose="020F0502020204030204" pitchFamily="34" charset="0"/>
                        </a:rPr>
                        <a:t> o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datumu</a:t>
                      </a:r>
                      <a:r>
                        <a:rPr lang="en-US" sz="700" b="1" dirty="0">
                          <a:effectLst/>
                          <a:latin typeface="Calibri" panose="020F0502020204030204" pitchFamily="34" charset="0"/>
                          <a:ea typeface="Times New Roman" panose="02020603050405020304" pitchFamily="18" charset="0"/>
                          <a:cs typeface="Calibri" panose="020F0502020204030204" pitchFamily="34" charset="0"/>
                        </a:rPr>
                        <a:t> </a:t>
                      </a:r>
                      <a:r>
                        <a:rPr lang="en-US" sz="700" b="1" dirty="0" err="1">
                          <a:effectLst/>
                          <a:latin typeface="Calibri" panose="020F0502020204030204" pitchFamily="34" charset="0"/>
                          <a:ea typeface="Times New Roman" panose="02020603050405020304" pitchFamily="18" charset="0"/>
                          <a:cs typeface="Calibri" panose="020F0502020204030204" pitchFamily="34" charset="0"/>
                        </a:rPr>
                        <a:t>osnivanja</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potpisana</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i</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ovjerena</a:t>
                      </a:r>
                      <a:r>
                        <a:rPr lang="en-US" sz="700" dirty="0">
                          <a:effectLst/>
                          <a:latin typeface="Calibri" panose="020F0502020204030204" pitchFamily="34" charset="0"/>
                          <a:ea typeface="Times New Roman" panose="02020603050405020304" pitchFamily="18" charset="0"/>
                          <a:cs typeface="Calibri" panose="020F0502020204030204" pitchFamily="34" charset="0"/>
                        </a:rPr>
                        <a:t> od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korisnika</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podatak</a:t>
                      </a:r>
                      <a:r>
                        <a:rPr lang="en-US" sz="700" dirty="0">
                          <a:effectLst/>
                          <a:latin typeface="Calibri" panose="020F0502020204030204" pitchFamily="34" charset="0"/>
                          <a:ea typeface="Times New Roman" panose="02020603050405020304" pitchFamily="18" charset="0"/>
                          <a:cs typeface="Calibri" panose="020F0502020204030204" pitchFamily="34" charset="0"/>
                        </a:rPr>
                        <a:t> o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datumu</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osnivanja</a:t>
                      </a:r>
                      <a:r>
                        <a:rPr lang="en-US" sz="700" dirty="0">
                          <a:effectLst/>
                          <a:latin typeface="Calibri" panose="020F0502020204030204" pitchFamily="34" charset="0"/>
                          <a:ea typeface="Times New Roman" panose="02020603050405020304" pitchFamily="18" charset="0"/>
                          <a:cs typeface="Calibri" panose="020F0502020204030204" pitchFamily="34" charset="0"/>
                        </a:rPr>
                        <a:t> mora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biti</a:t>
                      </a:r>
                      <a:r>
                        <a:rPr lang="en-US" sz="700" dirty="0">
                          <a:effectLst/>
                          <a:latin typeface="Calibri" panose="020F0502020204030204" pitchFamily="34" charset="0"/>
                          <a:ea typeface="Times New Roman" panose="02020603050405020304" pitchFamily="18" charset="0"/>
                          <a:cs typeface="Calibri" panose="020F0502020204030204" pitchFamily="34" charset="0"/>
                        </a:rPr>
                        <a:t> u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skladu</a:t>
                      </a:r>
                      <a:r>
                        <a:rPr lang="en-US" sz="700" dirty="0">
                          <a:effectLst/>
                          <a:latin typeface="Calibri" panose="020F0502020204030204" pitchFamily="34" charset="0"/>
                          <a:ea typeface="Times New Roman" panose="02020603050405020304" pitchFamily="18" charset="0"/>
                          <a:cs typeface="Calibri" panose="020F0502020204030204" pitchFamily="34" charset="0"/>
                        </a:rPr>
                        <a:t> s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podatkom</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navedenom</a:t>
                      </a:r>
                      <a:r>
                        <a:rPr lang="en-US" sz="700" dirty="0">
                          <a:effectLst/>
                          <a:latin typeface="Calibri" panose="020F0502020204030204" pitchFamily="34" charset="0"/>
                          <a:ea typeface="Times New Roman" panose="02020603050405020304" pitchFamily="18" charset="0"/>
                          <a:cs typeface="Calibri" panose="020F0502020204030204" pitchFamily="34" charset="0"/>
                        </a:rPr>
                        <a:t> u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potvrdi</a:t>
                      </a:r>
                      <a:r>
                        <a:rPr lang="en-US" sz="700" dirty="0">
                          <a:effectLst/>
                          <a:latin typeface="Calibri" panose="020F0502020204030204" pitchFamily="34" charset="0"/>
                          <a:ea typeface="Times New Roman" panose="02020603050405020304" pitchFamily="18" charset="0"/>
                          <a:cs typeface="Calibri" panose="020F0502020204030204" pitchFamily="34" charset="0"/>
                        </a:rPr>
                        <a:t> o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upisu</a:t>
                      </a:r>
                      <a:r>
                        <a:rPr lang="en-US" sz="700" dirty="0">
                          <a:effectLst/>
                          <a:latin typeface="Calibri" panose="020F0502020204030204" pitchFamily="34" charset="0"/>
                          <a:ea typeface="Times New Roman" panose="02020603050405020304" pitchFamily="18" charset="0"/>
                          <a:cs typeface="Calibri" panose="020F0502020204030204" pitchFamily="34" charset="0"/>
                        </a:rPr>
                        <a:t> u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registar</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poreznih</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obveznika</a:t>
                      </a:r>
                      <a:r>
                        <a:rPr lang="en-US" sz="700" dirty="0">
                          <a:effectLst/>
                          <a:latin typeface="Calibri" panose="020F0502020204030204" pitchFamily="34" charset="0"/>
                          <a:ea typeface="Times New Roman" panose="02020603050405020304" pitchFamily="18" charset="0"/>
                          <a:cs typeface="Calibri" panose="020F0502020204030204" pitchFamily="34" charset="0"/>
                        </a:rPr>
                        <a:t> za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fizičke</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osobe</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odnosno</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datumom</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upisa</a:t>
                      </a:r>
                      <a:r>
                        <a:rPr lang="en-US" sz="700" dirty="0">
                          <a:effectLst/>
                          <a:latin typeface="Calibri" panose="020F0502020204030204" pitchFamily="34" charset="0"/>
                          <a:ea typeface="Times New Roman" panose="02020603050405020304" pitchFamily="18" charset="0"/>
                          <a:cs typeface="Calibri" panose="020F0502020204030204" pitchFamily="34" charset="0"/>
                        </a:rPr>
                        <a:t> u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sudski</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registar</a:t>
                      </a:r>
                      <a:r>
                        <a:rPr lang="en-US" sz="700" dirty="0">
                          <a:effectLst/>
                          <a:latin typeface="Calibri" panose="020F0502020204030204" pitchFamily="34" charset="0"/>
                          <a:ea typeface="Times New Roman" panose="02020603050405020304" pitchFamily="18" charset="0"/>
                          <a:cs typeface="Calibri" panose="020F0502020204030204" pitchFamily="34" charset="0"/>
                        </a:rPr>
                        <a:t> za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pravne</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osobe</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ili</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drugi</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odgovarajući</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registar</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ako</a:t>
                      </a:r>
                      <a:r>
                        <a:rPr lang="en-US" sz="700" dirty="0">
                          <a:effectLst/>
                          <a:latin typeface="Calibri" panose="020F0502020204030204" pitchFamily="34" charset="0"/>
                          <a:ea typeface="Times New Roman" panose="02020603050405020304" pitchFamily="18" charset="0"/>
                          <a:cs typeface="Calibri" panose="020F0502020204030204" pitchFamily="34" charset="0"/>
                        </a:rPr>
                        <a:t> je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primjenjivo</a:t>
                      </a:r>
                      <a:r>
                        <a:rPr lang="en-US" sz="700" dirty="0">
                          <a:effectLst/>
                          <a:latin typeface="Calibri" panose="020F0502020204030204" pitchFamily="34" charset="0"/>
                          <a:ea typeface="Times New Roman" panose="02020603050405020304" pitchFamily="18" charset="0"/>
                          <a:cs typeface="Calibri" panose="020F0502020204030204" pitchFamily="34" charset="0"/>
                        </a:rPr>
                        <a:t>)</a:t>
                      </a:r>
                      <a:endParaRPr lang="hr-H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7282" marR="17282" marT="17282" marB="17282"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631475136"/>
                  </a:ext>
                </a:extLst>
              </a:tr>
            </a:tbl>
          </a:graphicData>
        </a:graphic>
      </p:graphicFrame>
    </p:spTree>
    <p:extLst>
      <p:ext uri="{BB962C8B-B14F-4D97-AF65-F5344CB8AC3E}">
        <p14:creationId xmlns:p14="http://schemas.microsoft.com/office/powerpoint/2010/main" val="22298538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6195036-5BDC-430D-A248-B0EDD0A75D88}"/>
              </a:ext>
            </a:extLst>
          </p:cNvPr>
          <p:cNvSpPr>
            <a:spLocks noGrp="1"/>
          </p:cNvSpPr>
          <p:nvPr>
            <p:ph type="title"/>
          </p:nvPr>
        </p:nvSpPr>
        <p:spPr/>
        <p:txBody>
          <a:bodyPr/>
          <a:lstStyle/>
          <a:p>
            <a:endParaRPr lang="hr-HR"/>
          </a:p>
        </p:txBody>
      </p:sp>
      <p:graphicFrame>
        <p:nvGraphicFramePr>
          <p:cNvPr id="3" name="Tablica 2">
            <a:extLst>
              <a:ext uri="{FF2B5EF4-FFF2-40B4-BE49-F238E27FC236}">
                <a16:creationId xmlns:a16="http://schemas.microsoft.com/office/drawing/2014/main" id="{88DE3B73-B2B3-4544-8B2C-ACA23AFC7C60}"/>
              </a:ext>
            </a:extLst>
          </p:cNvPr>
          <p:cNvGraphicFramePr>
            <a:graphicFrameLocks noGrp="1"/>
          </p:cNvGraphicFramePr>
          <p:nvPr/>
        </p:nvGraphicFramePr>
        <p:xfrm>
          <a:off x="2399065" y="1518606"/>
          <a:ext cx="4345870" cy="4689152"/>
        </p:xfrm>
        <a:graphic>
          <a:graphicData uri="http://schemas.openxmlformats.org/drawingml/2006/table">
            <a:tbl>
              <a:tblPr firstRow="1" firstCol="1" bandRow="1"/>
              <a:tblGrid>
                <a:gridCol w="284185">
                  <a:extLst>
                    <a:ext uri="{9D8B030D-6E8A-4147-A177-3AD203B41FA5}">
                      <a16:colId xmlns:a16="http://schemas.microsoft.com/office/drawing/2014/main" val="1929444080"/>
                    </a:ext>
                  </a:extLst>
                </a:gridCol>
                <a:gridCol w="4061685">
                  <a:extLst>
                    <a:ext uri="{9D8B030D-6E8A-4147-A177-3AD203B41FA5}">
                      <a16:colId xmlns:a16="http://schemas.microsoft.com/office/drawing/2014/main" val="2185365247"/>
                    </a:ext>
                  </a:extLst>
                </a:gridCol>
              </a:tblGrid>
              <a:tr h="560743">
                <a:tc>
                  <a:txBody>
                    <a:bodyPr/>
                    <a:lstStyle/>
                    <a:p>
                      <a:pPr algn="just">
                        <a:lnSpc>
                          <a:spcPct val="115000"/>
                        </a:lnSpc>
                        <a:spcAft>
                          <a:spcPts val="0"/>
                        </a:spcAft>
                      </a:pPr>
                      <a:r>
                        <a:rPr lang="en-US" sz="900" b="1">
                          <a:effectLst/>
                          <a:latin typeface="Calibri" panose="020F0502020204030204" pitchFamily="34" charset="0"/>
                          <a:ea typeface="Times New Roman" panose="02020603050405020304" pitchFamily="18" charset="0"/>
                          <a:cs typeface="Calibri" panose="020F0502020204030204" pitchFamily="34" charset="0"/>
                        </a:rPr>
                        <a:t>2.</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20465" marR="20465" marT="20465" marB="2046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900" b="1">
                          <a:effectLst/>
                          <a:latin typeface="Calibri" panose="020F0502020204030204" pitchFamily="34" charset="0"/>
                          <a:ea typeface="Times New Roman" panose="02020603050405020304" pitchFamily="18" charset="0"/>
                          <a:cs typeface="Calibri" panose="020F0502020204030204" pitchFamily="34" charset="0"/>
                        </a:rPr>
                        <a:t>Poslovni plan* u cijelosti popunjen u skladu s pripadajućim uputama i pojašnjenjima**</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700" i="1">
                          <a:effectLst/>
                          <a:latin typeface="Calibri" panose="020F0502020204030204" pitchFamily="34" charset="0"/>
                          <a:ea typeface="Times New Roman" panose="02020603050405020304" pitchFamily="18" charset="0"/>
                          <a:cs typeface="Calibri" panose="020F0502020204030204" pitchFamily="34" charset="0"/>
                        </a:rPr>
                        <a:t>Pojašnjenje: u slučaju kada vrijednost ukupno prihvatljivih troškova projekta iznosi više od 200.000 kn korisnik je obvezan priložiti poslovni plan. </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700" b="1" i="1">
                          <a:effectLst/>
                          <a:latin typeface="Calibri" panose="020F0502020204030204" pitchFamily="34" charset="0"/>
                          <a:ea typeface="Calibri" panose="020F0502020204030204" pitchFamily="34" charset="0"/>
                          <a:cs typeface="Calibri" panose="020F0502020204030204" pitchFamily="34" charset="0"/>
                        </a:rPr>
                        <a:t>PREUZETI PREDLOŽAK DOKUMENTA, POPUNITI GA I UČITATI U AGRONET</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20465" marR="20465" marT="20465" marB="2046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611527756"/>
                  </a:ext>
                </a:extLst>
              </a:tr>
              <a:tr h="182730">
                <a:tc>
                  <a:txBody>
                    <a:bodyPr/>
                    <a:lstStyle/>
                    <a:p>
                      <a:pPr algn="just">
                        <a:lnSpc>
                          <a:spcPct val="115000"/>
                        </a:lnSpc>
                        <a:spcAft>
                          <a:spcPts val="0"/>
                        </a:spcAft>
                      </a:pPr>
                      <a:r>
                        <a:rPr lang="en-US" sz="900" b="1">
                          <a:effectLst/>
                          <a:latin typeface="Calibri" panose="020F0502020204030204" pitchFamily="34" charset="0"/>
                          <a:ea typeface="Times New Roman" panose="02020603050405020304" pitchFamily="18" charset="0"/>
                          <a:cs typeface="Calibri" panose="020F0502020204030204" pitchFamily="34" charset="0"/>
                        </a:rPr>
                        <a:t>IV.</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20465" marR="20465" marT="20465" marB="2046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DODATNA DOKUMENTACIJA ZA BODOVANJE ZAHTJEVA ZA POTPORU</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20465" marR="20465" marT="20465" marB="2046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2DBDB"/>
                    </a:solidFill>
                  </a:tcPr>
                </a:tc>
                <a:extLst>
                  <a:ext uri="{0D108BD9-81ED-4DB2-BD59-A6C34878D82A}">
                    <a16:rowId xmlns:a16="http://schemas.microsoft.com/office/drawing/2014/main" val="2623858262"/>
                  </a:ext>
                </a:extLst>
              </a:tr>
              <a:tr h="3096228">
                <a:tc>
                  <a:txBody>
                    <a:bodyPr/>
                    <a:lstStyle/>
                    <a:p>
                      <a:pPr algn="just">
                        <a:lnSpc>
                          <a:spcPct val="115000"/>
                        </a:lnSpc>
                        <a:spcAft>
                          <a:spcPts val="0"/>
                        </a:spcAft>
                      </a:pPr>
                      <a:r>
                        <a:rPr lang="en-US" sz="900" b="1">
                          <a:effectLst/>
                          <a:latin typeface="Calibri" panose="020F0502020204030204" pitchFamily="34" charset="0"/>
                          <a:ea typeface="Times New Roman" panose="02020603050405020304" pitchFamily="18" charset="0"/>
                          <a:cs typeface="Calibri" panose="020F0502020204030204" pitchFamily="34" charset="0"/>
                        </a:rPr>
                        <a:t>1.</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20465" marR="20465" marT="20465" marB="2046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900" b="1">
                          <a:effectLst/>
                          <a:latin typeface="Calibri" panose="020F0502020204030204" pitchFamily="34" charset="0"/>
                          <a:cs typeface="Calibri" panose="020F0502020204030204" pitchFamily="34" charset="0"/>
                        </a:rPr>
                        <a:t>Izračun ekonomske veličine poljoprivrednog gospodarstva, izdan od Savjetodavne službe nakon objave natječaja te potpisan od službenika Savjetodavne službe</a:t>
                      </a:r>
                      <a:endParaRPr lang="hr-HR" sz="800">
                        <a:effectLst/>
                        <a:latin typeface="Calibri" panose="020F0502020204030204" pitchFamily="34" charset="0"/>
                        <a:cs typeface="Times New Roman" panose="02020603050405020304" pitchFamily="18" charset="0"/>
                      </a:endParaRPr>
                    </a:p>
                    <a:p>
                      <a:pPr algn="just">
                        <a:lnSpc>
                          <a:spcPct val="115000"/>
                        </a:lnSpc>
                        <a:spcAft>
                          <a:spcPts val="0"/>
                        </a:spcAft>
                      </a:pPr>
                      <a:r>
                        <a:rPr lang="en-US" sz="700" i="1">
                          <a:effectLst/>
                          <a:latin typeface="Calibri" panose="020F0502020204030204" pitchFamily="34" charset="0"/>
                          <a:ea typeface="Times New Roman" panose="02020603050405020304" pitchFamily="18" charset="0"/>
                          <a:cs typeface="Calibri" panose="020F0502020204030204" pitchFamily="34" charset="0"/>
                        </a:rPr>
                        <a:t>Pojašnjenje: Izračun ekonomske veličine poljoprivrednog gospodarstva nužan je za utvrđivanje bodova na kriterijima odabira:</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hr-HR" sz="700" b="1" i="1" u="sng">
                          <a:effectLst/>
                          <a:latin typeface="Calibri" panose="020F0502020204030204" pitchFamily="34" charset="0"/>
                          <a:ea typeface="Calibri" panose="020F0502020204030204" pitchFamily="34" charset="0"/>
                          <a:cs typeface="Calibri" panose="020F0502020204030204" pitchFamily="34" charset="0"/>
                        </a:rPr>
                        <a:t>Veličina gospodarstva SO</a:t>
                      </a:r>
                      <a:r>
                        <a:rPr lang="hr-HR" sz="700" b="1" i="1">
                          <a:effectLst/>
                          <a:latin typeface="Calibri" panose="020F0502020204030204" pitchFamily="34" charset="0"/>
                          <a:ea typeface="Calibri" panose="020F0502020204030204" pitchFamily="34" charset="0"/>
                          <a:cs typeface="Calibri" panose="020F0502020204030204" pitchFamily="34" charset="0"/>
                        </a:rPr>
                        <a:t> </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700" i="1">
                          <a:effectLst/>
                          <a:latin typeface="Calibri" panose="020F0502020204030204" pitchFamily="34" charset="0"/>
                          <a:ea typeface="Times New Roman" panose="02020603050405020304" pitchFamily="18" charset="0"/>
                          <a:cs typeface="Calibri" panose="020F0502020204030204" pitchFamily="34" charset="0"/>
                        </a:rPr>
                        <a:t>Temeljem podatka veličina gospodarstva SO (u EUR) iz Izračuna ekonomske veličine poljoprivrednog gospodarstva dodjeljuju se bodovi na kriteriju odabira “Veličina gospodarstva SO”. </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700" b="1" i="1" u="sng">
                          <a:effectLst/>
                          <a:latin typeface="Calibri" panose="020F0502020204030204" pitchFamily="34" charset="0"/>
                          <a:ea typeface="Times New Roman" panose="02020603050405020304" pitchFamily="18" charset="0"/>
                          <a:cs typeface="Calibri" panose="020F0502020204030204" pitchFamily="34" charset="0"/>
                        </a:rPr>
                        <a:t>Korišteno poljoprivredno zemljište (broj UG/ha) </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700" i="1">
                          <a:effectLst/>
                          <a:latin typeface="Calibri" panose="020F0502020204030204" pitchFamily="34" charset="0"/>
                          <a:ea typeface="Times New Roman" panose="02020603050405020304" pitchFamily="18" charset="0"/>
                          <a:cs typeface="Calibri" panose="020F0502020204030204" pitchFamily="34" charset="0"/>
                        </a:rPr>
                        <a:t>Broj UG/ha naveden je u Izračunu ekonomske veličine poljoprivrednog gospodarstva. Sukladno navedenom broju UG/ha u Izračunu ekonomske veličine poljoprivrednog gospodarstva korisnik određuje kategoriju u koju pripada i bodove koje ostvaruje na ovom kriteriju.</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700" i="1">
                          <a:effectLst/>
                          <a:latin typeface="Calibri" panose="020F0502020204030204" pitchFamily="34" charset="0"/>
                          <a:ea typeface="Times New Roman" panose="02020603050405020304" pitchFamily="18" charset="0"/>
                          <a:cs typeface="Calibri" panose="020F0502020204030204" pitchFamily="34" charset="0"/>
                        </a:rPr>
                        <a:t> </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700" i="1">
                          <a:effectLst/>
                          <a:latin typeface="Calibri" panose="020F0502020204030204" pitchFamily="34" charset="0"/>
                          <a:ea typeface="Calibri" panose="020F0502020204030204" pitchFamily="34" charset="0"/>
                          <a:cs typeface="Calibri" panose="020F0502020204030204" pitchFamily="34" charset="0"/>
                        </a:rPr>
                        <a:t>Ukoliko je korisnik zadruga/proizvođačka organizacija u svrhu ostvarivanja bodova na ovom kriteriju obvezan je ishoditi i učitati u AGRONET Izračun ekonomske veličine poljoprivrednog gospodarstva </a:t>
                      </a:r>
                      <a:r>
                        <a:rPr lang="en-US" sz="700" i="1">
                          <a:effectLst/>
                          <a:latin typeface="Calibri" panose="020F0502020204030204" pitchFamily="34" charset="0"/>
                          <a:ea typeface="Times New Roman" panose="02020603050405020304" pitchFamily="18" charset="0"/>
                          <a:cs typeface="Calibri" panose="020F0502020204030204" pitchFamily="34" charset="0"/>
                        </a:rPr>
                        <a:t>izdan od Savjetodavne službe nakon objave Natječaja, potpisan od službenika Savjetodavne službe.</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700" b="1" i="1">
                          <a:effectLst/>
                          <a:latin typeface="Calibri" panose="020F0502020204030204" pitchFamily="34" charset="0"/>
                          <a:ea typeface="Times New Roman" panose="02020603050405020304" pitchFamily="18" charset="0"/>
                          <a:cs typeface="Calibri" panose="020F0502020204030204" pitchFamily="34" charset="0"/>
                        </a:rPr>
                        <a:t> </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700" b="1" i="1">
                          <a:effectLst/>
                          <a:latin typeface="Calibri" panose="020F0502020204030204" pitchFamily="34" charset="0"/>
                          <a:ea typeface="Times New Roman" panose="02020603050405020304" pitchFamily="18" charset="0"/>
                          <a:cs typeface="Calibri" panose="020F0502020204030204" pitchFamily="34" charset="0"/>
                        </a:rPr>
                        <a:t>NAPOMENA: Ako korisnik nema dovoljno vlastitih površina na kojima će zbrinjavati (rasipati) stajski gnoj</a:t>
                      </a:r>
                      <a:r>
                        <a:rPr lang="en-US" sz="700" i="1">
                          <a:effectLst/>
                          <a:latin typeface="Calibri" panose="020F0502020204030204" pitchFamily="34" charset="0"/>
                          <a:ea typeface="Times New Roman" panose="02020603050405020304" pitchFamily="18" charset="0"/>
                          <a:cs typeface="Calibri" panose="020F0502020204030204" pitchFamily="34" charset="0"/>
                        </a:rPr>
                        <a:t>, </a:t>
                      </a:r>
                      <a:r>
                        <a:rPr lang="en-US" sz="700" b="1" i="1">
                          <a:effectLst/>
                          <a:latin typeface="Calibri" panose="020F0502020204030204" pitchFamily="34" charset="0"/>
                          <a:ea typeface="Times New Roman" panose="02020603050405020304" pitchFamily="18" charset="0"/>
                          <a:cs typeface="Calibri" panose="020F0502020204030204" pitchFamily="34" charset="0"/>
                        </a:rPr>
                        <a:t>a ima sklopljen</a:t>
                      </a:r>
                      <a:r>
                        <a:rPr lang="en-US" sz="700" i="1">
                          <a:effectLst/>
                          <a:latin typeface="Calibri" panose="020F0502020204030204" pitchFamily="34" charset="0"/>
                          <a:ea typeface="Times New Roman" panose="02020603050405020304" pitchFamily="18" charset="0"/>
                          <a:cs typeface="Calibri" panose="020F0502020204030204" pitchFamily="34" charset="0"/>
                        </a:rPr>
                        <a:t> </a:t>
                      </a:r>
                      <a:r>
                        <a:rPr lang="en-US" sz="700" b="1" i="1">
                          <a:effectLst/>
                          <a:latin typeface="Calibri" panose="020F0502020204030204" pitchFamily="34" charset="0"/>
                          <a:ea typeface="Times New Roman" panose="02020603050405020304" pitchFamily="18" charset="0"/>
                          <a:cs typeface="Calibri" panose="020F0502020204030204" pitchFamily="34" charset="0"/>
                        </a:rPr>
                        <a:t>Ugovor o uslužnom rasipanju (zbrinjavanju) stajskog gnoja s drugom stranom, obvezan je prilikom podnošenja zahtjeva za ishođenjem Izračuna ekonomske veličine</a:t>
                      </a:r>
                      <a:r>
                        <a:rPr lang="en-US" sz="700" b="1">
                          <a:effectLst/>
                          <a:latin typeface="Calibri" panose="020F0502020204030204" pitchFamily="34" charset="0"/>
                          <a:ea typeface="Calibri" panose="020F0502020204030204" pitchFamily="34" charset="0"/>
                          <a:cs typeface="Calibri" panose="020F0502020204030204" pitchFamily="34" charset="0"/>
                        </a:rPr>
                        <a:t> </a:t>
                      </a:r>
                      <a:r>
                        <a:rPr lang="en-US" sz="700" b="1" i="1">
                          <a:effectLst/>
                          <a:latin typeface="Calibri" panose="020F0502020204030204" pitchFamily="34" charset="0"/>
                          <a:ea typeface="Times New Roman" panose="02020603050405020304" pitchFamily="18" charset="0"/>
                          <a:cs typeface="Calibri" panose="020F0502020204030204" pitchFamily="34" charset="0"/>
                        </a:rPr>
                        <a:t>poljoprivrednog gospodarstva prema Savjetodavnoj službi, ukoliko želi da mu se površine pod uslužnim rasipanjem iz Ugovora (u ha) uzmu u obzir prilikom izračuna broja UG/ha, dostaviti Savjetodavnoj službi valjan Ugovor o uslužnom rasipanju gnoja.</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700" b="1" i="1">
                          <a:effectLst/>
                          <a:latin typeface="Calibri" panose="020F0502020204030204" pitchFamily="34" charset="0"/>
                          <a:ea typeface="Times New Roman" panose="02020603050405020304" pitchFamily="18" charset="0"/>
                          <a:cs typeface="Calibri" panose="020F0502020204030204" pitchFamily="34" charset="0"/>
                        </a:rPr>
                        <a:t>Ugovor o uslužnom rasipanju gnoja ne smije biti sklopljen u trenutku i nakon objave Natječaja.</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700" b="1" i="1">
                          <a:effectLst/>
                          <a:latin typeface="Calibri" panose="020F0502020204030204" pitchFamily="34" charset="0"/>
                          <a:ea typeface="Times New Roman" panose="02020603050405020304" pitchFamily="18" charset="0"/>
                          <a:cs typeface="Calibri" panose="020F0502020204030204" pitchFamily="34" charset="0"/>
                        </a:rPr>
                        <a:t>UČITATI DOKUMENT U AGRONET</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20465" marR="20465" marT="20465" marB="2046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84696266"/>
                  </a:ext>
                </a:extLst>
              </a:tr>
              <a:tr h="686262">
                <a:tc>
                  <a:txBody>
                    <a:bodyPr/>
                    <a:lstStyle/>
                    <a:p>
                      <a:pPr algn="just">
                        <a:lnSpc>
                          <a:spcPct val="115000"/>
                        </a:lnSpc>
                        <a:spcAft>
                          <a:spcPts val="0"/>
                        </a:spcAft>
                      </a:pPr>
                      <a:r>
                        <a:rPr lang="en-US" sz="900" b="1">
                          <a:effectLst/>
                          <a:latin typeface="Calibri" panose="020F0502020204030204" pitchFamily="34" charset="0"/>
                          <a:ea typeface="Times New Roman" panose="02020603050405020304" pitchFamily="18" charset="0"/>
                          <a:cs typeface="Calibri" panose="020F0502020204030204" pitchFamily="34" charset="0"/>
                        </a:rPr>
                        <a:t>2.</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20465" marR="20465" marT="20465" marB="2046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900" b="1" dirty="0" err="1">
                          <a:effectLst/>
                          <a:latin typeface="Calibri" panose="020F0502020204030204" pitchFamily="34" charset="0"/>
                          <a:ea typeface="Times New Roman" panose="02020603050405020304" pitchFamily="18" charset="0"/>
                          <a:cs typeface="Calibri" panose="020F0502020204030204" pitchFamily="34" charset="0"/>
                        </a:rPr>
                        <a:t>Imenik</a:t>
                      </a:r>
                      <a:r>
                        <a:rPr lang="en-US" sz="900" b="1" dirty="0">
                          <a:effectLst/>
                          <a:latin typeface="Calibri" panose="020F0502020204030204" pitchFamily="34" charset="0"/>
                          <a:ea typeface="Times New Roman" panose="02020603050405020304" pitchFamily="18" charset="0"/>
                          <a:cs typeface="Calibri" panose="020F0502020204030204" pitchFamily="34" charset="0"/>
                        </a:rPr>
                        <a:t> </a:t>
                      </a:r>
                      <a:r>
                        <a:rPr lang="en-US" sz="900" b="1" dirty="0" err="1">
                          <a:effectLst/>
                          <a:latin typeface="Calibri" panose="020F0502020204030204" pitchFamily="34" charset="0"/>
                          <a:ea typeface="Times New Roman" panose="02020603050405020304" pitchFamily="18" charset="0"/>
                          <a:cs typeface="Calibri" panose="020F0502020204030204" pitchFamily="34" charset="0"/>
                        </a:rPr>
                        <a:t>članova</a:t>
                      </a:r>
                      <a:r>
                        <a:rPr lang="en-US" sz="900" b="1" dirty="0">
                          <a:effectLst/>
                          <a:latin typeface="Calibri" panose="020F0502020204030204" pitchFamily="34" charset="0"/>
                          <a:ea typeface="Times New Roman" panose="02020603050405020304" pitchFamily="18" charset="0"/>
                          <a:cs typeface="Calibri" panose="020F0502020204030204" pitchFamily="34" charset="0"/>
                        </a:rPr>
                        <a:t> </a:t>
                      </a:r>
                      <a:r>
                        <a:rPr lang="en-US" sz="900" b="1" dirty="0" err="1">
                          <a:effectLst/>
                          <a:latin typeface="Calibri" panose="020F0502020204030204" pitchFamily="34" charset="0"/>
                          <a:ea typeface="Times New Roman" panose="02020603050405020304" pitchFamily="18" charset="0"/>
                          <a:cs typeface="Calibri" panose="020F0502020204030204" pitchFamily="34" charset="0"/>
                        </a:rPr>
                        <a:t>zadruge</a:t>
                      </a:r>
                      <a:r>
                        <a:rPr lang="en-US" sz="900" b="1" dirty="0">
                          <a:effectLst/>
                          <a:latin typeface="Calibri" panose="020F0502020204030204" pitchFamily="34" charset="0"/>
                          <a:ea typeface="Times New Roman" panose="02020603050405020304" pitchFamily="18" charset="0"/>
                          <a:cs typeface="Calibri" panose="020F0502020204030204" pitchFamily="34" charset="0"/>
                        </a:rPr>
                        <a:t>/</a:t>
                      </a:r>
                      <a:r>
                        <a:rPr lang="en-US" sz="900" b="1" dirty="0" err="1">
                          <a:effectLst/>
                          <a:latin typeface="Calibri" panose="020F0502020204030204" pitchFamily="34" charset="0"/>
                          <a:ea typeface="Times New Roman" panose="02020603050405020304" pitchFamily="18" charset="0"/>
                          <a:cs typeface="Calibri" panose="020F0502020204030204" pitchFamily="34" charset="0"/>
                        </a:rPr>
                        <a:t>Popis</a:t>
                      </a:r>
                      <a:r>
                        <a:rPr lang="en-US" sz="900" b="1" dirty="0">
                          <a:effectLst/>
                          <a:latin typeface="Calibri" panose="020F0502020204030204" pitchFamily="34" charset="0"/>
                          <a:ea typeface="Times New Roman" panose="02020603050405020304" pitchFamily="18" charset="0"/>
                          <a:cs typeface="Calibri" panose="020F0502020204030204" pitchFamily="34" charset="0"/>
                        </a:rPr>
                        <a:t> </a:t>
                      </a:r>
                      <a:r>
                        <a:rPr lang="en-US" sz="900" b="1" dirty="0" err="1">
                          <a:effectLst/>
                          <a:latin typeface="Calibri" panose="020F0502020204030204" pitchFamily="34" charset="0"/>
                          <a:ea typeface="Times New Roman" panose="02020603050405020304" pitchFamily="18" charset="0"/>
                          <a:cs typeface="Calibri" panose="020F0502020204030204" pitchFamily="34" charset="0"/>
                        </a:rPr>
                        <a:t>članova</a:t>
                      </a:r>
                      <a:r>
                        <a:rPr lang="en-US" sz="900" b="1" dirty="0">
                          <a:effectLst/>
                          <a:latin typeface="Calibri" panose="020F0502020204030204" pitchFamily="34" charset="0"/>
                          <a:ea typeface="Times New Roman" panose="02020603050405020304" pitchFamily="18" charset="0"/>
                          <a:cs typeface="Calibri" panose="020F0502020204030204" pitchFamily="34" charset="0"/>
                        </a:rPr>
                        <a:t> </a:t>
                      </a:r>
                      <a:r>
                        <a:rPr lang="en-US" sz="900" b="1" dirty="0" err="1">
                          <a:effectLst/>
                          <a:latin typeface="Calibri" panose="020F0502020204030204" pitchFamily="34" charset="0"/>
                          <a:ea typeface="Times New Roman" panose="02020603050405020304" pitchFamily="18" charset="0"/>
                          <a:cs typeface="Calibri" panose="020F0502020204030204" pitchFamily="34" charset="0"/>
                        </a:rPr>
                        <a:t>proizvođačke</a:t>
                      </a:r>
                      <a:r>
                        <a:rPr lang="en-US" sz="900" b="1" dirty="0">
                          <a:effectLst/>
                          <a:latin typeface="Calibri" panose="020F0502020204030204" pitchFamily="34" charset="0"/>
                          <a:ea typeface="Times New Roman" panose="02020603050405020304" pitchFamily="18" charset="0"/>
                          <a:cs typeface="Calibri" panose="020F0502020204030204" pitchFamily="34" charset="0"/>
                        </a:rPr>
                        <a:t> </a:t>
                      </a:r>
                      <a:r>
                        <a:rPr lang="en-US" sz="900" b="1" dirty="0" err="1">
                          <a:effectLst/>
                          <a:latin typeface="Calibri" panose="020F0502020204030204" pitchFamily="34" charset="0"/>
                          <a:ea typeface="Times New Roman" panose="02020603050405020304" pitchFamily="18" charset="0"/>
                          <a:cs typeface="Calibri" panose="020F0502020204030204" pitchFamily="34" charset="0"/>
                        </a:rPr>
                        <a:t>organizacije</a:t>
                      </a:r>
                      <a:endParaRPr lang="hr-HR" sz="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700" i="1" dirty="0" err="1">
                          <a:effectLst/>
                          <a:latin typeface="Calibri" panose="020F0502020204030204" pitchFamily="34" charset="0"/>
                          <a:ea typeface="Times New Roman" panose="02020603050405020304" pitchFamily="18" charset="0"/>
                          <a:cs typeface="Calibri" panose="020F0502020204030204" pitchFamily="34" charset="0"/>
                        </a:rPr>
                        <a:t>Pojašnjenje</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Ako</a:t>
                      </a:r>
                      <a:r>
                        <a:rPr lang="en-US" sz="700" i="1" dirty="0">
                          <a:effectLst/>
                          <a:latin typeface="Calibri" panose="020F0502020204030204" pitchFamily="34" charset="0"/>
                          <a:ea typeface="Times New Roman" panose="02020603050405020304" pitchFamily="18" charset="0"/>
                          <a:cs typeface="Calibri" panose="020F0502020204030204" pitchFamily="34" charset="0"/>
                        </a:rPr>
                        <a:t> je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korisnik</a:t>
                      </a:r>
                      <a:r>
                        <a:rPr lang="en-US" sz="700" i="1" dirty="0">
                          <a:effectLst/>
                          <a:latin typeface="Calibri" panose="020F0502020204030204" pitchFamily="34" charset="0"/>
                          <a:ea typeface="Times New Roman" panose="02020603050405020304" pitchFamily="18" charset="0"/>
                          <a:cs typeface="Calibri" panose="020F0502020204030204" pitchFamily="34" charset="0"/>
                        </a:rPr>
                        <a:t> zadruga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potrebno</a:t>
                      </a:r>
                      <a:r>
                        <a:rPr lang="en-US" sz="700" i="1" dirty="0">
                          <a:effectLst/>
                          <a:latin typeface="Calibri" panose="020F0502020204030204" pitchFamily="34" charset="0"/>
                          <a:ea typeface="Times New Roman" panose="02020603050405020304" pitchFamily="18" charset="0"/>
                          <a:cs typeface="Calibri" panose="020F0502020204030204" pitchFamily="34" charset="0"/>
                        </a:rPr>
                        <a:t> je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učitati</a:t>
                      </a:r>
                      <a:r>
                        <a:rPr lang="en-US" sz="700" i="1" dirty="0">
                          <a:effectLst/>
                          <a:latin typeface="Calibri" panose="020F0502020204030204" pitchFamily="34" charset="0"/>
                          <a:ea typeface="Times New Roman" panose="02020603050405020304" pitchFamily="18" charset="0"/>
                          <a:cs typeface="Calibri" panose="020F0502020204030204" pitchFamily="34" charset="0"/>
                        </a:rPr>
                        <a:t> u AGRONET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Imenik</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članova</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zadruge</a:t>
                      </a:r>
                      <a:r>
                        <a:rPr lang="en-US" sz="700" i="1" dirty="0">
                          <a:effectLst/>
                          <a:latin typeface="Calibri" panose="020F0502020204030204" pitchFamily="34" charset="0"/>
                          <a:ea typeface="Times New Roman" panose="02020603050405020304" pitchFamily="18" charset="0"/>
                          <a:cs typeface="Calibri" panose="020F0502020204030204" pitchFamily="34" charset="0"/>
                        </a:rPr>
                        <a:t>.</a:t>
                      </a:r>
                      <a:endParaRPr lang="hr-HR" sz="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700" i="1" dirty="0" err="1">
                          <a:effectLst/>
                          <a:latin typeface="Calibri" panose="020F0502020204030204" pitchFamily="34" charset="0"/>
                          <a:ea typeface="Times New Roman" panose="02020603050405020304" pitchFamily="18" charset="0"/>
                          <a:cs typeface="Calibri" panose="020F0502020204030204" pitchFamily="34" charset="0"/>
                        </a:rPr>
                        <a:t>Ako</a:t>
                      </a:r>
                      <a:r>
                        <a:rPr lang="en-US" sz="700" i="1" dirty="0">
                          <a:effectLst/>
                          <a:latin typeface="Calibri" panose="020F0502020204030204" pitchFamily="34" charset="0"/>
                          <a:ea typeface="Times New Roman" panose="02020603050405020304" pitchFamily="18" charset="0"/>
                          <a:cs typeface="Calibri" panose="020F0502020204030204" pitchFamily="34" charset="0"/>
                        </a:rPr>
                        <a:t> je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korisnik</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proizvođačka</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organizacija</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potrebno</a:t>
                      </a:r>
                      <a:r>
                        <a:rPr lang="en-US" sz="700" i="1" dirty="0">
                          <a:effectLst/>
                          <a:latin typeface="Calibri" panose="020F0502020204030204" pitchFamily="34" charset="0"/>
                          <a:ea typeface="Times New Roman" panose="02020603050405020304" pitchFamily="18" charset="0"/>
                          <a:cs typeface="Calibri" panose="020F0502020204030204" pitchFamily="34" charset="0"/>
                        </a:rPr>
                        <a:t> je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popuniti</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predložak</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Popis</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članova</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proizvođačke</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organizacije</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i</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učitati</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ga</a:t>
                      </a:r>
                      <a:r>
                        <a:rPr lang="en-US" sz="700" i="1" dirty="0">
                          <a:effectLst/>
                          <a:latin typeface="Calibri" panose="020F0502020204030204" pitchFamily="34" charset="0"/>
                          <a:ea typeface="Times New Roman" panose="02020603050405020304" pitchFamily="18" charset="0"/>
                          <a:cs typeface="Calibri" panose="020F0502020204030204" pitchFamily="34" charset="0"/>
                        </a:rPr>
                        <a:t> u AGRONET.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Predložak</a:t>
                      </a:r>
                      <a:r>
                        <a:rPr lang="en-US" sz="700" i="1" dirty="0">
                          <a:effectLst/>
                          <a:latin typeface="Calibri" panose="020F0502020204030204" pitchFamily="34" charset="0"/>
                          <a:ea typeface="Times New Roman" panose="02020603050405020304" pitchFamily="18" charset="0"/>
                          <a:cs typeface="Calibri" panose="020F0502020204030204" pitchFamily="34" charset="0"/>
                        </a:rPr>
                        <a:t> se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preuzima</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iz</a:t>
                      </a:r>
                      <a:r>
                        <a:rPr lang="en-US" sz="700" i="1" dirty="0">
                          <a:effectLst/>
                          <a:latin typeface="Calibri" panose="020F0502020204030204" pitchFamily="34" charset="0"/>
                          <a:ea typeface="Times New Roman" panose="02020603050405020304" pitchFamily="18" charset="0"/>
                          <a:cs typeface="Calibri" panose="020F0502020204030204" pitchFamily="34" charset="0"/>
                        </a:rPr>
                        <a:t>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Zahtjeva</a:t>
                      </a:r>
                      <a:r>
                        <a:rPr lang="en-US" sz="700" i="1" dirty="0">
                          <a:effectLst/>
                          <a:latin typeface="Calibri" panose="020F0502020204030204" pitchFamily="34" charset="0"/>
                          <a:ea typeface="Times New Roman" panose="02020603050405020304" pitchFamily="18" charset="0"/>
                          <a:cs typeface="Calibri" panose="020F0502020204030204" pitchFamily="34" charset="0"/>
                        </a:rPr>
                        <a:t> za </a:t>
                      </a:r>
                      <a:r>
                        <a:rPr lang="en-US" sz="700" i="1" dirty="0" err="1">
                          <a:effectLst/>
                          <a:latin typeface="Calibri" panose="020F0502020204030204" pitchFamily="34" charset="0"/>
                          <a:ea typeface="Times New Roman" panose="02020603050405020304" pitchFamily="18" charset="0"/>
                          <a:cs typeface="Calibri" panose="020F0502020204030204" pitchFamily="34" charset="0"/>
                        </a:rPr>
                        <a:t>potporu</a:t>
                      </a:r>
                      <a:r>
                        <a:rPr lang="en-US" sz="700" i="1" dirty="0">
                          <a:effectLst/>
                          <a:latin typeface="Calibri" panose="020F0502020204030204" pitchFamily="34" charset="0"/>
                          <a:ea typeface="Times New Roman" panose="02020603050405020304" pitchFamily="18" charset="0"/>
                          <a:cs typeface="Calibri" panose="020F0502020204030204" pitchFamily="34" charset="0"/>
                        </a:rPr>
                        <a:t> u AGRONET-u.</a:t>
                      </a:r>
                      <a:endParaRPr lang="hr-HR" sz="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700" b="1" i="1" dirty="0">
                          <a:effectLst/>
                          <a:latin typeface="Calibri" panose="020F0502020204030204" pitchFamily="34" charset="0"/>
                          <a:ea typeface="Calibri" panose="020F0502020204030204" pitchFamily="34" charset="0"/>
                          <a:cs typeface="Calibri" panose="020F0502020204030204" pitchFamily="34" charset="0"/>
                        </a:rPr>
                        <a:t>UČITATI DOKUMENT/POPUNJENI PREDLOŽAK U AGRONET</a:t>
                      </a:r>
                      <a:endParaRPr lang="hr-H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0465" marR="20465" marT="20465" marB="2046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009722975"/>
                  </a:ext>
                </a:extLst>
              </a:tr>
            </a:tbl>
          </a:graphicData>
        </a:graphic>
      </p:graphicFrame>
    </p:spTree>
    <p:extLst>
      <p:ext uri="{BB962C8B-B14F-4D97-AF65-F5344CB8AC3E}">
        <p14:creationId xmlns:p14="http://schemas.microsoft.com/office/powerpoint/2010/main" val="39122238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D0FCD98-646B-423A-B328-9CFA2AFB2A7F}"/>
              </a:ext>
            </a:extLst>
          </p:cNvPr>
          <p:cNvSpPr>
            <a:spLocks noGrp="1"/>
          </p:cNvSpPr>
          <p:nvPr>
            <p:ph type="title"/>
          </p:nvPr>
        </p:nvSpPr>
        <p:spPr/>
        <p:txBody>
          <a:bodyPr/>
          <a:lstStyle/>
          <a:p>
            <a:endParaRPr lang="hr-HR"/>
          </a:p>
        </p:txBody>
      </p:sp>
      <p:graphicFrame>
        <p:nvGraphicFramePr>
          <p:cNvPr id="3" name="Tablica 2">
            <a:extLst>
              <a:ext uri="{FF2B5EF4-FFF2-40B4-BE49-F238E27FC236}">
                <a16:creationId xmlns:a16="http://schemas.microsoft.com/office/drawing/2014/main" id="{E2AC7572-EDC8-441A-B3A8-46C6B2390FA8}"/>
              </a:ext>
            </a:extLst>
          </p:cNvPr>
          <p:cNvGraphicFramePr>
            <a:graphicFrameLocks noGrp="1"/>
          </p:cNvGraphicFramePr>
          <p:nvPr/>
        </p:nvGraphicFramePr>
        <p:xfrm>
          <a:off x="2795085" y="1544639"/>
          <a:ext cx="3553830" cy="4637086"/>
        </p:xfrm>
        <a:graphic>
          <a:graphicData uri="http://schemas.openxmlformats.org/drawingml/2006/table">
            <a:tbl>
              <a:tblPr firstRow="1" firstCol="1" bandRow="1"/>
              <a:tblGrid>
                <a:gridCol w="232392">
                  <a:extLst>
                    <a:ext uri="{9D8B030D-6E8A-4147-A177-3AD203B41FA5}">
                      <a16:colId xmlns:a16="http://schemas.microsoft.com/office/drawing/2014/main" val="831449954"/>
                    </a:ext>
                  </a:extLst>
                </a:gridCol>
                <a:gridCol w="3321438">
                  <a:extLst>
                    <a:ext uri="{9D8B030D-6E8A-4147-A177-3AD203B41FA5}">
                      <a16:colId xmlns:a16="http://schemas.microsoft.com/office/drawing/2014/main" val="2736943857"/>
                    </a:ext>
                  </a:extLst>
                </a:gridCol>
              </a:tblGrid>
              <a:tr h="1710792">
                <a:tc>
                  <a:txBody>
                    <a:bodyPr/>
                    <a:lstStyle/>
                    <a:p>
                      <a:pPr algn="just">
                        <a:lnSpc>
                          <a:spcPct val="115000"/>
                        </a:lnSpc>
                        <a:spcAft>
                          <a:spcPts val="0"/>
                        </a:spcAft>
                      </a:pPr>
                      <a:r>
                        <a:rPr lang="en-US" sz="700" b="1">
                          <a:effectLst/>
                          <a:latin typeface="Calibri" panose="020F0502020204030204" pitchFamily="34" charset="0"/>
                          <a:ea typeface="Times New Roman" panose="02020603050405020304" pitchFamily="18" charset="0"/>
                          <a:cs typeface="Calibri" panose="020F0502020204030204" pitchFamily="34" charset="0"/>
                        </a:rPr>
                        <a:t>3.</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txBody>
                  <a:tcPr marL="16735" marR="16735" marT="16735" marB="1673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700" b="1">
                          <a:effectLst/>
                          <a:latin typeface="Calibri" panose="020F0502020204030204" pitchFamily="34" charset="0"/>
                          <a:ea typeface="Times New Roman" panose="02020603050405020304" pitchFamily="18" charset="0"/>
                          <a:cs typeface="Calibri" panose="020F0502020204030204" pitchFamily="34" charset="0"/>
                        </a:rPr>
                        <a:t>Pravomoćna Građevinska dozvola izdana od strane središnjeg ili upravnog tijela nadležnog za upravne poslove graditeljstva i prostornog uređenja</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i="1">
                          <a:effectLst/>
                          <a:latin typeface="Calibri" panose="020F0502020204030204" pitchFamily="34" charset="0"/>
                          <a:ea typeface="Times New Roman" panose="02020603050405020304" pitchFamily="18" charset="0"/>
                          <a:cs typeface="Calibri" panose="020F0502020204030204" pitchFamily="34" charset="0"/>
                        </a:rPr>
                        <a:t>Pojašnjenje: U svrhu ostvarivanja bodova na kriteriju odabira “Spremnost projekta”: </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sz="600" i="1">
                          <a:effectLst/>
                          <a:latin typeface="Calibri" panose="020F0502020204030204" pitchFamily="34" charset="0"/>
                          <a:ea typeface="Times New Roman" panose="02020603050405020304" pitchFamily="18" charset="0"/>
                          <a:cs typeface="Calibri" panose="020F0502020204030204" pitchFamily="34" charset="0"/>
                        </a:rPr>
                        <a:t>Ako korisnik prijavljuje ulaganje u građenje (izgradnja novog objekta/rekonstrukcija postojećeg objekta) za koje je sukladno Zakonu o gradnji i Pravilniku o jednostavnim i drugim građevinama i radovima potrebno ishoditi Građevinsku dozvolu, a korisnik je istu ishodio prije podnošenja prvog dijela Zahtjeva za potporu, u tom slučaju u svrhu ostvarivanja bodova na ovom kriteriju odabira potrebno je učitati u AGRONET pravomoćnu Građevinsku dozvolu.</a:t>
                      </a:r>
                      <a:endParaRPr lang="hr-HR" sz="6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sz="600" i="1">
                          <a:effectLst/>
                          <a:latin typeface="Calibri" panose="020F0502020204030204" pitchFamily="34" charset="0"/>
                          <a:ea typeface="Times New Roman" panose="02020603050405020304" pitchFamily="18" charset="0"/>
                          <a:cs typeface="Calibri" panose="020F0502020204030204" pitchFamily="34" charset="0"/>
                        </a:rPr>
                        <a:t>Ako korisnik prijavljuje ulaganje u građenje (izgradnja novog objekta/rekonstrukcija postojećeg objekta) za koje je sukladno Zakonu o gradnji i Pravilniku o jednostavnim i drugim građevinama i radovima potrebno ishoditi Glavni projekt i Građevinsku dozvolu, ali korisnik još uvijek istu nije ishodio, potrebno je učitati u AGRONET Glavni projekt (vidi pojašnjenje za Glavni projekt u poglavlju I. “OBVEZNA DOKUMENTACIJA ZA SVE KORISNIKE” </a:t>
                      </a:r>
                      <a:endParaRPr lang="hr-HR" sz="60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600" i="1">
                          <a:effectLst/>
                          <a:latin typeface="Calibri" panose="020F0502020204030204" pitchFamily="34" charset="0"/>
                          <a:ea typeface="Times New Roman" panose="02020603050405020304" pitchFamily="18" charset="0"/>
                          <a:cs typeface="Calibri" panose="020F0502020204030204" pitchFamily="34" charset="0"/>
                        </a:rPr>
                        <a:t>Građevinska dozvola mora biti pravomoćna, odnositi se na predmetno ulaganje te mora glasiti na korisnika. Lokacija ulaganja iz Građevinske dozvole koja je navedena u Zahtjevu za potporu mora biti u skladu s lokacijom ulaganja prijavljenom u zahtjevu za potporu.  </a:t>
                      </a:r>
                      <a:r>
                        <a:rPr lang="en-US" sz="600" b="1" i="1">
                          <a:effectLst/>
                          <a:latin typeface="Calibri" panose="020F0502020204030204" pitchFamily="34" charset="0"/>
                          <a:ea typeface="Calibri" panose="020F0502020204030204" pitchFamily="34" charset="0"/>
                          <a:cs typeface="Calibri" panose="020F0502020204030204" pitchFamily="34" charset="0"/>
                        </a:rPr>
                        <a:t>UČITATI DOKUMENT U AGRONET</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txBody>
                  <a:tcPr marL="16735" marR="16735" marT="16735" marB="1673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839269213"/>
                  </a:ext>
                </a:extLst>
              </a:tr>
              <a:tr h="1156519">
                <a:tc>
                  <a:txBody>
                    <a:bodyPr/>
                    <a:lstStyle/>
                    <a:p>
                      <a:pPr algn="just">
                        <a:lnSpc>
                          <a:spcPct val="115000"/>
                        </a:lnSpc>
                        <a:spcAft>
                          <a:spcPts val="0"/>
                        </a:spcAft>
                      </a:pPr>
                      <a:r>
                        <a:rPr lang="en-US" sz="700" b="1">
                          <a:effectLst/>
                          <a:latin typeface="Calibri" panose="020F0502020204030204" pitchFamily="34" charset="0"/>
                          <a:ea typeface="Times New Roman" panose="02020603050405020304" pitchFamily="18" charset="0"/>
                          <a:cs typeface="Calibri" panose="020F0502020204030204" pitchFamily="34" charset="0"/>
                        </a:rPr>
                        <a:t>4.</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txBody>
                  <a:tcPr marL="16735" marR="16735" marT="16735" marB="1673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700" b="1">
                          <a:effectLst/>
                          <a:latin typeface="Calibri" panose="020F0502020204030204" pitchFamily="34" charset="0"/>
                          <a:ea typeface="Calibri" panose="020F0502020204030204" pitchFamily="34" charset="0"/>
                          <a:cs typeface="Calibri" panose="020F0502020204030204" pitchFamily="34" charset="0"/>
                        </a:rPr>
                        <a:t>Rješenje/Mišljenje o provedenom postupku/potrebi provedbe procjene utjecaja zahvata na okoliš i/ili ocjene o potrebi procjene utjecaja zahvata na okoliš i/ili ocjene prihvatljivosti zahvata za ekološku mrežu izdano od središnjeg ili upravnog tijela nadležnog za zaštitu okoliša i prirode temeljem važećih propisa iz područja zaštite okoliša i prirode</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i="1">
                          <a:effectLst/>
                          <a:latin typeface="Calibri" panose="020F0502020204030204" pitchFamily="34" charset="0"/>
                          <a:ea typeface="Calibri" panose="020F0502020204030204" pitchFamily="34" charset="0"/>
                          <a:cs typeface="Calibri" panose="020F0502020204030204" pitchFamily="34" charset="0"/>
                        </a:rPr>
                        <a:t>Pojašnjenje: Ako je korisnik prije podnošenja prvog dijela Zahtjeva za potporu sukladno uputi Ministarstva zaštite okoliša i prirode objavljenoj na stranici </a:t>
                      </a:r>
                      <a:r>
                        <a:rPr lang="en-US" sz="600" i="1">
                          <a:effectLst/>
                          <a:latin typeface="Calibri" panose="020F0502020204030204" pitchFamily="34" charset="0"/>
                          <a:ea typeface="Times New Roman" panose="02020603050405020304" pitchFamily="18" charset="0"/>
                          <a:cs typeface="Calibri" panose="020F0502020204030204" pitchFamily="34" charset="0"/>
                        </a:rPr>
                        <a:t>www.apprrr.hr – kartica »Ruralni razvoj/Mjera4/ Podmjera 4.1« Uputa MZOIE_M4.pdf., a u skladu s važećim propisima</a:t>
                      </a:r>
                      <a:r>
                        <a:rPr lang="en-US" sz="600">
                          <a:effectLst/>
                          <a:latin typeface="Calibri" panose="020F0502020204030204" pitchFamily="34" charset="0"/>
                          <a:ea typeface="Calibri" panose="020F0502020204030204" pitchFamily="34" charset="0"/>
                          <a:cs typeface="Calibri" panose="020F0502020204030204" pitchFamily="34" charset="0"/>
                        </a:rPr>
                        <a:t> </a:t>
                      </a:r>
                      <a:r>
                        <a:rPr lang="en-US" sz="600" i="1">
                          <a:effectLst/>
                          <a:latin typeface="Calibri" panose="020F0502020204030204" pitchFamily="34" charset="0"/>
                          <a:ea typeface="Times New Roman" panose="02020603050405020304" pitchFamily="18" charset="0"/>
                          <a:cs typeface="Calibri" panose="020F0502020204030204" pitchFamily="34" charset="0"/>
                        </a:rPr>
                        <a:t>iz područja zaštite okoliša i prirode</a:t>
                      </a:r>
                      <a:r>
                        <a:rPr lang="en-US" sz="600" i="1">
                          <a:effectLst/>
                          <a:latin typeface="Calibri" panose="020F0502020204030204" pitchFamily="34" charset="0"/>
                          <a:ea typeface="Calibri" panose="020F0502020204030204" pitchFamily="34" charset="0"/>
                          <a:cs typeface="Calibri" panose="020F0502020204030204" pitchFamily="34" charset="0"/>
                        </a:rPr>
                        <a:t> ishodio navedeni dokument isti je potrebno učitati u svrhu ostvarivanja bodova na kriteriju “Spremnost projekta”</a:t>
                      </a:r>
                      <a:r>
                        <a:rPr lang="en-US" sz="600" i="1">
                          <a:effectLst/>
                          <a:latin typeface="Calibri" panose="020F0502020204030204" pitchFamily="34" charset="0"/>
                          <a:ea typeface="Times New Roman" panose="02020603050405020304" pitchFamily="18" charset="0"/>
                          <a:cs typeface="Calibri" panose="020F0502020204030204" pitchFamily="34" charset="0"/>
                        </a:rPr>
                        <a:t>.</a:t>
                      </a:r>
                      <a:r>
                        <a:rPr lang="en-US" sz="600" b="1" i="1">
                          <a:effectLst/>
                          <a:latin typeface="Calibri" panose="020F0502020204030204" pitchFamily="34" charset="0"/>
                          <a:ea typeface="Calibri" panose="020F0502020204030204" pitchFamily="34" charset="0"/>
                          <a:cs typeface="Calibri" panose="020F0502020204030204" pitchFamily="34" charset="0"/>
                        </a:rPr>
                        <a:t> </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600" b="1" i="1">
                          <a:effectLst/>
                          <a:latin typeface="Calibri" panose="020F0502020204030204" pitchFamily="34" charset="0"/>
                          <a:ea typeface="Calibri" panose="020F0502020204030204" pitchFamily="34" charset="0"/>
                          <a:cs typeface="Calibri" panose="020F0502020204030204" pitchFamily="34" charset="0"/>
                        </a:rPr>
                        <a:t>UČITATI DOKUMENT U AGRONET</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txBody>
                  <a:tcPr marL="16735" marR="16735" marT="16735" marB="1673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497575738"/>
                  </a:ext>
                </a:extLst>
              </a:tr>
              <a:tr h="840855">
                <a:tc>
                  <a:txBody>
                    <a:bodyPr/>
                    <a:lstStyle/>
                    <a:p>
                      <a:pPr algn="just">
                        <a:lnSpc>
                          <a:spcPct val="115000"/>
                        </a:lnSpc>
                        <a:spcAft>
                          <a:spcPts val="0"/>
                        </a:spcAft>
                      </a:pPr>
                      <a:r>
                        <a:rPr lang="en-US" sz="700" b="1">
                          <a:effectLst/>
                          <a:latin typeface="Calibri" panose="020F0502020204030204" pitchFamily="34" charset="0"/>
                          <a:ea typeface="Times New Roman" panose="02020603050405020304" pitchFamily="18" charset="0"/>
                          <a:cs typeface="Calibri" panose="020F0502020204030204" pitchFamily="34" charset="0"/>
                        </a:rPr>
                        <a:t>V.</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txBody>
                  <a:tcPr marL="16735" marR="16735" marT="16735" marB="1673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1000"/>
                        </a:spcAft>
                      </a:pPr>
                      <a:r>
                        <a:rPr lang="en-US" sz="700" b="1">
                          <a:effectLst/>
                          <a:latin typeface="Calibri" panose="020F0502020204030204" pitchFamily="34" charset="0"/>
                          <a:ea typeface="Times New Roman" panose="02020603050405020304" pitchFamily="18" charset="0"/>
                          <a:cs typeface="Times New Roman" panose="02020603050405020304" pitchFamily="18" charset="0"/>
                        </a:rPr>
                        <a:t>Potpisana Potvrda o podnošenju prvog dijela Zahtjeva za potporu**</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600" i="1">
                          <a:effectLst/>
                          <a:latin typeface="Calibri" panose="020F0502020204030204" pitchFamily="34" charset="0"/>
                          <a:ea typeface="Times New Roman" panose="02020603050405020304" pitchFamily="18" charset="0"/>
                          <a:cs typeface="Times New Roman" panose="02020603050405020304" pitchFamily="18" charset="0"/>
                        </a:rPr>
                        <a:t>Pojašnjenje: Nakon postupka popunjavanja/učitavanja propisane dokumentacije u prvi dio Zahtjeva za potporu u AGRONET-u korisnik treba odabrati opciju »PODNESI ZAHTJEV«. Nakon toga se pojavljuje link »Preuzmi« u stupcu pod nazivom »Zahtjev« putem kojeg korisnik preuzima/sprema/ispisuje Potvrdu o podnošenju prvog dijela zahtjeva za potporu. Potvrdu o podnošenju prvog dijela zahtjeva za potporu potrebno je ispisati i potpisati i dostaviti preporučenom pošiljkom ili osobno u podružnicu Agencije za plaćanja, ovisno o lokaciji ulaganja. </a:t>
                      </a:r>
                      <a:r>
                        <a:rPr lang="en-US" sz="600" b="1" i="1">
                          <a:effectLst/>
                          <a:latin typeface="Calibri" panose="020F0502020204030204" pitchFamily="34" charset="0"/>
                          <a:ea typeface="Times New Roman" panose="02020603050405020304" pitchFamily="18" charset="0"/>
                          <a:cs typeface="Times New Roman" panose="02020603050405020304" pitchFamily="18" charset="0"/>
                        </a:rPr>
                        <a:t>Dokument se dostavlja kao original u fizičkom obliku.</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txBody>
                  <a:tcPr marL="16735" marR="16735" marT="16735" marB="1673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12558355"/>
                  </a:ext>
                </a:extLst>
              </a:tr>
              <a:tr h="272599">
                <a:tc>
                  <a:txBody>
                    <a:bodyPr/>
                    <a:lstStyle/>
                    <a:p>
                      <a:pPr algn="just">
                        <a:lnSpc>
                          <a:spcPct val="115000"/>
                        </a:lnSpc>
                        <a:spcAft>
                          <a:spcPts val="0"/>
                        </a:spcAft>
                      </a:pPr>
                      <a:r>
                        <a:rPr lang="en-US" sz="700" b="1">
                          <a:effectLst/>
                          <a:latin typeface="Calibri" panose="020F0502020204030204" pitchFamily="34" charset="0"/>
                          <a:ea typeface="Times New Roman" panose="02020603050405020304" pitchFamily="18" charset="0"/>
                          <a:cs typeface="Calibri" panose="020F0502020204030204" pitchFamily="34" charset="0"/>
                        </a:rPr>
                        <a:t>VI.</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txBody>
                  <a:tcPr marL="16735" marR="16735" marT="16735" marB="1673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700" b="1">
                          <a:effectLst/>
                          <a:latin typeface="Calibri" panose="020F0502020204030204" pitchFamily="34" charset="0"/>
                          <a:ea typeface="Times New Roman" panose="02020603050405020304" pitchFamily="18" charset="0"/>
                          <a:cs typeface="Calibri" panose="020F0502020204030204" pitchFamily="34" charset="0"/>
                        </a:rPr>
                        <a:t>* </a:t>
                      </a:r>
                      <a:r>
                        <a:rPr lang="en-US" sz="700">
                          <a:effectLst/>
                          <a:latin typeface="Calibri" panose="020F0502020204030204" pitchFamily="34" charset="0"/>
                          <a:ea typeface="Times New Roman" panose="02020603050405020304" pitchFamily="18" charset="0"/>
                          <a:cs typeface="Calibri" panose="020F0502020204030204" pitchFamily="34" charset="0"/>
                        </a:rPr>
                        <a:t>Predlošci se također mogu naći i na stranici </a:t>
                      </a:r>
                      <a:r>
                        <a:rPr lang="en-US" sz="700" b="1">
                          <a:effectLst/>
                          <a:latin typeface="Calibri" panose="020F0502020204030204" pitchFamily="34" charset="0"/>
                          <a:ea typeface="Times New Roman" panose="02020603050405020304" pitchFamily="18" charset="0"/>
                          <a:cs typeface="Calibri" panose="020F0502020204030204" pitchFamily="34" charset="0"/>
                        </a:rPr>
                        <a:t>www. apprrr.hr</a:t>
                      </a:r>
                      <a:r>
                        <a:rPr lang="en-US" sz="700">
                          <a:effectLst/>
                          <a:latin typeface="Calibri" panose="020F0502020204030204" pitchFamily="34" charset="0"/>
                          <a:ea typeface="Times New Roman" panose="02020603050405020304" pitchFamily="18" charset="0"/>
                          <a:cs typeface="Calibri" panose="020F0502020204030204" pitchFamily="34" charset="0"/>
                        </a:rPr>
                        <a:t> - kartica “Ruralni razvoj/Mjera 4-Ulaganja u fizičku imovinu” unutar dokumenta “</a:t>
                      </a:r>
                      <a:r>
                        <a:rPr lang="en-US" sz="700" b="1">
                          <a:effectLst/>
                          <a:latin typeface="Calibri" panose="020F0502020204030204" pitchFamily="34" charset="0"/>
                          <a:ea typeface="Times New Roman" panose="02020603050405020304" pitchFamily="18" charset="0"/>
                          <a:cs typeface="Calibri" panose="020F0502020204030204" pitchFamily="34" charset="0"/>
                        </a:rPr>
                        <a:t>PREDLOŠCI_4.1.2.ZIP”</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txBody>
                  <a:tcPr marL="16735" marR="16735" marT="16735" marB="1673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251075988"/>
                  </a:ext>
                </a:extLst>
              </a:tr>
              <a:tr h="149427">
                <a:tc>
                  <a:txBody>
                    <a:bodyPr/>
                    <a:lstStyle/>
                    <a:p>
                      <a:pPr algn="just">
                        <a:lnSpc>
                          <a:spcPct val="115000"/>
                        </a:lnSpc>
                        <a:spcAft>
                          <a:spcPts val="0"/>
                        </a:spcAft>
                      </a:pPr>
                      <a:r>
                        <a:rPr lang="en-US" sz="700" b="1">
                          <a:effectLst/>
                          <a:latin typeface="Calibri" panose="020F0502020204030204" pitchFamily="34" charset="0"/>
                          <a:ea typeface="Times New Roman" panose="02020603050405020304" pitchFamily="18" charset="0"/>
                          <a:cs typeface="Calibri" panose="020F0502020204030204" pitchFamily="34" charset="0"/>
                        </a:rPr>
                        <a:t>VII.</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txBody>
                  <a:tcPr marL="16735" marR="16735" marT="16735" marB="1673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700" b="1">
                          <a:effectLst/>
                          <a:latin typeface="Calibri" panose="020F0502020204030204" pitchFamily="34" charset="0"/>
                          <a:ea typeface="Times New Roman" panose="02020603050405020304" pitchFamily="18" charset="0"/>
                          <a:cs typeface="Calibri" panose="020F0502020204030204" pitchFamily="34" charset="0"/>
                        </a:rPr>
                        <a:t>**NAPOMENA: Obvezna dokumentacija za koju nije moguća dopuna</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txBody>
                  <a:tcPr marL="16735" marR="16735" marT="16735" marB="1673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094487607"/>
                  </a:ext>
                </a:extLst>
              </a:tr>
              <a:tr h="395771">
                <a:tc>
                  <a:txBody>
                    <a:bodyPr/>
                    <a:lstStyle/>
                    <a:p>
                      <a:pPr algn="just">
                        <a:lnSpc>
                          <a:spcPct val="115000"/>
                        </a:lnSpc>
                        <a:spcAft>
                          <a:spcPts val="0"/>
                        </a:spcAft>
                      </a:pPr>
                      <a:r>
                        <a:rPr lang="en-US" sz="700" b="1">
                          <a:effectLst/>
                          <a:latin typeface="Calibri" panose="020F0502020204030204" pitchFamily="34" charset="0"/>
                          <a:ea typeface="Times New Roman" panose="02020603050405020304" pitchFamily="18" charset="0"/>
                          <a:cs typeface="Calibri" panose="020F0502020204030204" pitchFamily="34" charset="0"/>
                        </a:rPr>
                        <a:t>VIII.</a:t>
                      </a:r>
                      <a:endParaRPr lang="hr-HR" sz="600">
                        <a:effectLst/>
                        <a:latin typeface="Calibri" panose="020F0502020204030204" pitchFamily="34" charset="0"/>
                        <a:ea typeface="Calibri" panose="020F0502020204030204" pitchFamily="34" charset="0"/>
                        <a:cs typeface="Times New Roman" panose="02020603050405020304" pitchFamily="18" charset="0"/>
                      </a:endParaRPr>
                    </a:p>
                  </a:txBody>
                  <a:tcPr marL="16735" marR="16735" marT="16735" marB="1673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just">
                        <a:lnSpc>
                          <a:spcPct val="115000"/>
                        </a:lnSpc>
                        <a:spcAft>
                          <a:spcPts val="0"/>
                        </a:spcAft>
                      </a:pPr>
                      <a:r>
                        <a:rPr lang="en-US" sz="700" b="1" dirty="0">
                          <a:effectLst/>
                          <a:latin typeface="Calibri" panose="020F0502020204030204" pitchFamily="34" charset="0"/>
                          <a:ea typeface="Times New Roman" panose="02020603050405020304" pitchFamily="18" charset="0"/>
                          <a:cs typeface="Calibri" panose="020F0502020204030204" pitchFamily="34" charset="0"/>
                        </a:rPr>
                        <a:t>*** NAPOMENA: </a:t>
                      </a:r>
                      <a:r>
                        <a:rPr lang="en-US" sz="700" dirty="0">
                          <a:effectLst/>
                          <a:latin typeface="Calibri" panose="020F0502020204030204" pitchFamily="34" charset="0"/>
                          <a:ea typeface="Times New Roman" panose="02020603050405020304" pitchFamily="18" charset="0"/>
                          <a:cs typeface="Calibri" panose="020F0502020204030204" pitchFamily="34" charset="0"/>
                        </a:rPr>
                        <a:t>U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slučaju</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potrebe</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Agencija</a:t>
                      </a:r>
                      <a:r>
                        <a:rPr lang="en-US" sz="700" dirty="0">
                          <a:effectLst/>
                          <a:latin typeface="Calibri" panose="020F0502020204030204" pitchFamily="34" charset="0"/>
                          <a:ea typeface="Times New Roman" panose="02020603050405020304" pitchFamily="18" charset="0"/>
                          <a:cs typeface="Calibri" panose="020F0502020204030204" pitchFamily="34" charset="0"/>
                        </a:rPr>
                        <a:t> za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plaćanja</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tijekom</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administrativne</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obrade</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Zahtjeva</a:t>
                      </a:r>
                      <a:r>
                        <a:rPr lang="en-US" sz="700" dirty="0">
                          <a:effectLst/>
                          <a:latin typeface="Calibri" panose="020F0502020204030204" pitchFamily="34" charset="0"/>
                          <a:ea typeface="Times New Roman" panose="02020603050405020304" pitchFamily="18" charset="0"/>
                          <a:cs typeface="Calibri" panose="020F0502020204030204" pitchFamily="34" charset="0"/>
                        </a:rPr>
                        <a:t> za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potporu</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zadržava</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pravo</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zatražiti</a:t>
                      </a:r>
                      <a:r>
                        <a:rPr lang="en-US" sz="700" dirty="0">
                          <a:effectLst/>
                          <a:latin typeface="Calibri" panose="020F0502020204030204" pitchFamily="34" charset="0"/>
                          <a:ea typeface="Times New Roman" panose="02020603050405020304" pitchFamily="18" charset="0"/>
                          <a:cs typeface="Calibri" panose="020F0502020204030204" pitchFamily="34" charset="0"/>
                        </a:rPr>
                        <a:t> od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korisnika</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dokument</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koji</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nije</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propisan</a:t>
                      </a:r>
                      <a:r>
                        <a:rPr lang="en-US" sz="700" dirty="0">
                          <a:effectLst/>
                          <a:latin typeface="Calibri" panose="020F0502020204030204" pitchFamily="34" charset="0"/>
                          <a:ea typeface="Times New Roman" panose="02020603050405020304" pitchFamily="18" charset="0"/>
                          <a:cs typeface="Calibri" panose="020F0502020204030204" pitchFamily="34" charset="0"/>
                        </a:rPr>
                        <a:t> </a:t>
                      </a:r>
                      <a:r>
                        <a:rPr lang="en-US" sz="700" dirty="0" err="1">
                          <a:effectLst/>
                          <a:latin typeface="Calibri" panose="020F0502020204030204" pitchFamily="34" charset="0"/>
                          <a:ea typeface="Times New Roman" panose="02020603050405020304" pitchFamily="18" charset="0"/>
                          <a:cs typeface="Calibri" panose="020F0502020204030204" pitchFamily="34" charset="0"/>
                        </a:rPr>
                        <a:t>Natječajem</a:t>
                      </a:r>
                      <a:r>
                        <a:rPr lang="en-US" sz="700" dirty="0">
                          <a:effectLst/>
                          <a:latin typeface="Calibri" panose="020F0502020204030204" pitchFamily="34" charset="0"/>
                          <a:ea typeface="Times New Roman" panose="02020603050405020304" pitchFamily="18" charset="0"/>
                          <a:cs typeface="Calibri" panose="020F0502020204030204" pitchFamily="34" charset="0"/>
                        </a:rPr>
                        <a:t>.</a:t>
                      </a:r>
                      <a:endParaRPr lang="hr-H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6735" marR="16735" marT="16735" marB="16735"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103539465"/>
                  </a:ext>
                </a:extLst>
              </a:tr>
            </a:tbl>
          </a:graphicData>
        </a:graphic>
      </p:graphicFrame>
    </p:spTree>
    <p:extLst>
      <p:ext uri="{BB962C8B-B14F-4D97-AF65-F5344CB8AC3E}">
        <p14:creationId xmlns:p14="http://schemas.microsoft.com/office/powerpoint/2010/main" val="36037868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3FC7013-776F-4DED-B8A1-353B48758EDA}"/>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D75A6E02-34A0-4734-BCB5-65A0570EFBFC}"/>
              </a:ext>
            </a:extLst>
          </p:cNvPr>
          <p:cNvSpPr>
            <a:spLocks noGrp="1"/>
          </p:cNvSpPr>
          <p:nvPr>
            <p:ph idx="1"/>
          </p:nvPr>
        </p:nvSpPr>
        <p:spPr/>
        <p:txBody>
          <a:bodyPr/>
          <a:lstStyle/>
          <a:p>
            <a:pPr marL="0" indent="0" algn="ctr">
              <a:lnSpc>
                <a:spcPct val="115000"/>
              </a:lnSpc>
              <a:spcAft>
                <a:spcPts val="0"/>
              </a:spcAft>
              <a:buNone/>
            </a:pPr>
            <a:r>
              <a:rPr lang="hr-HR"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OPERACIJA 4.1.2.</a:t>
            </a:r>
            <a:endParaRPr lang="hr-HR"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hr-HR"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hr-HR" sz="28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0"/>
              </a:spcAft>
              <a:buNone/>
            </a:pPr>
            <a:r>
              <a:rPr lang="hr-HR"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*DOKUMENTACIJA ZA PODNOŠENJE DRUGOG DIJELA ZAHTJEVA ZA POTPORU </a:t>
            </a:r>
            <a:endParaRPr lang="hr-HR" sz="2800" dirty="0">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19107471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4692E69-0E82-415F-9300-046DB3DDCDBF}"/>
              </a:ext>
            </a:extLst>
          </p:cNvPr>
          <p:cNvSpPr>
            <a:spLocks noGrp="1"/>
          </p:cNvSpPr>
          <p:nvPr>
            <p:ph type="title"/>
          </p:nvPr>
        </p:nvSpPr>
        <p:spPr/>
        <p:txBody>
          <a:bodyPr/>
          <a:lstStyle/>
          <a:p>
            <a:endParaRPr lang="hr-HR"/>
          </a:p>
        </p:txBody>
      </p:sp>
      <p:pic>
        <p:nvPicPr>
          <p:cNvPr id="4" name="Rezervirano mjesto sadržaja 3">
            <a:extLst>
              <a:ext uri="{FF2B5EF4-FFF2-40B4-BE49-F238E27FC236}">
                <a16:creationId xmlns:a16="http://schemas.microsoft.com/office/drawing/2014/main" id="{7B0EE2B8-10B0-4247-8FB2-8CD808403F14}"/>
              </a:ext>
            </a:extLst>
          </p:cNvPr>
          <p:cNvPicPr>
            <a:picLocks noGrp="1" noChangeAspect="1"/>
          </p:cNvPicPr>
          <p:nvPr>
            <p:ph idx="1"/>
          </p:nvPr>
        </p:nvPicPr>
        <p:blipFill>
          <a:blip r:embed="rId2"/>
          <a:stretch>
            <a:fillRect/>
          </a:stretch>
        </p:blipFill>
        <p:spPr>
          <a:xfrm>
            <a:off x="2894105" y="1600200"/>
            <a:ext cx="3355790" cy="4525963"/>
          </a:xfrm>
          <a:prstGeom prst="rect">
            <a:avLst/>
          </a:prstGeom>
        </p:spPr>
      </p:pic>
    </p:spTree>
    <p:extLst>
      <p:ext uri="{BB962C8B-B14F-4D97-AF65-F5344CB8AC3E}">
        <p14:creationId xmlns:p14="http://schemas.microsoft.com/office/powerpoint/2010/main" val="12253064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E7CC35B-D26C-45FD-BF3D-59D9F6C66D23}"/>
              </a:ext>
            </a:extLst>
          </p:cNvPr>
          <p:cNvSpPr>
            <a:spLocks noGrp="1"/>
          </p:cNvSpPr>
          <p:nvPr>
            <p:ph type="title"/>
          </p:nvPr>
        </p:nvSpPr>
        <p:spPr/>
        <p:txBody>
          <a:bodyPr/>
          <a:lstStyle/>
          <a:p>
            <a:endParaRPr lang="hr-HR"/>
          </a:p>
        </p:txBody>
      </p:sp>
      <p:pic>
        <p:nvPicPr>
          <p:cNvPr id="4" name="Rezervirano mjesto sadržaja 3">
            <a:extLst>
              <a:ext uri="{FF2B5EF4-FFF2-40B4-BE49-F238E27FC236}">
                <a16:creationId xmlns:a16="http://schemas.microsoft.com/office/drawing/2014/main" id="{2480BAF4-5D72-45BC-96C4-1FD91F1E6E65}"/>
              </a:ext>
            </a:extLst>
          </p:cNvPr>
          <p:cNvPicPr>
            <a:picLocks noGrp="1" noChangeAspect="1"/>
          </p:cNvPicPr>
          <p:nvPr>
            <p:ph idx="1"/>
          </p:nvPr>
        </p:nvPicPr>
        <p:blipFill>
          <a:blip r:embed="rId2"/>
          <a:stretch>
            <a:fillRect/>
          </a:stretch>
        </p:blipFill>
        <p:spPr>
          <a:xfrm>
            <a:off x="3091641" y="1600200"/>
            <a:ext cx="2960717" cy="4525963"/>
          </a:xfrm>
          <a:prstGeom prst="rect">
            <a:avLst/>
          </a:prstGeom>
        </p:spPr>
      </p:pic>
    </p:spTree>
    <p:extLst>
      <p:ext uri="{BB962C8B-B14F-4D97-AF65-F5344CB8AC3E}">
        <p14:creationId xmlns:p14="http://schemas.microsoft.com/office/powerpoint/2010/main" val="42755855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31E5B7E-E6E7-4DAC-BB20-84750B5AC898}"/>
              </a:ext>
            </a:extLst>
          </p:cNvPr>
          <p:cNvSpPr>
            <a:spLocks noGrp="1"/>
          </p:cNvSpPr>
          <p:nvPr>
            <p:ph type="title"/>
          </p:nvPr>
        </p:nvSpPr>
        <p:spPr/>
        <p:txBody>
          <a:bodyPr/>
          <a:lstStyle/>
          <a:p>
            <a:endParaRPr lang="hr-HR"/>
          </a:p>
        </p:txBody>
      </p:sp>
      <p:pic>
        <p:nvPicPr>
          <p:cNvPr id="5" name="Rezervirano mjesto sadržaja 4">
            <a:extLst>
              <a:ext uri="{FF2B5EF4-FFF2-40B4-BE49-F238E27FC236}">
                <a16:creationId xmlns:a16="http://schemas.microsoft.com/office/drawing/2014/main" id="{BF1356A6-3734-4F93-A74D-B385973904DB}"/>
              </a:ext>
            </a:extLst>
          </p:cNvPr>
          <p:cNvPicPr>
            <a:picLocks noGrp="1" noChangeAspect="1"/>
          </p:cNvPicPr>
          <p:nvPr>
            <p:ph idx="1"/>
          </p:nvPr>
        </p:nvPicPr>
        <p:blipFill>
          <a:blip r:embed="rId2"/>
          <a:stretch>
            <a:fillRect/>
          </a:stretch>
        </p:blipFill>
        <p:spPr>
          <a:xfrm>
            <a:off x="3095730" y="1600200"/>
            <a:ext cx="2952539" cy="4525963"/>
          </a:xfrm>
          <a:prstGeom prst="rect">
            <a:avLst/>
          </a:prstGeom>
        </p:spPr>
      </p:pic>
    </p:spTree>
    <p:extLst>
      <p:ext uri="{BB962C8B-B14F-4D97-AF65-F5344CB8AC3E}">
        <p14:creationId xmlns:p14="http://schemas.microsoft.com/office/powerpoint/2010/main" val="3737011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80324AE-AC50-492F-B70E-C310A90E583F}"/>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56CAD9CA-2B17-423C-814C-D8625C3DF46F}"/>
              </a:ext>
            </a:extLst>
          </p:cNvPr>
          <p:cNvSpPr>
            <a:spLocks noGrp="1"/>
          </p:cNvSpPr>
          <p:nvPr>
            <p:ph idx="1"/>
          </p:nvPr>
        </p:nvSpPr>
        <p:spPr/>
        <p:txBody>
          <a:bodyPr>
            <a:normAutofit fontScale="92500" lnSpcReduction="10000"/>
          </a:bodyPr>
          <a:lstStyle/>
          <a:p>
            <a:pPr marL="0" indent="0">
              <a:buNone/>
            </a:pPr>
            <a:r>
              <a:rPr lang="hr-HR" b="1" dirty="0">
                <a:solidFill>
                  <a:srgbClr val="165C7D"/>
                </a:solidFill>
                <a:latin typeface="Segoe UI"/>
                <a:ea typeface="+mj-ea"/>
                <a:cs typeface="+mj-cs"/>
              </a:rPr>
              <a:t>Aktivnosti CTR-a kao regionalnog koordinatora</a:t>
            </a:r>
          </a:p>
          <a:p>
            <a:pPr marL="228600" lvl="0" indent="-228600">
              <a:lnSpc>
                <a:spcPct val="90000"/>
              </a:lnSpc>
              <a:spcBef>
                <a:spcPts val="1000"/>
              </a:spcBef>
            </a:pPr>
            <a:r>
              <a:rPr lang="hr-HR" sz="2000" dirty="0">
                <a:solidFill>
                  <a:srgbClr val="165C7D"/>
                </a:solidFill>
                <a:latin typeface="Segoe UI"/>
              </a:rPr>
              <a:t>Izrada županijske razvojne strategije i drugih strateških dokumenata za područje županije</a:t>
            </a:r>
          </a:p>
          <a:p>
            <a:pPr marL="228600" lvl="0" indent="-228600">
              <a:lnSpc>
                <a:spcPct val="90000"/>
              </a:lnSpc>
              <a:spcBef>
                <a:spcPts val="1000"/>
              </a:spcBef>
            </a:pPr>
            <a:r>
              <a:rPr lang="hr-HR" sz="2000" dirty="0">
                <a:solidFill>
                  <a:srgbClr val="165C7D"/>
                </a:solidFill>
                <a:latin typeface="Segoe UI"/>
              </a:rPr>
              <a:t>Provjeravanje usklađenosti dokumenata s hijerarhijski višim dokumentima strateškog planiranja</a:t>
            </a:r>
          </a:p>
          <a:p>
            <a:pPr marL="228600" lvl="0" indent="-228600">
              <a:lnSpc>
                <a:spcPct val="90000"/>
              </a:lnSpc>
              <a:spcBef>
                <a:spcPts val="1000"/>
              </a:spcBef>
            </a:pPr>
            <a:r>
              <a:rPr lang="hr-HR" sz="2000" dirty="0">
                <a:solidFill>
                  <a:srgbClr val="165C7D"/>
                </a:solidFill>
                <a:latin typeface="Segoe UI"/>
              </a:rPr>
              <a:t>Pružanje stručne pomoći u pripremi i provedbi razvojnih projekata javnopravnih tijela i javnih ustanova s područja županije</a:t>
            </a:r>
          </a:p>
          <a:p>
            <a:pPr marL="228600" lvl="0" indent="-228600">
              <a:lnSpc>
                <a:spcPct val="90000"/>
              </a:lnSpc>
              <a:spcBef>
                <a:spcPts val="1000"/>
              </a:spcBef>
            </a:pPr>
            <a:r>
              <a:rPr lang="hr-HR" sz="2000" dirty="0">
                <a:solidFill>
                  <a:srgbClr val="165C7D"/>
                </a:solidFill>
                <a:latin typeface="Segoe UI"/>
              </a:rPr>
              <a:t>Provođenje programa ministarstva koji se odnose na ravnomjerniji regionalni razvoj</a:t>
            </a:r>
          </a:p>
          <a:p>
            <a:pPr marL="228600" lvl="0" indent="-228600">
              <a:lnSpc>
                <a:spcPct val="90000"/>
              </a:lnSpc>
              <a:spcBef>
                <a:spcPts val="1000"/>
              </a:spcBef>
            </a:pPr>
            <a:r>
              <a:rPr lang="hr-HR" sz="2000" dirty="0">
                <a:solidFill>
                  <a:srgbClr val="165C7D"/>
                </a:solidFill>
                <a:latin typeface="Segoe UI"/>
              </a:rPr>
              <a:t>Unos i koordinacija projekata u elektroničkom registru razvojnih projekata</a:t>
            </a:r>
          </a:p>
          <a:p>
            <a:pPr marL="228600" lvl="0" indent="-228600">
              <a:lnSpc>
                <a:spcPct val="90000"/>
              </a:lnSpc>
              <a:spcBef>
                <a:spcPts val="1000"/>
              </a:spcBef>
            </a:pPr>
            <a:r>
              <a:rPr lang="hr-HR" sz="2000" dirty="0">
                <a:solidFill>
                  <a:srgbClr val="165C7D"/>
                </a:solidFill>
                <a:latin typeface="Segoe UI"/>
              </a:rPr>
              <a:t>Obavljanje ostalih administrativnih i stručnih poslova za potrebe županije</a:t>
            </a:r>
          </a:p>
          <a:p>
            <a:pPr marL="0" indent="0">
              <a:buNone/>
            </a:pPr>
            <a:endParaRPr lang="hr-HR" dirty="0"/>
          </a:p>
        </p:txBody>
      </p:sp>
    </p:spTree>
    <p:extLst>
      <p:ext uri="{BB962C8B-B14F-4D97-AF65-F5344CB8AC3E}">
        <p14:creationId xmlns:p14="http://schemas.microsoft.com/office/powerpoint/2010/main" val="22111869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2A82E40-D1F1-431F-80E9-9B59FEBAF2D9}"/>
              </a:ext>
            </a:extLst>
          </p:cNvPr>
          <p:cNvSpPr>
            <a:spLocks noGrp="1"/>
          </p:cNvSpPr>
          <p:nvPr>
            <p:ph type="title"/>
          </p:nvPr>
        </p:nvSpPr>
        <p:spPr/>
        <p:txBody>
          <a:bodyPr/>
          <a:lstStyle/>
          <a:p>
            <a:endParaRPr lang="hr-HR"/>
          </a:p>
        </p:txBody>
      </p:sp>
      <p:pic>
        <p:nvPicPr>
          <p:cNvPr id="4" name="Rezervirano mjesto sadržaja 3">
            <a:extLst>
              <a:ext uri="{FF2B5EF4-FFF2-40B4-BE49-F238E27FC236}">
                <a16:creationId xmlns:a16="http://schemas.microsoft.com/office/drawing/2014/main" id="{163E2BAE-1B26-4559-9E05-3A2340F9DC07}"/>
              </a:ext>
            </a:extLst>
          </p:cNvPr>
          <p:cNvPicPr>
            <a:picLocks noGrp="1" noChangeAspect="1"/>
          </p:cNvPicPr>
          <p:nvPr>
            <p:ph idx="1"/>
          </p:nvPr>
        </p:nvPicPr>
        <p:blipFill>
          <a:blip r:embed="rId2"/>
          <a:stretch>
            <a:fillRect/>
          </a:stretch>
        </p:blipFill>
        <p:spPr>
          <a:xfrm>
            <a:off x="3105856" y="1600200"/>
            <a:ext cx="2932288" cy="4525963"/>
          </a:xfrm>
          <a:prstGeom prst="rect">
            <a:avLst/>
          </a:prstGeom>
        </p:spPr>
      </p:pic>
    </p:spTree>
    <p:extLst>
      <p:ext uri="{BB962C8B-B14F-4D97-AF65-F5344CB8AC3E}">
        <p14:creationId xmlns:p14="http://schemas.microsoft.com/office/powerpoint/2010/main" val="32501032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086D351-44BC-4899-BA37-460AA0F4013C}"/>
              </a:ext>
            </a:extLst>
          </p:cNvPr>
          <p:cNvSpPr>
            <a:spLocks noGrp="1"/>
          </p:cNvSpPr>
          <p:nvPr>
            <p:ph type="title"/>
          </p:nvPr>
        </p:nvSpPr>
        <p:spPr/>
        <p:txBody>
          <a:bodyPr/>
          <a:lstStyle/>
          <a:p>
            <a:endParaRPr lang="hr-HR"/>
          </a:p>
        </p:txBody>
      </p:sp>
      <p:pic>
        <p:nvPicPr>
          <p:cNvPr id="4" name="Rezervirano mjesto sadržaja 3">
            <a:extLst>
              <a:ext uri="{FF2B5EF4-FFF2-40B4-BE49-F238E27FC236}">
                <a16:creationId xmlns:a16="http://schemas.microsoft.com/office/drawing/2014/main" id="{C95F58CC-D3FA-42C2-93F6-01A14193F888}"/>
              </a:ext>
            </a:extLst>
          </p:cNvPr>
          <p:cNvPicPr>
            <a:picLocks noGrp="1" noChangeAspect="1"/>
          </p:cNvPicPr>
          <p:nvPr>
            <p:ph idx="1"/>
          </p:nvPr>
        </p:nvPicPr>
        <p:blipFill>
          <a:blip r:embed="rId2"/>
          <a:stretch>
            <a:fillRect/>
          </a:stretch>
        </p:blipFill>
        <p:spPr>
          <a:xfrm>
            <a:off x="2711566" y="1600200"/>
            <a:ext cx="3720867" cy="4525963"/>
          </a:xfrm>
          <a:prstGeom prst="rect">
            <a:avLst/>
          </a:prstGeom>
        </p:spPr>
      </p:pic>
    </p:spTree>
    <p:extLst>
      <p:ext uri="{BB962C8B-B14F-4D97-AF65-F5344CB8AC3E}">
        <p14:creationId xmlns:p14="http://schemas.microsoft.com/office/powerpoint/2010/main" val="14548377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2AD9FA-17E0-48AC-9E7D-8F1F743E7574}"/>
              </a:ext>
            </a:extLst>
          </p:cNvPr>
          <p:cNvSpPr>
            <a:spLocks noGrp="1"/>
          </p:cNvSpPr>
          <p:nvPr>
            <p:ph type="title"/>
          </p:nvPr>
        </p:nvSpPr>
        <p:spPr/>
        <p:txBody>
          <a:bodyPr/>
          <a:lstStyle/>
          <a:p>
            <a:endParaRPr lang="hr-HR"/>
          </a:p>
        </p:txBody>
      </p:sp>
      <p:pic>
        <p:nvPicPr>
          <p:cNvPr id="4" name="Rezervirano mjesto sadržaja 3">
            <a:extLst>
              <a:ext uri="{FF2B5EF4-FFF2-40B4-BE49-F238E27FC236}">
                <a16:creationId xmlns:a16="http://schemas.microsoft.com/office/drawing/2014/main" id="{C9628F16-489B-4E94-866F-0CDE2BF03BD5}"/>
              </a:ext>
            </a:extLst>
          </p:cNvPr>
          <p:cNvPicPr>
            <a:picLocks noGrp="1" noChangeAspect="1"/>
          </p:cNvPicPr>
          <p:nvPr>
            <p:ph idx="1"/>
          </p:nvPr>
        </p:nvPicPr>
        <p:blipFill>
          <a:blip r:embed="rId2"/>
          <a:stretch>
            <a:fillRect/>
          </a:stretch>
        </p:blipFill>
        <p:spPr>
          <a:xfrm>
            <a:off x="1690474" y="1808678"/>
            <a:ext cx="5763051" cy="4109007"/>
          </a:xfrm>
          <a:prstGeom prst="rect">
            <a:avLst/>
          </a:prstGeom>
        </p:spPr>
      </p:pic>
    </p:spTree>
    <p:extLst>
      <p:ext uri="{BB962C8B-B14F-4D97-AF65-F5344CB8AC3E}">
        <p14:creationId xmlns:p14="http://schemas.microsoft.com/office/powerpoint/2010/main" val="13117597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7153942-1EEB-4FB4-9932-09DCBE2F43A4}"/>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BC68BD35-9D63-4AC8-8274-3049D40B8F72}"/>
              </a:ext>
            </a:extLst>
          </p:cNvPr>
          <p:cNvSpPr>
            <a:spLocks noGrp="1"/>
          </p:cNvSpPr>
          <p:nvPr>
            <p:ph idx="1"/>
          </p:nvPr>
        </p:nvSpPr>
        <p:spPr/>
        <p:txBody>
          <a:bodyPr/>
          <a:lstStyle/>
          <a:p>
            <a:pPr marL="0" lvl="0" indent="0" algn="ctr" defTabSz="457200" eaLnBrk="0" fontAlgn="base" hangingPunct="0">
              <a:spcBef>
                <a:spcPct val="0"/>
              </a:spcBef>
              <a:spcAft>
                <a:spcPct val="0"/>
              </a:spcAft>
              <a:buNone/>
            </a:pPr>
            <a:endParaRPr lang="hr-HR" altLang="sr-Latn-RS" b="1" i="1" dirty="0">
              <a:solidFill>
                <a:srgbClr val="1F497D"/>
              </a:solidFill>
              <a:latin typeface="Arial" panose="020B0604020202020204" pitchFamily="34" charset="0"/>
              <a:ea typeface="MS PGothic" panose="020B0600070205080204" pitchFamily="34" charset="-128"/>
            </a:endParaRPr>
          </a:p>
          <a:p>
            <a:pPr marL="0" lvl="0" indent="0" algn="ctr" defTabSz="457200" eaLnBrk="0" fontAlgn="base" hangingPunct="0">
              <a:spcBef>
                <a:spcPct val="0"/>
              </a:spcBef>
              <a:spcAft>
                <a:spcPct val="0"/>
              </a:spcAft>
              <a:buNone/>
            </a:pPr>
            <a:endParaRPr lang="hr-HR" altLang="sr-Latn-RS" b="1" i="1" dirty="0">
              <a:solidFill>
                <a:srgbClr val="1F497D"/>
              </a:solidFill>
              <a:latin typeface="Arial" panose="020B0604020202020204" pitchFamily="34" charset="0"/>
              <a:ea typeface="MS PGothic" panose="020B0600070205080204" pitchFamily="34" charset="-128"/>
            </a:endParaRPr>
          </a:p>
          <a:p>
            <a:pPr marL="0" lvl="0" indent="0" algn="ctr" defTabSz="457200" eaLnBrk="0" fontAlgn="base" hangingPunct="0">
              <a:spcBef>
                <a:spcPct val="0"/>
              </a:spcBef>
              <a:spcAft>
                <a:spcPct val="0"/>
              </a:spcAft>
              <a:buNone/>
            </a:pPr>
            <a:endParaRPr lang="hr-HR" altLang="sr-Latn-RS" b="1" i="1" dirty="0">
              <a:solidFill>
                <a:srgbClr val="1F497D"/>
              </a:solidFill>
              <a:latin typeface="Arial" panose="020B0604020202020204" pitchFamily="34" charset="0"/>
              <a:ea typeface="MS PGothic" panose="020B0600070205080204" pitchFamily="34" charset="-128"/>
            </a:endParaRPr>
          </a:p>
          <a:p>
            <a:pPr marL="0" lvl="0" indent="0" algn="ctr" defTabSz="457200" eaLnBrk="0" fontAlgn="base" hangingPunct="0">
              <a:spcBef>
                <a:spcPct val="0"/>
              </a:spcBef>
              <a:spcAft>
                <a:spcPct val="0"/>
              </a:spcAft>
              <a:buNone/>
            </a:pPr>
            <a:r>
              <a:rPr lang="hr-HR" altLang="sr-Latn-RS" b="1" i="1" dirty="0">
                <a:solidFill>
                  <a:srgbClr val="1F497D"/>
                </a:solidFill>
                <a:latin typeface="Arial" panose="020B0604020202020204" pitchFamily="34" charset="0"/>
                <a:ea typeface="MS PGothic" panose="020B0600070205080204" pitchFamily="34" charset="-128"/>
              </a:rPr>
              <a:t>MODEL PRIJAVE PROJEKTA NA STRANICE AGENCIJE ZA PLAĆANJA I PROVEDBA PROJEKTA</a:t>
            </a:r>
          </a:p>
          <a:p>
            <a:endParaRPr lang="hr-HR" dirty="0"/>
          </a:p>
        </p:txBody>
      </p:sp>
    </p:spTree>
    <p:extLst>
      <p:ext uri="{BB962C8B-B14F-4D97-AF65-F5344CB8AC3E}">
        <p14:creationId xmlns:p14="http://schemas.microsoft.com/office/powerpoint/2010/main" val="30330750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31091499-F1B4-4583-9AA5-F9773BDECC8C}"/>
              </a:ext>
            </a:extLst>
          </p:cNvPr>
          <p:cNvSpPr>
            <a:spLocks noChangeArrowheads="1"/>
          </p:cNvSpPr>
          <p:nvPr/>
        </p:nvSpPr>
        <p:spPr bwMode="auto">
          <a:xfrm>
            <a:off x="323850" y="1247776"/>
            <a:ext cx="84963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ea typeface="MS PGothic" panose="020B0600070205080204" pitchFamily="34" charset="-128"/>
              </a:defRPr>
            </a:lvl1pPr>
            <a:lvl2pPr marL="914400" indent="-45720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ts val="300"/>
              </a:spcBef>
              <a:spcAft>
                <a:spcPts val="300"/>
              </a:spcAft>
            </a:pPr>
            <a:endParaRPr lang="hr-HR" altLang="sr-Latn-RS" sz="2000" b="1">
              <a:latin typeface="Calibri" panose="020F0502020204030204" pitchFamily="34" charset="0"/>
            </a:endParaRPr>
          </a:p>
          <a:p>
            <a:pPr eaLnBrk="1" hangingPunct="1">
              <a:spcBef>
                <a:spcPts val="300"/>
              </a:spcBef>
              <a:spcAft>
                <a:spcPts val="300"/>
              </a:spcAft>
            </a:pPr>
            <a:endParaRPr lang="hr-HR" altLang="sr-Latn-RS" sz="2000" b="1">
              <a:latin typeface="Calibri" panose="020F0502020204030204" pitchFamily="34" charset="0"/>
            </a:endParaRPr>
          </a:p>
          <a:p>
            <a:pPr lvl="1" eaLnBrk="1" hangingPunct="1">
              <a:spcBef>
                <a:spcPts val="300"/>
              </a:spcBef>
              <a:spcAft>
                <a:spcPts val="300"/>
              </a:spcAft>
            </a:pPr>
            <a:endParaRPr lang="en-US" altLang="sr-Latn-RS" sz="2000">
              <a:latin typeface="Calibri" panose="020F0502020204030204" pitchFamily="34" charset="0"/>
            </a:endParaRPr>
          </a:p>
          <a:p>
            <a:pPr eaLnBrk="1" hangingPunct="1">
              <a:spcBef>
                <a:spcPts val="300"/>
              </a:spcBef>
              <a:spcAft>
                <a:spcPts val="300"/>
              </a:spcAft>
            </a:pPr>
            <a:endParaRPr lang="en-US" altLang="sr-Latn-RS" sz="2000" b="1">
              <a:latin typeface="Calibri" panose="020F0502020204030204" pitchFamily="34" charset="0"/>
            </a:endParaRPr>
          </a:p>
        </p:txBody>
      </p:sp>
      <p:sp>
        <p:nvSpPr>
          <p:cNvPr id="7" name="Obdélník 6">
            <a:extLst>
              <a:ext uri="{FF2B5EF4-FFF2-40B4-BE49-F238E27FC236}">
                <a16:creationId xmlns:a16="http://schemas.microsoft.com/office/drawing/2014/main" id="{8E2D9F05-A192-4BB9-8462-FC8B42AF1914}"/>
              </a:ext>
            </a:extLst>
          </p:cNvPr>
          <p:cNvSpPr/>
          <p:nvPr/>
        </p:nvSpPr>
        <p:spPr>
          <a:xfrm>
            <a:off x="292893" y="1145161"/>
            <a:ext cx="3240088" cy="576263"/>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buFont typeface="Wingdings" panose="05000000000000000000" pitchFamily="2" charset="2"/>
              <a:buNone/>
            </a:pPr>
            <a:r>
              <a:rPr lang="hr-HR" altLang="sr-Latn-RS" b="1" dirty="0">
                <a:latin typeface="Calibri" panose="020F0502020204030204" pitchFamily="34" charset="0"/>
                <a:cs typeface="Calibri" panose="020F0502020204030204" pitchFamily="34" charset="0"/>
              </a:rPr>
              <a:t>Registracija potencijalnih korisnika</a:t>
            </a:r>
            <a:endParaRPr lang="en-US" altLang="sr-Latn-RS" b="1" dirty="0">
              <a:latin typeface="Calibri" panose="020F0502020204030204" pitchFamily="34" charset="0"/>
              <a:cs typeface="Calibri" panose="020F0502020204030204" pitchFamily="34" charset="0"/>
            </a:endParaRPr>
          </a:p>
        </p:txBody>
      </p:sp>
      <p:sp>
        <p:nvSpPr>
          <p:cNvPr id="8" name="Obdélník 7">
            <a:extLst>
              <a:ext uri="{FF2B5EF4-FFF2-40B4-BE49-F238E27FC236}">
                <a16:creationId xmlns:a16="http://schemas.microsoft.com/office/drawing/2014/main" id="{934D0A8D-2FBA-40DA-AB7F-3F0B23D23B35}"/>
              </a:ext>
            </a:extLst>
          </p:cNvPr>
          <p:cNvSpPr/>
          <p:nvPr/>
        </p:nvSpPr>
        <p:spPr>
          <a:xfrm>
            <a:off x="292894" y="2051528"/>
            <a:ext cx="3240088" cy="42161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buFont typeface="Wingdings" panose="05000000000000000000" pitchFamily="2" charset="2"/>
              <a:buNone/>
            </a:pPr>
            <a:r>
              <a:rPr lang="hr-HR" altLang="sr-Latn-RS" b="1" dirty="0">
                <a:latin typeface="Calibri" panose="020F0502020204030204" pitchFamily="34" charset="0"/>
                <a:cs typeface="Calibri" panose="020F0502020204030204" pitchFamily="34" charset="0"/>
              </a:rPr>
              <a:t>Administrativna kontrola zahtjeva za registraciju korisnika</a:t>
            </a:r>
            <a:endParaRPr lang="en-GB" altLang="sr-Latn-RS" b="1" dirty="0">
              <a:latin typeface="Calibri" panose="020F0502020204030204" pitchFamily="34" charset="0"/>
              <a:cs typeface="Calibri" panose="020F0502020204030204" pitchFamily="34" charset="0"/>
            </a:endParaRPr>
          </a:p>
        </p:txBody>
      </p:sp>
      <p:sp>
        <p:nvSpPr>
          <p:cNvPr id="9" name="Obdélník 12">
            <a:extLst>
              <a:ext uri="{FF2B5EF4-FFF2-40B4-BE49-F238E27FC236}">
                <a16:creationId xmlns:a16="http://schemas.microsoft.com/office/drawing/2014/main" id="{21D6AA49-2E25-4608-BA5D-C23D8767C4C5}"/>
              </a:ext>
            </a:extLst>
          </p:cNvPr>
          <p:cNvSpPr/>
          <p:nvPr/>
        </p:nvSpPr>
        <p:spPr>
          <a:xfrm>
            <a:off x="310033" y="4522418"/>
            <a:ext cx="3240087" cy="29130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buFont typeface="Wingdings" panose="05000000000000000000" pitchFamily="2" charset="2"/>
              <a:buNone/>
            </a:pPr>
            <a:r>
              <a:rPr lang="hr-HR" altLang="sr-Latn-RS" b="1" dirty="0">
                <a:latin typeface="Calibri" panose="020F0502020204030204" pitchFamily="34" charset="0"/>
                <a:cs typeface="Calibri" panose="020F0502020204030204" pitchFamily="34" charset="0"/>
              </a:rPr>
              <a:t>Zaprimanje i obrada zahtjeva</a:t>
            </a:r>
            <a:endParaRPr lang="en-GB" altLang="sr-Latn-RS" dirty="0">
              <a:latin typeface="Calibri" panose="020F0502020204030204" pitchFamily="34" charset="0"/>
              <a:cs typeface="Calibri" panose="020F0502020204030204" pitchFamily="34" charset="0"/>
            </a:endParaRPr>
          </a:p>
        </p:txBody>
      </p:sp>
      <p:sp>
        <p:nvSpPr>
          <p:cNvPr id="10" name="Šipka dolů 13">
            <a:extLst>
              <a:ext uri="{FF2B5EF4-FFF2-40B4-BE49-F238E27FC236}">
                <a16:creationId xmlns:a16="http://schemas.microsoft.com/office/drawing/2014/main" id="{DD258094-58EE-417E-A0CB-D579BC741162}"/>
              </a:ext>
            </a:extLst>
          </p:cNvPr>
          <p:cNvSpPr/>
          <p:nvPr/>
        </p:nvSpPr>
        <p:spPr>
          <a:xfrm>
            <a:off x="6392068" y="4233493"/>
            <a:ext cx="288925" cy="288925"/>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cs-CZ" altLang="sr-Latn-RS">
              <a:solidFill>
                <a:srgbClr val="FFFFFF"/>
              </a:solidFill>
              <a:latin typeface="Calibri" panose="020F0502020204030204" pitchFamily="34" charset="0"/>
              <a:cs typeface="Arial" panose="020B0604020202020204" pitchFamily="34" charset="0"/>
            </a:endParaRPr>
          </a:p>
        </p:txBody>
      </p:sp>
      <p:sp>
        <p:nvSpPr>
          <p:cNvPr id="11" name="Šipka dolů 13">
            <a:extLst>
              <a:ext uri="{FF2B5EF4-FFF2-40B4-BE49-F238E27FC236}">
                <a16:creationId xmlns:a16="http://schemas.microsoft.com/office/drawing/2014/main" id="{B4516028-06AF-4BFE-AC81-EE01E14293DA}"/>
              </a:ext>
            </a:extLst>
          </p:cNvPr>
          <p:cNvSpPr/>
          <p:nvPr/>
        </p:nvSpPr>
        <p:spPr>
          <a:xfrm>
            <a:off x="1785613" y="3397171"/>
            <a:ext cx="288925" cy="288925"/>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cs-CZ" altLang="sr-Latn-RS">
              <a:solidFill>
                <a:srgbClr val="FFFFFF"/>
              </a:solidFill>
              <a:latin typeface="Calibri" panose="020F0502020204030204" pitchFamily="34" charset="0"/>
              <a:cs typeface="Arial" panose="020B0604020202020204" pitchFamily="34" charset="0"/>
            </a:endParaRPr>
          </a:p>
        </p:txBody>
      </p:sp>
      <p:sp>
        <p:nvSpPr>
          <p:cNvPr id="12" name="Šipka dolů 13">
            <a:extLst>
              <a:ext uri="{FF2B5EF4-FFF2-40B4-BE49-F238E27FC236}">
                <a16:creationId xmlns:a16="http://schemas.microsoft.com/office/drawing/2014/main" id="{F9DCEF0C-99EB-451C-A76A-CA5D47E4659A}"/>
              </a:ext>
            </a:extLst>
          </p:cNvPr>
          <p:cNvSpPr/>
          <p:nvPr/>
        </p:nvSpPr>
        <p:spPr>
          <a:xfrm>
            <a:off x="1768475" y="1727793"/>
            <a:ext cx="288925" cy="288925"/>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cs-CZ" altLang="sr-Latn-RS" dirty="0">
              <a:solidFill>
                <a:srgbClr val="FFFFFF"/>
              </a:solidFill>
              <a:latin typeface="Calibri" panose="020F0502020204030204" pitchFamily="34" charset="0"/>
              <a:cs typeface="Arial" panose="020B0604020202020204" pitchFamily="34" charset="0"/>
            </a:endParaRPr>
          </a:p>
        </p:txBody>
      </p:sp>
      <p:sp>
        <p:nvSpPr>
          <p:cNvPr id="13" name="Šipka dolů 13">
            <a:extLst>
              <a:ext uri="{FF2B5EF4-FFF2-40B4-BE49-F238E27FC236}">
                <a16:creationId xmlns:a16="http://schemas.microsoft.com/office/drawing/2014/main" id="{1B6067A5-A73C-4EA3-921D-F5D7B04E63EF}"/>
              </a:ext>
            </a:extLst>
          </p:cNvPr>
          <p:cNvSpPr/>
          <p:nvPr/>
        </p:nvSpPr>
        <p:spPr>
          <a:xfrm>
            <a:off x="1814513" y="5589587"/>
            <a:ext cx="288925" cy="288925"/>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cs-CZ" altLang="sr-Latn-RS">
              <a:solidFill>
                <a:srgbClr val="FFFFFF"/>
              </a:solidFill>
              <a:latin typeface="Calibri" panose="020F0502020204030204" pitchFamily="34" charset="0"/>
              <a:cs typeface="Arial" panose="020B0604020202020204" pitchFamily="34" charset="0"/>
            </a:endParaRPr>
          </a:p>
        </p:txBody>
      </p:sp>
      <p:sp>
        <p:nvSpPr>
          <p:cNvPr id="14" name="Obdélník 12">
            <a:extLst>
              <a:ext uri="{FF2B5EF4-FFF2-40B4-BE49-F238E27FC236}">
                <a16:creationId xmlns:a16="http://schemas.microsoft.com/office/drawing/2014/main" id="{F3C5ECE7-2424-4691-9393-1BD2FDD4F119}"/>
              </a:ext>
            </a:extLst>
          </p:cNvPr>
          <p:cNvSpPr/>
          <p:nvPr/>
        </p:nvSpPr>
        <p:spPr>
          <a:xfrm>
            <a:off x="302851" y="2792409"/>
            <a:ext cx="3240088" cy="576263"/>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buFont typeface="Wingdings" panose="05000000000000000000" pitchFamily="2" charset="2"/>
              <a:buNone/>
            </a:pPr>
            <a:r>
              <a:rPr lang="hr-HR" altLang="sr-Latn-RS" b="1" dirty="0">
                <a:latin typeface="Calibri" panose="020F0502020204030204" pitchFamily="34" charset="0"/>
                <a:cs typeface="Calibri" panose="020F0502020204030204" pitchFamily="34" charset="0"/>
              </a:rPr>
              <a:t>Zaprimanje korisničkog imena i lozinke</a:t>
            </a:r>
            <a:endParaRPr lang="en-GB" altLang="sr-Latn-RS" b="1" dirty="0">
              <a:latin typeface="Calibri" panose="020F0502020204030204" pitchFamily="34" charset="0"/>
              <a:cs typeface="Calibri" panose="020F0502020204030204" pitchFamily="34" charset="0"/>
            </a:endParaRPr>
          </a:p>
        </p:txBody>
      </p:sp>
      <p:sp>
        <p:nvSpPr>
          <p:cNvPr id="15" name="Šipka dolů 13">
            <a:extLst>
              <a:ext uri="{FF2B5EF4-FFF2-40B4-BE49-F238E27FC236}">
                <a16:creationId xmlns:a16="http://schemas.microsoft.com/office/drawing/2014/main" id="{0AD3B8F8-7A74-425F-8361-874E31CC6D07}"/>
              </a:ext>
            </a:extLst>
          </p:cNvPr>
          <p:cNvSpPr/>
          <p:nvPr/>
        </p:nvSpPr>
        <p:spPr>
          <a:xfrm>
            <a:off x="1785612" y="2464309"/>
            <a:ext cx="288925" cy="288925"/>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cs-CZ" altLang="sr-Latn-RS" dirty="0">
              <a:solidFill>
                <a:srgbClr val="FFFFFF"/>
              </a:solidFill>
              <a:latin typeface="Calibri" panose="020F0502020204030204" pitchFamily="34" charset="0"/>
              <a:cs typeface="Arial" panose="020B0604020202020204" pitchFamily="34" charset="0"/>
            </a:endParaRPr>
          </a:p>
        </p:txBody>
      </p:sp>
      <p:sp>
        <p:nvSpPr>
          <p:cNvPr id="16" name="Obdélník 15">
            <a:extLst>
              <a:ext uri="{FF2B5EF4-FFF2-40B4-BE49-F238E27FC236}">
                <a16:creationId xmlns:a16="http://schemas.microsoft.com/office/drawing/2014/main" id="{C7A5DF4D-4179-40D9-A8FE-942AC65EA41B}"/>
              </a:ext>
            </a:extLst>
          </p:cNvPr>
          <p:cNvSpPr/>
          <p:nvPr/>
        </p:nvSpPr>
        <p:spPr>
          <a:xfrm>
            <a:off x="298897" y="5135837"/>
            <a:ext cx="3240088" cy="452451"/>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buFont typeface="Wingdings" panose="05000000000000000000" pitchFamily="2" charset="2"/>
              <a:buNone/>
            </a:pPr>
            <a:r>
              <a:rPr lang="cs-CZ" altLang="sr-Latn-RS" b="1" dirty="0">
                <a:latin typeface="Calibri" panose="020F0502020204030204" pitchFamily="34" charset="0"/>
                <a:cs typeface="Calibri" panose="020F0502020204030204" pitchFamily="34" charset="0"/>
              </a:rPr>
              <a:t> </a:t>
            </a:r>
            <a:r>
              <a:rPr lang="hr-HR" altLang="sr-Latn-RS" b="1" dirty="0">
                <a:latin typeface="Calibri" panose="020F0502020204030204" pitchFamily="34" charset="0"/>
                <a:cs typeface="Calibri" panose="020F0502020204030204" pitchFamily="34" charset="0"/>
              </a:rPr>
              <a:t>kontrola na terenu (ukoliko je potrebno)</a:t>
            </a:r>
            <a:endParaRPr lang="en-US" altLang="sr-Latn-RS" b="1" dirty="0">
              <a:latin typeface="Calibri" panose="020F0502020204030204" pitchFamily="34" charset="0"/>
              <a:cs typeface="Calibri" panose="020F0502020204030204" pitchFamily="34" charset="0"/>
            </a:endParaRPr>
          </a:p>
        </p:txBody>
      </p:sp>
      <p:sp>
        <p:nvSpPr>
          <p:cNvPr id="17" name="Šipka dolů 13">
            <a:extLst>
              <a:ext uri="{FF2B5EF4-FFF2-40B4-BE49-F238E27FC236}">
                <a16:creationId xmlns:a16="http://schemas.microsoft.com/office/drawing/2014/main" id="{81512A57-2A91-427C-BD38-FA5CAC514B90}"/>
              </a:ext>
            </a:extLst>
          </p:cNvPr>
          <p:cNvSpPr/>
          <p:nvPr/>
        </p:nvSpPr>
        <p:spPr>
          <a:xfrm>
            <a:off x="1778431" y="4839196"/>
            <a:ext cx="288925" cy="288925"/>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cs-CZ" altLang="sr-Latn-RS">
              <a:solidFill>
                <a:srgbClr val="FFFFFF"/>
              </a:solidFill>
              <a:latin typeface="Calibri" panose="020F0502020204030204" pitchFamily="34" charset="0"/>
              <a:cs typeface="Arial" panose="020B0604020202020204" pitchFamily="34" charset="0"/>
            </a:endParaRPr>
          </a:p>
        </p:txBody>
      </p:sp>
      <p:sp>
        <p:nvSpPr>
          <p:cNvPr id="18" name="Obdélník 15">
            <a:extLst>
              <a:ext uri="{FF2B5EF4-FFF2-40B4-BE49-F238E27FC236}">
                <a16:creationId xmlns:a16="http://schemas.microsoft.com/office/drawing/2014/main" id="{E44A0522-3699-44B1-80F6-6B631BB1F9CF}"/>
              </a:ext>
            </a:extLst>
          </p:cNvPr>
          <p:cNvSpPr/>
          <p:nvPr/>
        </p:nvSpPr>
        <p:spPr>
          <a:xfrm>
            <a:off x="302852" y="5899371"/>
            <a:ext cx="3240087" cy="3095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buFont typeface="Wingdings" panose="05000000000000000000" pitchFamily="2" charset="2"/>
              <a:buNone/>
            </a:pPr>
            <a:r>
              <a:rPr lang="cs-CZ" altLang="sr-Latn-RS" b="1" dirty="0">
                <a:latin typeface="Calibri" panose="020F0502020204030204" pitchFamily="34" charset="0"/>
                <a:cs typeface="Calibri" panose="020F0502020204030204" pitchFamily="34" charset="0"/>
              </a:rPr>
              <a:t> </a:t>
            </a:r>
            <a:r>
              <a:rPr lang="hr-HR" altLang="sr-Latn-RS" b="1" dirty="0">
                <a:latin typeface="Calibri" panose="020F0502020204030204" pitchFamily="34" charset="0"/>
                <a:cs typeface="Calibri" panose="020F0502020204030204" pitchFamily="34" charset="0"/>
              </a:rPr>
              <a:t>odlu</a:t>
            </a:r>
            <a:r>
              <a:rPr lang="hr-HR" altLang="sr-Latn-RS" dirty="0">
                <a:latin typeface="Calibri" panose="020F0502020204030204" pitchFamily="34" charset="0"/>
                <a:cs typeface="Calibri" panose="020F0502020204030204" pitchFamily="34" charset="0"/>
              </a:rPr>
              <a:t>k</a:t>
            </a:r>
            <a:r>
              <a:rPr lang="hr-HR" altLang="sr-Latn-RS" b="1" dirty="0">
                <a:latin typeface="Calibri" panose="020F0502020204030204" pitchFamily="34" charset="0"/>
                <a:cs typeface="Calibri" panose="020F0502020204030204" pitchFamily="34" charset="0"/>
              </a:rPr>
              <a:t>a (+/-)</a:t>
            </a:r>
            <a:endParaRPr lang="en-US" altLang="sr-Latn-RS" b="1" dirty="0">
              <a:latin typeface="Calibri" panose="020F0502020204030204" pitchFamily="34" charset="0"/>
              <a:cs typeface="Calibri" panose="020F0502020204030204" pitchFamily="34" charset="0"/>
            </a:endParaRPr>
          </a:p>
        </p:txBody>
      </p:sp>
      <p:sp>
        <p:nvSpPr>
          <p:cNvPr id="19" name="Obdélník 15">
            <a:extLst>
              <a:ext uri="{FF2B5EF4-FFF2-40B4-BE49-F238E27FC236}">
                <a16:creationId xmlns:a16="http://schemas.microsoft.com/office/drawing/2014/main" id="{56673A13-FC13-41AB-B89C-D8F568C9502E}"/>
              </a:ext>
            </a:extLst>
          </p:cNvPr>
          <p:cNvSpPr/>
          <p:nvPr/>
        </p:nvSpPr>
        <p:spPr>
          <a:xfrm>
            <a:off x="4887913" y="1259504"/>
            <a:ext cx="3240087" cy="42862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buFont typeface="Wingdings" panose="05000000000000000000" pitchFamily="2" charset="2"/>
              <a:buNone/>
            </a:pPr>
            <a:r>
              <a:rPr lang="cs-CZ" altLang="sr-Latn-RS" b="1" dirty="0">
                <a:latin typeface="Calibri" panose="020F0502020204030204" pitchFamily="34" charset="0"/>
                <a:cs typeface="Calibri" panose="020F0502020204030204" pitchFamily="34" charset="0"/>
              </a:rPr>
              <a:t> </a:t>
            </a:r>
            <a:r>
              <a:rPr lang="hr-HR" altLang="sr-Latn-RS" b="1" dirty="0">
                <a:latin typeface="Calibri" panose="020F0502020204030204" pitchFamily="34" charset="0"/>
                <a:cs typeface="Calibri" panose="020F0502020204030204" pitchFamily="34" charset="0"/>
              </a:rPr>
              <a:t>redovito izvještavanje o projektu</a:t>
            </a:r>
            <a:endParaRPr lang="en-US" altLang="sr-Latn-RS" b="1" dirty="0">
              <a:latin typeface="Calibri" panose="020F0502020204030204" pitchFamily="34" charset="0"/>
              <a:cs typeface="Calibri" panose="020F0502020204030204" pitchFamily="34" charset="0"/>
            </a:endParaRPr>
          </a:p>
        </p:txBody>
      </p:sp>
      <p:sp>
        <p:nvSpPr>
          <p:cNvPr id="20" name="Obdélník 6">
            <a:extLst>
              <a:ext uri="{FF2B5EF4-FFF2-40B4-BE49-F238E27FC236}">
                <a16:creationId xmlns:a16="http://schemas.microsoft.com/office/drawing/2014/main" id="{1FE13ED0-0863-4760-86FA-1681A07FE1BB}"/>
              </a:ext>
            </a:extLst>
          </p:cNvPr>
          <p:cNvSpPr/>
          <p:nvPr/>
        </p:nvSpPr>
        <p:spPr>
          <a:xfrm>
            <a:off x="4879974" y="1986945"/>
            <a:ext cx="3313112" cy="49087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buFont typeface="Wingdings" panose="05000000000000000000" pitchFamily="2" charset="2"/>
              <a:buNone/>
            </a:pPr>
            <a:r>
              <a:rPr lang="hr-HR" altLang="sr-Latn-RS" b="1" dirty="0">
                <a:latin typeface="Calibri" panose="020F0502020204030204" pitchFamily="34" charset="0"/>
                <a:cs typeface="Calibri" panose="020F0502020204030204" pitchFamily="34" charset="0"/>
              </a:rPr>
              <a:t>Popunjavanje zahtjeva za isplatu kroz </a:t>
            </a:r>
            <a:r>
              <a:rPr lang="hr-HR" altLang="sr-Latn-RS" b="1" dirty="0" err="1">
                <a:latin typeface="Calibri" panose="020F0502020204030204" pitchFamily="34" charset="0"/>
                <a:cs typeface="Calibri" panose="020F0502020204030204" pitchFamily="34" charset="0"/>
              </a:rPr>
              <a:t>Agronet</a:t>
            </a:r>
            <a:r>
              <a:rPr lang="hr-HR" altLang="sr-Latn-RS" b="1" dirty="0">
                <a:latin typeface="Calibri" panose="020F0502020204030204" pitchFamily="34" charset="0"/>
                <a:cs typeface="Calibri" panose="020F0502020204030204" pitchFamily="34" charset="0"/>
              </a:rPr>
              <a:t> </a:t>
            </a:r>
            <a:r>
              <a:rPr lang="hr-HR" altLang="sr-Latn-RS" sz="1400" b="1" dirty="0">
                <a:latin typeface="Calibri" panose="020F0502020204030204" pitchFamily="34" charset="0"/>
                <a:cs typeface="Calibri" panose="020F0502020204030204" pitchFamily="34" charset="0"/>
              </a:rPr>
              <a:t>/slanje poštom</a:t>
            </a:r>
            <a:endParaRPr lang="en-US" altLang="sr-Latn-RS" sz="1400" b="1" dirty="0">
              <a:latin typeface="Calibri" panose="020F0502020204030204" pitchFamily="34" charset="0"/>
              <a:cs typeface="Calibri" panose="020F0502020204030204" pitchFamily="34" charset="0"/>
            </a:endParaRPr>
          </a:p>
        </p:txBody>
      </p:sp>
      <p:sp>
        <p:nvSpPr>
          <p:cNvPr id="21" name="Obdélník 7">
            <a:extLst>
              <a:ext uri="{FF2B5EF4-FFF2-40B4-BE49-F238E27FC236}">
                <a16:creationId xmlns:a16="http://schemas.microsoft.com/office/drawing/2014/main" id="{4E08629A-B7E4-4129-8CA7-768B6D97384A}"/>
              </a:ext>
            </a:extLst>
          </p:cNvPr>
          <p:cNvSpPr/>
          <p:nvPr/>
        </p:nvSpPr>
        <p:spPr>
          <a:xfrm>
            <a:off x="4879976" y="2834190"/>
            <a:ext cx="3313112" cy="4739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buFont typeface="Wingdings" panose="05000000000000000000" pitchFamily="2" charset="2"/>
              <a:buNone/>
            </a:pPr>
            <a:r>
              <a:rPr lang="hr-HR" altLang="sr-Latn-RS" b="1" dirty="0">
                <a:latin typeface="Calibri" panose="020F0502020204030204" pitchFamily="34" charset="0"/>
                <a:cs typeface="Calibri" panose="020F0502020204030204" pitchFamily="34" charset="0"/>
              </a:rPr>
              <a:t>Administrativna kontrola zahtjeva za isplatu</a:t>
            </a:r>
            <a:endParaRPr lang="en-GB" altLang="sr-Latn-RS" b="1" dirty="0">
              <a:latin typeface="Calibri" panose="020F0502020204030204" pitchFamily="34" charset="0"/>
              <a:cs typeface="Calibri" panose="020F0502020204030204" pitchFamily="34" charset="0"/>
            </a:endParaRPr>
          </a:p>
        </p:txBody>
      </p:sp>
      <p:sp>
        <p:nvSpPr>
          <p:cNvPr id="22" name="Obdélník 12">
            <a:extLst>
              <a:ext uri="{FF2B5EF4-FFF2-40B4-BE49-F238E27FC236}">
                <a16:creationId xmlns:a16="http://schemas.microsoft.com/office/drawing/2014/main" id="{8F41E79C-48EE-4F05-9E6B-2DD152F6D1F6}"/>
              </a:ext>
            </a:extLst>
          </p:cNvPr>
          <p:cNvSpPr/>
          <p:nvPr/>
        </p:nvSpPr>
        <p:spPr>
          <a:xfrm>
            <a:off x="4879975" y="3664465"/>
            <a:ext cx="3313113" cy="57467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buFont typeface="Wingdings" panose="05000000000000000000" pitchFamily="2" charset="2"/>
              <a:buNone/>
            </a:pPr>
            <a:r>
              <a:rPr lang="hr-HR" altLang="sr-Latn-RS" b="1" dirty="0">
                <a:latin typeface="Calibri" panose="020F0502020204030204" pitchFamily="34" charset="0"/>
                <a:cs typeface="Calibri" panose="020F0502020204030204" pitchFamily="34" charset="0"/>
              </a:rPr>
              <a:t>Obilazak projekta/Kontrola na terenu</a:t>
            </a:r>
            <a:endParaRPr lang="en-GB" altLang="sr-Latn-RS" dirty="0">
              <a:latin typeface="Calibri" panose="020F0502020204030204" pitchFamily="34" charset="0"/>
              <a:cs typeface="Calibri" panose="020F0502020204030204" pitchFamily="34" charset="0"/>
            </a:endParaRPr>
          </a:p>
        </p:txBody>
      </p:sp>
      <p:sp>
        <p:nvSpPr>
          <p:cNvPr id="23" name="Šipka dolů 13">
            <a:extLst>
              <a:ext uri="{FF2B5EF4-FFF2-40B4-BE49-F238E27FC236}">
                <a16:creationId xmlns:a16="http://schemas.microsoft.com/office/drawing/2014/main" id="{D4D8888D-AE44-4851-B8D8-334E6A340588}"/>
              </a:ext>
            </a:extLst>
          </p:cNvPr>
          <p:cNvSpPr/>
          <p:nvPr/>
        </p:nvSpPr>
        <p:spPr>
          <a:xfrm>
            <a:off x="6324892" y="2499625"/>
            <a:ext cx="288925" cy="288925"/>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cs-CZ" altLang="sr-Latn-RS">
              <a:solidFill>
                <a:srgbClr val="FFFFFF"/>
              </a:solidFill>
              <a:latin typeface="Calibri" panose="020F0502020204030204" pitchFamily="34" charset="0"/>
              <a:cs typeface="Arial" panose="020B0604020202020204" pitchFamily="34" charset="0"/>
            </a:endParaRPr>
          </a:p>
        </p:txBody>
      </p:sp>
      <p:sp>
        <p:nvSpPr>
          <p:cNvPr id="24" name="Šipka dolů 13">
            <a:extLst>
              <a:ext uri="{FF2B5EF4-FFF2-40B4-BE49-F238E27FC236}">
                <a16:creationId xmlns:a16="http://schemas.microsoft.com/office/drawing/2014/main" id="{131CF247-198E-45E7-9DE5-6080DA676CBF}"/>
              </a:ext>
            </a:extLst>
          </p:cNvPr>
          <p:cNvSpPr/>
          <p:nvPr/>
        </p:nvSpPr>
        <p:spPr>
          <a:xfrm>
            <a:off x="6377881" y="4879885"/>
            <a:ext cx="288925" cy="288925"/>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cs-CZ" altLang="sr-Latn-RS" dirty="0">
              <a:solidFill>
                <a:srgbClr val="FFFFFF"/>
              </a:solidFill>
              <a:latin typeface="Calibri" panose="020F0502020204030204" pitchFamily="34" charset="0"/>
              <a:cs typeface="Arial" panose="020B0604020202020204" pitchFamily="34" charset="0"/>
            </a:endParaRPr>
          </a:p>
        </p:txBody>
      </p:sp>
      <p:sp>
        <p:nvSpPr>
          <p:cNvPr id="25" name="Obdélník 15">
            <a:extLst>
              <a:ext uri="{FF2B5EF4-FFF2-40B4-BE49-F238E27FC236}">
                <a16:creationId xmlns:a16="http://schemas.microsoft.com/office/drawing/2014/main" id="{101876AE-173D-42DB-B418-CCB4A16E7CB9}"/>
              </a:ext>
            </a:extLst>
          </p:cNvPr>
          <p:cNvSpPr/>
          <p:nvPr/>
        </p:nvSpPr>
        <p:spPr>
          <a:xfrm>
            <a:off x="4879975" y="4566926"/>
            <a:ext cx="3313113" cy="29130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buFont typeface="Wingdings" panose="05000000000000000000" pitchFamily="2" charset="2"/>
              <a:buNone/>
            </a:pPr>
            <a:r>
              <a:rPr lang="hr-HR" altLang="sr-Latn-RS" b="1" dirty="0">
                <a:latin typeface="Calibri" panose="020F0502020204030204" pitchFamily="34" charset="0"/>
                <a:cs typeface="Calibri" panose="020F0502020204030204" pitchFamily="34" charset="0"/>
              </a:rPr>
              <a:t>odluka (+/-)</a:t>
            </a:r>
            <a:endParaRPr lang="en-US" altLang="sr-Latn-RS" b="1" dirty="0">
              <a:latin typeface="Calibri" panose="020F0502020204030204" pitchFamily="34" charset="0"/>
              <a:cs typeface="Calibri" panose="020F0502020204030204" pitchFamily="34" charset="0"/>
            </a:endParaRPr>
          </a:p>
        </p:txBody>
      </p:sp>
      <p:sp>
        <p:nvSpPr>
          <p:cNvPr id="26" name="Obdélník 15">
            <a:extLst>
              <a:ext uri="{FF2B5EF4-FFF2-40B4-BE49-F238E27FC236}">
                <a16:creationId xmlns:a16="http://schemas.microsoft.com/office/drawing/2014/main" id="{F7214926-8BFD-4FC3-8868-1F41FC41FAC6}"/>
              </a:ext>
            </a:extLst>
          </p:cNvPr>
          <p:cNvSpPr/>
          <p:nvPr/>
        </p:nvSpPr>
        <p:spPr>
          <a:xfrm>
            <a:off x="4887913" y="5204002"/>
            <a:ext cx="3313112" cy="31397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buFont typeface="Wingdings" panose="05000000000000000000" pitchFamily="2" charset="2"/>
              <a:buNone/>
            </a:pPr>
            <a:r>
              <a:rPr lang="cs-CZ" altLang="sr-Latn-RS" b="1">
                <a:latin typeface="Calibri" panose="020F0502020204030204" pitchFamily="34" charset="0"/>
                <a:cs typeface="Calibri" panose="020F0502020204030204" pitchFamily="34" charset="0"/>
              </a:rPr>
              <a:t> </a:t>
            </a:r>
            <a:r>
              <a:rPr lang="hr-HR" altLang="sr-Latn-RS" b="1">
                <a:latin typeface="Calibri" panose="020F0502020204030204" pitchFamily="34" charset="0"/>
                <a:cs typeface="Calibri" panose="020F0502020204030204" pitchFamily="34" charset="0"/>
              </a:rPr>
              <a:t>isplata</a:t>
            </a:r>
            <a:endParaRPr lang="en-US" altLang="sr-Latn-RS" b="1">
              <a:latin typeface="Calibri" panose="020F0502020204030204" pitchFamily="34" charset="0"/>
              <a:cs typeface="Calibri" panose="020F0502020204030204" pitchFamily="34" charset="0"/>
            </a:endParaRPr>
          </a:p>
        </p:txBody>
      </p:sp>
      <p:sp>
        <p:nvSpPr>
          <p:cNvPr id="27" name="Šipka dolů 13">
            <a:extLst>
              <a:ext uri="{FF2B5EF4-FFF2-40B4-BE49-F238E27FC236}">
                <a16:creationId xmlns:a16="http://schemas.microsoft.com/office/drawing/2014/main" id="{94C45D92-1D66-46D4-BD93-753B2B832E54}"/>
              </a:ext>
            </a:extLst>
          </p:cNvPr>
          <p:cNvSpPr/>
          <p:nvPr/>
        </p:nvSpPr>
        <p:spPr>
          <a:xfrm>
            <a:off x="6368256" y="3340348"/>
            <a:ext cx="288925" cy="288925"/>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cs-CZ" altLang="sr-Latn-RS">
              <a:solidFill>
                <a:srgbClr val="FFFFFF"/>
              </a:solidFill>
              <a:latin typeface="Calibri" panose="020F0502020204030204" pitchFamily="34" charset="0"/>
              <a:cs typeface="Arial" panose="020B0604020202020204" pitchFamily="34" charset="0"/>
            </a:endParaRPr>
          </a:p>
        </p:txBody>
      </p:sp>
      <p:sp>
        <p:nvSpPr>
          <p:cNvPr id="28" name="Obdélník 12">
            <a:extLst>
              <a:ext uri="{FF2B5EF4-FFF2-40B4-BE49-F238E27FC236}">
                <a16:creationId xmlns:a16="http://schemas.microsoft.com/office/drawing/2014/main" id="{83670263-51C9-4CC4-B01B-C6736774553A}"/>
              </a:ext>
            </a:extLst>
          </p:cNvPr>
          <p:cNvSpPr/>
          <p:nvPr/>
        </p:nvSpPr>
        <p:spPr>
          <a:xfrm>
            <a:off x="302851" y="3707916"/>
            <a:ext cx="3276600" cy="48101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buFont typeface="Wingdings" panose="05000000000000000000" pitchFamily="2" charset="2"/>
              <a:buNone/>
            </a:pPr>
            <a:r>
              <a:rPr lang="hr-HR" altLang="sr-Latn-RS" b="1" dirty="0">
                <a:latin typeface="Calibri" panose="020F0502020204030204" pitchFamily="34" charset="0"/>
                <a:cs typeface="Calibri" panose="020F0502020204030204" pitchFamily="34" charset="0"/>
              </a:rPr>
              <a:t>Popunjavanje zahtjeva kroz </a:t>
            </a:r>
            <a:r>
              <a:rPr lang="hr-HR" altLang="sr-Latn-RS" b="1" dirty="0" err="1">
                <a:latin typeface="Calibri" panose="020F0502020204030204" pitchFamily="34" charset="0"/>
                <a:cs typeface="Calibri" panose="020F0502020204030204" pitchFamily="34" charset="0"/>
              </a:rPr>
              <a:t>Agronet</a:t>
            </a:r>
            <a:r>
              <a:rPr lang="hr-HR" altLang="sr-Latn-RS" b="1" dirty="0">
                <a:latin typeface="Calibri" panose="020F0502020204030204" pitchFamily="34" charset="0"/>
                <a:cs typeface="Calibri" panose="020F0502020204030204" pitchFamily="34" charset="0"/>
              </a:rPr>
              <a:t>/slanje prijave poštom</a:t>
            </a:r>
            <a:endParaRPr lang="en-GB" altLang="sr-Latn-RS" dirty="0">
              <a:latin typeface="Calibri" panose="020F0502020204030204" pitchFamily="34" charset="0"/>
              <a:cs typeface="Calibri" panose="020F0502020204030204" pitchFamily="34" charset="0"/>
            </a:endParaRPr>
          </a:p>
        </p:txBody>
      </p:sp>
      <p:sp>
        <p:nvSpPr>
          <p:cNvPr id="29" name="Šipka dolů 13">
            <a:extLst>
              <a:ext uri="{FF2B5EF4-FFF2-40B4-BE49-F238E27FC236}">
                <a16:creationId xmlns:a16="http://schemas.microsoft.com/office/drawing/2014/main" id="{6316A328-DC24-4049-955C-C5BBA38716A6}"/>
              </a:ext>
            </a:extLst>
          </p:cNvPr>
          <p:cNvSpPr/>
          <p:nvPr/>
        </p:nvSpPr>
        <p:spPr>
          <a:xfrm>
            <a:off x="1802645" y="4220756"/>
            <a:ext cx="288925" cy="288925"/>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cs-CZ" altLang="sr-Latn-RS" dirty="0">
              <a:solidFill>
                <a:srgbClr val="FFFFFF"/>
              </a:solidFill>
              <a:latin typeface="Calibri" panose="020F0502020204030204" pitchFamily="34" charset="0"/>
              <a:cs typeface="Arial" panose="020B0604020202020204" pitchFamily="34" charset="0"/>
            </a:endParaRPr>
          </a:p>
        </p:txBody>
      </p:sp>
      <p:sp>
        <p:nvSpPr>
          <p:cNvPr id="30" name="Šipka dolů 13">
            <a:extLst>
              <a:ext uri="{FF2B5EF4-FFF2-40B4-BE49-F238E27FC236}">
                <a16:creationId xmlns:a16="http://schemas.microsoft.com/office/drawing/2014/main" id="{45F20026-486D-4AFE-AA68-56C2C9107004}"/>
              </a:ext>
            </a:extLst>
          </p:cNvPr>
          <p:cNvSpPr/>
          <p:nvPr/>
        </p:nvSpPr>
        <p:spPr>
          <a:xfrm>
            <a:off x="6331302" y="1683265"/>
            <a:ext cx="288925" cy="288925"/>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cs-CZ" altLang="sr-Latn-RS">
              <a:solidFill>
                <a:srgbClr val="FFFFFF"/>
              </a:solidFill>
              <a:latin typeface="Calibri" panose="020F0502020204030204" pitchFamily="34" charset="0"/>
              <a:cs typeface="Arial" panose="020B0604020202020204" pitchFamily="34" charset="0"/>
            </a:endParaRPr>
          </a:p>
        </p:txBody>
      </p:sp>
      <p:sp>
        <p:nvSpPr>
          <p:cNvPr id="31" name="Obdélník 12">
            <a:extLst>
              <a:ext uri="{FF2B5EF4-FFF2-40B4-BE49-F238E27FC236}">
                <a16:creationId xmlns:a16="http://schemas.microsoft.com/office/drawing/2014/main" id="{C6B49ECE-35EE-4D0F-9E41-A57DEA12CB12}"/>
              </a:ext>
            </a:extLst>
          </p:cNvPr>
          <p:cNvSpPr/>
          <p:nvPr/>
        </p:nvSpPr>
        <p:spPr>
          <a:xfrm>
            <a:off x="4887913" y="5969000"/>
            <a:ext cx="3313112" cy="33972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buFont typeface="Wingdings" panose="05000000000000000000" pitchFamily="2" charset="2"/>
              <a:buNone/>
            </a:pPr>
            <a:r>
              <a:rPr lang="hr-HR" altLang="sr-Latn-RS" b="1" dirty="0">
                <a:latin typeface="Calibri" panose="020F0502020204030204" pitchFamily="34" charset="0"/>
                <a:cs typeface="Calibri" panose="020F0502020204030204" pitchFamily="34" charset="0"/>
              </a:rPr>
              <a:t>Ex post kontrola na terenu</a:t>
            </a:r>
            <a:endParaRPr lang="en-GB" altLang="sr-Latn-RS" b="1" dirty="0">
              <a:latin typeface="Calibri" panose="020F0502020204030204" pitchFamily="34" charset="0"/>
              <a:cs typeface="Calibri" panose="020F0502020204030204" pitchFamily="34" charset="0"/>
            </a:endParaRPr>
          </a:p>
        </p:txBody>
      </p:sp>
      <p:sp>
        <p:nvSpPr>
          <p:cNvPr id="32" name="Šipka dolů 13">
            <a:extLst>
              <a:ext uri="{FF2B5EF4-FFF2-40B4-BE49-F238E27FC236}">
                <a16:creationId xmlns:a16="http://schemas.microsoft.com/office/drawing/2014/main" id="{13398018-9535-4AC8-9C53-D03D2094D938}"/>
              </a:ext>
            </a:extLst>
          </p:cNvPr>
          <p:cNvSpPr/>
          <p:nvPr/>
        </p:nvSpPr>
        <p:spPr>
          <a:xfrm>
            <a:off x="6377882" y="5588355"/>
            <a:ext cx="288925" cy="339725"/>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cs-CZ" altLang="sr-Latn-RS">
              <a:solidFill>
                <a:srgbClr val="FFFFFF"/>
              </a:solidFill>
              <a:latin typeface="Calibri" panose="020F0502020204030204" pitchFamily="34" charset="0"/>
              <a:cs typeface="Arial" panose="020B0604020202020204" pitchFamily="34" charset="0"/>
            </a:endParaRPr>
          </a:p>
        </p:txBody>
      </p:sp>
      <p:sp>
        <p:nvSpPr>
          <p:cNvPr id="33" name="Šipka dolů 13">
            <a:extLst>
              <a:ext uri="{FF2B5EF4-FFF2-40B4-BE49-F238E27FC236}">
                <a16:creationId xmlns:a16="http://schemas.microsoft.com/office/drawing/2014/main" id="{B672BEE8-F8B4-4244-AF0E-E430075D4962}"/>
              </a:ext>
            </a:extLst>
          </p:cNvPr>
          <p:cNvSpPr/>
          <p:nvPr/>
        </p:nvSpPr>
        <p:spPr>
          <a:xfrm>
            <a:off x="6324891" y="972068"/>
            <a:ext cx="288925" cy="288925"/>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cs-CZ" altLang="sr-Latn-RS">
              <a:solidFill>
                <a:srgbClr val="FFFFFF"/>
              </a:solidFill>
              <a:latin typeface="Calibri" panose="020F050202020403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5863BFD8-5439-4EBF-8B00-6D922944B79E}"/>
              </a:ext>
            </a:extLst>
          </p:cNvPr>
          <p:cNvSpPr/>
          <p:nvPr/>
        </p:nvSpPr>
        <p:spPr>
          <a:xfrm>
            <a:off x="1912938" y="6216650"/>
            <a:ext cx="158750" cy="307975"/>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hr-HR" altLang="sr-Latn-RS">
              <a:solidFill>
                <a:srgbClr val="FFFFFF"/>
              </a:solidFill>
              <a:latin typeface="Calibri" panose="020F0502020204030204" pitchFamily="34" charset="0"/>
            </a:endParaRPr>
          </a:p>
        </p:txBody>
      </p:sp>
      <p:sp>
        <p:nvSpPr>
          <p:cNvPr id="35" name="Right Arrow 34">
            <a:extLst>
              <a:ext uri="{FF2B5EF4-FFF2-40B4-BE49-F238E27FC236}">
                <a16:creationId xmlns:a16="http://schemas.microsoft.com/office/drawing/2014/main" id="{9D284542-4EE8-4305-B275-5DCF065FB884}"/>
              </a:ext>
            </a:extLst>
          </p:cNvPr>
          <p:cNvSpPr/>
          <p:nvPr/>
        </p:nvSpPr>
        <p:spPr>
          <a:xfrm>
            <a:off x="1912938" y="6432551"/>
            <a:ext cx="2159000" cy="215900"/>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hr-HR" altLang="sr-Latn-RS">
              <a:solidFill>
                <a:srgbClr val="FFFFFF"/>
              </a:solidFill>
              <a:latin typeface="Calibri" panose="020F0502020204030204" pitchFamily="34" charset="0"/>
            </a:endParaRPr>
          </a:p>
        </p:txBody>
      </p:sp>
      <p:sp>
        <p:nvSpPr>
          <p:cNvPr id="36" name="Rectangle 35">
            <a:extLst>
              <a:ext uri="{FF2B5EF4-FFF2-40B4-BE49-F238E27FC236}">
                <a16:creationId xmlns:a16="http://schemas.microsoft.com/office/drawing/2014/main" id="{EF2A0072-D2C9-4EAB-97BF-6DB44EB1074D}"/>
              </a:ext>
            </a:extLst>
          </p:cNvPr>
          <p:cNvSpPr/>
          <p:nvPr/>
        </p:nvSpPr>
        <p:spPr>
          <a:xfrm flipV="1">
            <a:off x="4656558" y="863266"/>
            <a:ext cx="1879600" cy="12858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hr-HR" altLang="sr-Latn-RS">
              <a:solidFill>
                <a:srgbClr val="FFFFFF"/>
              </a:solidFill>
              <a:latin typeface="Calibri" panose="020F0502020204030204" pitchFamily="34" charset="0"/>
            </a:endParaRPr>
          </a:p>
        </p:txBody>
      </p:sp>
      <p:sp>
        <p:nvSpPr>
          <p:cNvPr id="5153" name="TextBox 36">
            <a:extLst>
              <a:ext uri="{FF2B5EF4-FFF2-40B4-BE49-F238E27FC236}">
                <a16:creationId xmlns:a16="http://schemas.microsoft.com/office/drawing/2014/main" id="{9814C6E7-8CC3-4ECD-A035-CF3896F50746}"/>
              </a:ext>
            </a:extLst>
          </p:cNvPr>
          <p:cNvSpPr txBox="1">
            <a:spLocks noChangeArrowheads="1"/>
          </p:cNvSpPr>
          <p:nvPr/>
        </p:nvSpPr>
        <p:spPr bwMode="auto">
          <a:xfrm>
            <a:off x="373063" y="111125"/>
            <a:ext cx="927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hr-HR" altLang="sr-Latn-R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B0F8D64-FBE2-4D99-8E66-A559DDD1CFBF}"/>
              </a:ext>
            </a:extLst>
          </p:cNvPr>
          <p:cNvSpPr>
            <a:spLocks noGrp="1"/>
          </p:cNvSpPr>
          <p:nvPr>
            <p:ph type="title"/>
          </p:nvPr>
        </p:nvSpPr>
        <p:spPr/>
        <p:txBody>
          <a:bodyPr/>
          <a:lstStyle/>
          <a:p>
            <a:endParaRPr lang="hr-HR"/>
          </a:p>
        </p:txBody>
      </p:sp>
      <p:pic>
        <p:nvPicPr>
          <p:cNvPr id="3" name="Picture 3">
            <a:extLst>
              <a:ext uri="{FF2B5EF4-FFF2-40B4-BE49-F238E27FC236}">
                <a16:creationId xmlns:a16="http://schemas.microsoft.com/office/drawing/2014/main" id="{2E0A5087-8B32-4622-91AA-2431D4F91B34}"/>
              </a:ext>
            </a:extLst>
          </p:cNvPr>
          <p:cNvPicPr>
            <a:picLocks noChangeAspect="1" noChangeArrowheads="1"/>
          </p:cNvPicPr>
          <p:nvPr/>
        </p:nvPicPr>
        <p:blipFill>
          <a:blip r:embed="rId2"/>
          <a:srcRect/>
          <a:stretch>
            <a:fillRect/>
          </a:stretch>
        </p:blipFill>
        <p:spPr bwMode="auto">
          <a:xfrm>
            <a:off x="323528" y="1556792"/>
            <a:ext cx="8553636" cy="502657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cxnSp>
        <p:nvCxnSpPr>
          <p:cNvPr id="4" name="Straight Arrow Connector 10">
            <a:extLst>
              <a:ext uri="{FF2B5EF4-FFF2-40B4-BE49-F238E27FC236}">
                <a16:creationId xmlns:a16="http://schemas.microsoft.com/office/drawing/2014/main" id="{00D5435A-279F-493B-A6A4-02F1B5BF0A9F}"/>
              </a:ext>
            </a:extLst>
          </p:cNvPr>
          <p:cNvCxnSpPr/>
          <p:nvPr/>
        </p:nvCxnSpPr>
        <p:spPr>
          <a:xfrm flipH="1">
            <a:off x="8100392" y="4725144"/>
            <a:ext cx="936625" cy="504825"/>
          </a:xfrm>
          <a:prstGeom prst="straightConnector1">
            <a:avLst/>
          </a:prstGeom>
          <a:noFill/>
          <a:ln w="25400" cap="flat" cmpd="sng" algn="ctr">
            <a:solidFill>
              <a:srgbClr val="F79646"/>
            </a:solidFill>
            <a:prstDash val="solid"/>
            <a:tailEnd type="arrow"/>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8570242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BC39A47-281C-4DFD-9F3F-EF672DB639FF}"/>
              </a:ext>
            </a:extLst>
          </p:cNvPr>
          <p:cNvSpPr>
            <a:spLocks noGrp="1"/>
          </p:cNvSpPr>
          <p:nvPr>
            <p:ph type="title"/>
          </p:nvPr>
        </p:nvSpPr>
        <p:spPr/>
        <p:txBody>
          <a:bodyPr/>
          <a:lstStyle/>
          <a:p>
            <a:endParaRPr lang="hr-HR"/>
          </a:p>
        </p:txBody>
      </p:sp>
      <p:pic>
        <p:nvPicPr>
          <p:cNvPr id="3" name="Picture 2">
            <a:extLst>
              <a:ext uri="{FF2B5EF4-FFF2-40B4-BE49-F238E27FC236}">
                <a16:creationId xmlns:a16="http://schemas.microsoft.com/office/drawing/2014/main" id="{91B507E3-030D-422A-9A79-E0A8DB8AA6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417638"/>
            <a:ext cx="4752975" cy="5165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11">
            <a:extLst>
              <a:ext uri="{FF2B5EF4-FFF2-40B4-BE49-F238E27FC236}">
                <a16:creationId xmlns:a16="http://schemas.microsoft.com/office/drawing/2014/main" id="{34C97129-0538-4689-81DE-5756919E1748}"/>
              </a:ext>
            </a:extLst>
          </p:cNvPr>
          <p:cNvCxnSpPr/>
          <p:nvPr/>
        </p:nvCxnSpPr>
        <p:spPr>
          <a:xfrm flipH="1">
            <a:off x="5724128" y="5085184"/>
            <a:ext cx="639763" cy="1081087"/>
          </a:xfrm>
          <a:prstGeom prst="straightConnector1">
            <a:avLst/>
          </a:prstGeom>
          <a:noFill/>
          <a:ln w="41275" cap="flat" cmpd="sng" algn="ctr">
            <a:solidFill>
              <a:srgbClr val="FF0000"/>
            </a:solidFill>
            <a:prstDash val="solid"/>
            <a:tailEnd type="arrow"/>
          </a:ln>
          <a:effectLst/>
        </p:spPr>
      </p:cxnSp>
    </p:spTree>
    <p:extLst>
      <p:ext uri="{BB962C8B-B14F-4D97-AF65-F5344CB8AC3E}">
        <p14:creationId xmlns:p14="http://schemas.microsoft.com/office/powerpoint/2010/main" val="36169147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9A804CF-D8FA-4B66-AAFC-A48B853A862A}"/>
              </a:ext>
            </a:extLst>
          </p:cNvPr>
          <p:cNvSpPr>
            <a:spLocks noGrp="1"/>
          </p:cNvSpPr>
          <p:nvPr>
            <p:ph type="title"/>
          </p:nvPr>
        </p:nvSpPr>
        <p:spPr/>
        <p:txBody>
          <a:bodyPr/>
          <a:lstStyle/>
          <a:p>
            <a:endParaRPr lang="hr-HR"/>
          </a:p>
        </p:txBody>
      </p:sp>
      <p:pic>
        <p:nvPicPr>
          <p:cNvPr id="3" name="Picture 7">
            <a:extLst>
              <a:ext uri="{FF2B5EF4-FFF2-40B4-BE49-F238E27FC236}">
                <a16:creationId xmlns:a16="http://schemas.microsoft.com/office/drawing/2014/main" id="{8B3EC0EC-7F77-4CC9-89B1-9DF0873FD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916832"/>
            <a:ext cx="7488238" cy="4607793"/>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6124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6ADF25A-0B44-4BB9-BC01-1EDB49268F67}"/>
              </a:ext>
            </a:extLst>
          </p:cNvPr>
          <p:cNvSpPr>
            <a:spLocks noGrp="1"/>
          </p:cNvSpPr>
          <p:nvPr>
            <p:ph type="title"/>
          </p:nvPr>
        </p:nvSpPr>
        <p:spPr/>
        <p:txBody>
          <a:bodyPr/>
          <a:lstStyle/>
          <a:p>
            <a:endParaRPr lang="hr-HR"/>
          </a:p>
        </p:txBody>
      </p:sp>
      <p:pic>
        <p:nvPicPr>
          <p:cNvPr id="3" name="Picture 9">
            <a:extLst>
              <a:ext uri="{FF2B5EF4-FFF2-40B4-BE49-F238E27FC236}">
                <a16:creationId xmlns:a16="http://schemas.microsoft.com/office/drawing/2014/main" id="{4CEE52AE-BA3F-4EA5-AE46-443B37303D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592388"/>
            <a:ext cx="6624638" cy="299720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5707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CAAE8F4-66AE-45E0-9A2C-5CD40E14AC5E}"/>
              </a:ext>
            </a:extLst>
          </p:cNvPr>
          <p:cNvSpPr>
            <a:spLocks noGrp="1"/>
          </p:cNvSpPr>
          <p:nvPr>
            <p:ph type="title"/>
          </p:nvPr>
        </p:nvSpPr>
        <p:spPr/>
        <p:txBody>
          <a:bodyPr/>
          <a:lstStyle/>
          <a:p>
            <a:endParaRPr lang="hr-HR"/>
          </a:p>
        </p:txBody>
      </p:sp>
      <p:pic>
        <p:nvPicPr>
          <p:cNvPr id="3" name="Picture 5">
            <a:extLst>
              <a:ext uri="{FF2B5EF4-FFF2-40B4-BE49-F238E27FC236}">
                <a16:creationId xmlns:a16="http://schemas.microsoft.com/office/drawing/2014/main" id="{BC7ABE01-666F-434D-9B85-335A046B8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919413"/>
            <a:ext cx="7450138" cy="259715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17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3575951-8F93-4DC4-BED5-33B3F1F5D3FA}"/>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AF6F63FC-0DD2-4E15-8D91-8379A7BA517D}"/>
              </a:ext>
            </a:extLst>
          </p:cNvPr>
          <p:cNvSpPr>
            <a:spLocks noGrp="1"/>
          </p:cNvSpPr>
          <p:nvPr>
            <p:ph idx="1"/>
          </p:nvPr>
        </p:nvSpPr>
        <p:spPr/>
        <p:txBody>
          <a:bodyPr/>
          <a:lstStyle/>
          <a:p>
            <a:pPr marL="0" lvl="0" indent="0" algn="ctr">
              <a:lnSpc>
                <a:spcPct val="90000"/>
              </a:lnSpc>
              <a:spcBef>
                <a:spcPts val="1000"/>
              </a:spcBef>
              <a:buNone/>
            </a:pPr>
            <a:r>
              <a:rPr lang="hr-HR" sz="2800" dirty="0">
                <a:solidFill>
                  <a:srgbClr val="165C7D"/>
                </a:solidFill>
                <a:latin typeface="Segoe UI"/>
              </a:rPr>
              <a:t>Naši stručnjaci pripremaju zalihe projekata za sufinanciranje kroz razvojne fondove, osnažuju partnerstva unutar županije te u suradnji s jedinicama lokalne i regionalne samouprave izrađuju strateške dokumente u skladu s načelima održivog razvoja te stvaraju uvjete za jačanje konkurentnosti i realizaciju razvojnih potencijala u svim dijelovima županije.</a:t>
            </a:r>
          </a:p>
          <a:p>
            <a:endParaRPr lang="hr-HR" dirty="0"/>
          </a:p>
        </p:txBody>
      </p:sp>
    </p:spTree>
    <p:extLst>
      <p:ext uri="{BB962C8B-B14F-4D97-AF65-F5344CB8AC3E}">
        <p14:creationId xmlns:p14="http://schemas.microsoft.com/office/powerpoint/2010/main" val="33876919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B23BA6D-6099-4308-BD9A-BF56155338EF}"/>
              </a:ext>
            </a:extLst>
          </p:cNvPr>
          <p:cNvSpPr>
            <a:spLocks noGrp="1"/>
          </p:cNvSpPr>
          <p:nvPr>
            <p:ph type="title"/>
          </p:nvPr>
        </p:nvSpPr>
        <p:spPr/>
        <p:txBody>
          <a:bodyPr/>
          <a:lstStyle/>
          <a:p>
            <a:endParaRPr lang="hr-HR"/>
          </a:p>
        </p:txBody>
      </p:sp>
      <p:pic>
        <p:nvPicPr>
          <p:cNvPr id="3" name="Picture 7">
            <a:extLst>
              <a:ext uri="{FF2B5EF4-FFF2-40B4-BE49-F238E27FC236}">
                <a16:creationId xmlns:a16="http://schemas.microsoft.com/office/drawing/2014/main" id="{35DABFC6-892E-4F09-8F02-E2742C81E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706688"/>
            <a:ext cx="7416800" cy="331470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8190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240E35E-7AB3-4042-B768-30F4B9F00EA7}"/>
              </a:ext>
            </a:extLst>
          </p:cNvPr>
          <p:cNvSpPr>
            <a:spLocks noGrp="1"/>
          </p:cNvSpPr>
          <p:nvPr>
            <p:ph type="title"/>
          </p:nvPr>
        </p:nvSpPr>
        <p:spPr/>
        <p:txBody>
          <a:bodyPr/>
          <a:lstStyle/>
          <a:p>
            <a:endParaRPr lang="hr-HR"/>
          </a:p>
        </p:txBody>
      </p:sp>
      <p:pic>
        <p:nvPicPr>
          <p:cNvPr id="3" name="Picture 3">
            <a:extLst>
              <a:ext uri="{FF2B5EF4-FFF2-40B4-BE49-F238E27FC236}">
                <a16:creationId xmlns:a16="http://schemas.microsoft.com/office/drawing/2014/main" id="{6457C376-85C1-40CC-BAE5-CFE22AB9CB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89138"/>
            <a:ext cx="698500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7034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113A716-5236-4C1B-B01B-735AFFF55548}"/>
              </a:ext>
            </a:extLst>
          </p:cNvPr>
          <p:cNvSpPr>
            <a:spLocks noGrp="1"/>
          </p:cNvSpPr>
          <p:nvPr>
            <p:ph type="title"/>
          </p:nvPr>
        </p:nvSpPr>
        <p:spPr/>
        <p:txBody>
          <a:bodyPr/>
          <a:lstStyle/>
          <a:p>
            <a:endParaRPr lang="hr-HR"/>
          </a:p>
        </p:txBody>
      </p:sp>
      <p:pic>
        <p:nvPicPr>
          <p:cNvPr id="3" name="Picture 4">
            <a:extLst>
              <a:ext uri="{FF2B5EF4-FFF2-40B4-BE49-F238E27FC236}">
                <a16:creationId xmlns:a16="http://schemas.microsoft.com/office/drawing/2014/main" id="{6B1B4AD2-A5F4-4C59-99EC-9C63E5162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1844824"/>
            <a:ext cx="741045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9011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D013EAC-06D9-46B5-8756-AFDC285AF1E5}"/>
              </a:ext>
            </a:extLst>
          </p:cNvPr>
          <p:cNvSpPr>
            <a:spLocks noGrp="1"/>
          </p:cNvSpPr>
          <p:nvPr>
            <p:ph type="title"/>
          </p:nvPr>
        </p:nvSpPr>
        <p:spPr/>
        <p:txBody>
          <a:bodyPr/>
          <a:lstStyle/>
          <a:p>
            <a:endParaRPr lang="hr-HR"/>
          </a:p>
        </p:txBody>
      </p:sp>
      <p:pic>
        <p:nvPicPr>
          <p:cNvPr id="3" name="Picture 2">
            <a:extLst>
              <a:ext uri="{FF2B5EF4-FFF2-40B4-BE49-F238E27FC236}">
                <a16:creationId xmlns:a16="http://schemas.microsoft.com/office/drawing/2014/main" id="{77DD85A6-EC7D-4D3F-B7E3-F76A85393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1916832"/>
            <a:ext cx="810577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49953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6AC2394-7476-43C5-BC3F-8113CFC88E8A}"/>
              </a:ext>
            </a:extLst>
          </p:cNvPr>
          <p:cNvSpPr>
            <a:spLocks noGrp="1"/>
          </p:cNvSpPr>
          <p:nvPr>
            <p:ph type="title"/>
          </p:nvPr>
        </p:nvSpPr>
        <p:spPr/>
        <p:txBody>
          <a:bodyPr/>
          <a:lstStyle/>
          <a:p>
            <a:endParaRPr lang="hr-HR"/>
          </a:p>
        </p:txBody>
      </p:sp>
      <p:pic>
        <p:nvPicPr>
          <p:cNvPr id="3" name="Picture 2">
            <a:extLst>
              <a:ext uri="{FF2B5EF4-FFF2-40B4-BE49-F238E27FC236}">
                <a16:creationId xmlns:a16="http://schemas.microsoft.com/office/drawing/2014/main" id="{280ACC5C-E7CC-4602-AC98-792B7DAE3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556792"/>
            <a:ext cx="5124450" cy="483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6360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4B8458B-9A92-423C-8C17-294BD27BA9C2}"/>
              </a:ext>
            </a:extLst>
          </p:cNvPr>
          <p:cNvSpPr>
            <a:spLocks noGrp="1"/>
          </p:cNvSpPr>
          <p:nvPr>
            <p:ph type="title"/>
          </p:nvPr>
        </p:nvSpPr>
        <p:spPr/>
        <p:txBody>
          <a:bodyPr/>
          <a:lstStyle/>
          <a:p>
            <a:endParaRPr lang="hr-HR" dirty="0"/>
          </a:p>
        </p:txBody>
      </p:sp>
      <p:sp>
        <p:nvSpPr>
          <p:cNvPr id="3" name="Rezervirano mjesto sadržaja 2">
            <a:extLst>
              <a:ext uri="{FF2B5EF4-FFF2-40B4-BE49-F238E27FC236}">
                <a16:creationId xmlns:a16="http://schemas.microsoft.com/office/drawing/2014/main" id="{82A760C3-069F-492C-BFF3-354E1128F617}"/>
              </a:ext>
            </a:extLst>
          </p:cNvPr>
          <p:cNvSpPr>
            <a:spLocks noGrp="1"/>
          </p:cNvSpPr>
          <p:nvPr>
            <p:ph idx="1"/>
          </p:nvPr>
        </p:nvSpPr>
        <p:spPr/>
        <p:txBody>
          <a:bodyPr/>
          <a:lstStyle/>
          <a:p>
            <a:endParaRPr lang="hr-HR" dirty="0"/>
          </a:p>
          <a:p>
            <a:endParaRPr lang="hr-HR" dirty="0"/>
          </a:p>
          <a:p>
            <a:endParaRPr lang="hr-HR" dirty="0"/>
          </a:p>
          <a:p>
            <a:pPr marL="0" lvl="0" indent="0" algn="ctr">
              <a:spcBef>
                <a:spcPts val="0"/>
              </a:spcBef>
              <a:buNone/>
              <a:defRPr/>
            </a:pPr>
            <a:r>
              <a:rPr lang="hr-HR" sz="4400" b="1" i="1" kern="0" dirty="0">
                <a:solidFill>
                  <a:schemeClr val="accent3">
                    <a:lumMod val="50000"/>
                  </a:schemeClr>
                </a:solidFill>
                <a:latin typeface="Berlin Sans FB Demi" panose="020E0802020502020306" pitchFamily="34" charset="0"/>
              </a:rPr>
              <a:t>HVALA NA POZORNOSTI!</a:t>
            </a:r>
          </a:p>
          <a:p>
            <a:endParaRPr lang="hr-HR" dirty="0"/>
          </a:p>
        </p:txBody>
      </p:sp>
    </p:spTree>
    <p:extLst>
      <p:ext uri="{BB962C8B-B14F-4D97-AF65-F5344CB8AC3E}">
        <p14:creationId xmlns:p14="http://schemas.microsoft.com/office/powerpoint/2010/main" val="2949807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8B92CCD-E116-4270-B328-447C09025EEA}"/>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CE5A37E6-C1E0-488C-85FC-D3638EC6ADF0}"/>
              </a:ext>
            </a:extLst>
          </p:cNvPr>
          <p:cNvSpPr>
            <a:spLocks noGrp="1"/>
          </p:cNvSpPr>
          <p:nvPr>
            <p:ph idx="1"/>
          </p:nvPr>
        </p:nvSpPr>
        <p:spPr/>
        <p:txBody>
          <a:bodyPr/>
          <a:lstStyle/>
          <a:p>
            <a:pPr marL="0" indent="0">
              <a:buNone/>
            </a:pPr>
            <a:r>
              <a:rPr lang="da-DK" dirty="0"/>
              <a:t>Indikativni plan objave natječaja 2019.</a:t>
            </a:r>
            <a:endParaRPr lang="hr-HR" dirty="0"/>
          </a:p>
          <a:p>
            <a:pPr marL="0" indent="0">
              <a:buNone/>
            </a:pPr>
            <a:endParaRPr lang="hr-HR" dirty="0"/>
          </a:p>
        </p:txBody>
      </p:sp>
      <p:pic>
        <p:nvPicPr>
          <p:cNvPr id="9" name="Slika 8">
            <a:extLst>
              <a:ext uri="{FF2B5EF4-FFF2-40B4-BE49-F238E27FC236}">
                <a16:creationId xmlns:a16="http://schemas.microsoft.com/office/drawing/2014/main" id="{69B176C8-6B99-4A70-881A-528E166299ED}"/>
              </a:ext>
            </a:extLst>
          </p:cNvPr>
          <p:cNvPicPr>
            <a:picLocks noChangeAspect="1"/>
          </p:cNvPicPr>
          <p:nvPr/>
        </p:nvPicPr>
        <p:blipFill>
          <a:blip r:embed="rId2"/>
          <a:stretch>
            <a:fillRect/>
          </a:stretch>
        </p:blipFill>
        <p:spPr>
          <a:xfrm>
            <a:off x="1690474" y="2060848"/>
            <a:ext cx="5763051" cy="4522514"/>
          </a:xfrm>
          <a:prstGeom prst="rect">
            <a:avLst/>
          </a:prstGeom>
        </p:spPr>
      </p:pic>
    </p:spTree>
    <p:extLst>
      <p:ext uri="{BB962C8B-B14F-4D97-AF65-F5344CB8AC3E}">
        <p14:creationId xmlns:p14="http://schemas.microsoft.com/office/powerpoint/2010/main" val="1942764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E29448A-D499-4150-BDD4-28BB3233EAED}"/>
              </a:ext>
            </a:extLst>
          </p:cNvPr>
          <p:cNvSpPr>
            <a:spLocks noGrp="1"/>
          </p:cNvSpPr>
          <p:nvPr>
            <p:ph type="title"/>
          </p:nvPr>
        </p:nvSpPr>
        <p:spPr/>
        <p:txBody>
          <a:bodyPr/>
          <a:lstStyle/>
          <a:p>
            <a:endParaRPr lang="hr-HR"/>
          </a:p>
        </p:txBody>
      </p:sp>
      <p:pic>
        <p:nvPicPr>
          <p:cNvPr id="4" name="Rezervirano mjesto sadržaja 3">
            <a:extLst>
              <a:ext uri="{FF2B5EF4-FFF2-40B4-BE49-F238E27FC236}">
                <a16:creationId xmlns:a16="http://schemas.microsoft.com/office/drawing/2014/main" id="{5B5B0906-89FF-49FA-A3FA-85AC86CC0CDE}"/>
              </a:ext>
            </a:extLst>
          </p:cNvPr>
          <p:cNvPicPr>
            <a:picLocks noGrp="1" noChangeAspect="1"/>
          </p:cNvPicPr>
          <p:nvPr>
            <p:ph idx="1"/>
          </p:nvPr>
        </p:nvPicPr>
        <p:blipFill>
          <a:blip r:embed="rId2"/>
          <a:stretch>
            <a:fillRect/>
          </a:stretch>
        </p:blipFill>
        <p:spPr>
          <a:xfrm>
            <a:off x="1690474" y="2072544"/>
            <a:ext cx="5763051" cy="3804727"/>
          </a:xfrm>
          <a:prstGeom prst="rect">
            <a:avLst/>
          </a:prstGeom>
        </p:spPr>
      </p:pic>
    </p:spTree>
    <p:extLst>
      <p:ext uri="{BB962C8B-B14F-4D97-AF65-F5344CB8AC3E}">
        <p14:creationId xmlns:p14="http://schemas.microsoft.com/office/powerpoint/2010/main" val="2701670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5627</Words>
  <Application>Microsoft Office PowerPoint</Application>
  <PresentationFormat>Prikaz na zaslonu (4:3)</PresentationFormat>
  <Paragraphs>504</Paragraphs>
  <Slides>75</Slides>
  <Notes>0</Notes>
  <HiddenSlides>0</HiddenSlides>
  <MMClips>0</MMClips>
  <ScaleCrop>false</ScaleCrop>
  <HeadingPairs>
    <vt:vector size="6" baseType="variant">
      <vt:variant>
        <vt:lpstr>Korišteni fontovi</vt:lpstr>
      </vt:variant>
      <vt:variant>
        <vt:i4>9</vt:i4>
      </vt:variant>
      <vt:variant>
        <vt:lpstr>Tema</vt:lpstr>
      </vt:variant>
      <vt:variant>
        <vt:i4>1</vt:i4>
      </vt:variant>
      <vt:variant>
        <vt:lpstr>Naslovi slajdova</vt:lpstr>
      </vt:variant>
      <vt:variant>
        <vt:i4>75</vt:i4>
      </vt:variant>
    </vt:vector>
  </HeadingPairs>
  <TitlesOfParts>
    <vt:vector size="85" baseType="lpstr">
      <vt:lpstr>Arial</vt:lpstr>
      <vt:lpstr>Berlin Sans FB Demi</vt:lpstr>
      <vt:lpstr>Calibri</vt:lpstr>
      <vt:lpstr>Courier New</vt:lpstr>
      <vt:lpstr>OpenSans-Regular</vt:lpstr>
      <vt:lpstr>Segoe UI</vt:lpstr>
      <vt:lpstr>Symbol</vt:lpstr>
      <vt:lpstr>Times New Roman</vt:lpstr>
      <vt:lpstr>Wingdings</vt:lpstr>
      <vt:lpstr>Office Theme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Mjera 4 - Ulaganje u fizičku imovinu</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Nikolina Bracko</dc:creator>
  <cp:lastModifiedBy>Filip Stanić</cp:lastModifiedBy>
  <cp:revision>28</cp:revision>
  <dcterms:created xsi:type="dcterms:W3CDTF">2018-05-29T10:27:22Z</dcterms:created>
  <dcterms:modified xsi:type="dcterms:W3CDTF">2019-04-26T09:56:46Z</dcterms:modified>
</cp:coreProperties>
</file>