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3" r:id="rId12"/>
    <p:sldId id="27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B974A7-2DB3-4C84-8A4F-1CCA628195E3}" type="datetimeFigureOut">
              <a:rPr lang="hr-HR" smtClean="0"/>
              <a:pPr/>
              <a:t>4.6.2019.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ADCC62-4430-464A-B361-9318BC58E6BA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round/>
            <a:headEnd/>
            <a:tailEnd/>
          </a:ln>
        </p:spPr>
        <p:txBody>
          <a:bodyPr/>
          <a:lstStyle/>
          <a:p>
            <a: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</a:pPr>
            <a:fld id="{228BC43B-9590-4E69-9BE9-F045D181A137}" type="slidenum">
              <a:rPr lang="en-US" smtClean="0">
                <a:solidFill>
                  <a:srgbClr val="000000"/>
                </a:solidFill>
              </a:rPr>
              <a:pPr>
                <a:tabLst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</a:tabLst>
              </a:pPr>
              <a:t>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45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sr-Latn-CS">
              <a:latin typeface="Neo Sans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>
              <a:latin typeface="Neo Sans" charset="0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CBC922F-D37E-4AF0-84FD-3F33B1A7F82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>
              <a:latin typeface="Neo Sans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E895252-ACD2-459E-B5DB-718E5C9190A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449263">
              <a:buClr>
                <a:srgbClr val="000000"/>
              </a:buClr>
              <a:buFont typeface="Times New Roman" pitchFamily="18" charset="0"/>
              <a:buNone/>
            </a:pPr>
            <a:endParaRPr lang="hr-HR">
              <a:latin typeface="Neo Sans" charset="0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D65C5E3-81C6-41CD-9199-D1CDFAB3B7E1}" type="slidenum">
              <a:rPr lang="en-US" smtClean="0">
                <a:solidFill>
                  <a:srgbClr val="000000"/>
                </a:solidFill>
              </a:rPr>
              <a:pPr/>
              <a:t>12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FCC9-E127-4B3B-9E53-126AF32F37E6}" type="datetimeFigureOut">
              <a:rPr lang="en-GB" smtClean="0"/>
              <a:pPr/>
              <a:t>04/06/2019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6542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FCC9-E127-4B3B-9E53-126AF32F37E6}" type="datetimeFigureOut">
              <a:rPr lang="en-GB" smtClean="0"/>
              <a:pPr/>
              <a:t>04/06/2019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103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FCC9-E127-4B3B-9E53-126AF32F37E6}" type="datetimeFigureOut">
              <a:rPr lang="en-GB" smtClean="0"/>
              <a:pPr/>
              <a:t>04/06/2019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226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FCC9-E127-4B3B-9E53-126AF32F37E6}" type="datetimeFigureOut">
              <a:rPr lang="en-GB" smtClean="0"/>
              <a:pPr/>
              <a:t>04/06/2019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8239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FCC9-E127-4B3B-9E53-126AF32F37E6}" type="datetimeFigureOut">
              <a:rPr lang="en-GB" smtClean="0"/>
              <a:pPr/>
              <a:t>04/06/2019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6537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FCC9-E127-4B3B-9E53-126AF32F37E6}" type="datetimeFigureOut">
              <a:rPr lang="en-GB" smtClean="0"/>
              <a:pPr/>
              <a:t>04/06/2019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7024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FCC9-E127-4B3B-9E53-126AF32F37E6}" type="datetimeFigureOut">
              <a:rPr lang="en-GB" smtClean="0"/>
              <a:pPr/>
              <a:t>04/06/2019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5556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FCC9-E127-4B3B-9E53-126AF32F37E6}" type="datetimeFigureOut">
              <a:rPr lang="en-GB" smtClean="0"/>
              <a:pPr/>
              <a:t>04/06/2019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0311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FCC9-E127-4B3B-9E53-126AF32F37E6}" type="datetimeFigureOut">
              <a:rPr lang="en-GB" smtClean="0"/>
              <a:pPr/>
              <a:t>04/06/2019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0238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FCC9-E127-4B3B-9E53-126AF32F37E6}" type="datetimeFigureOut">
              <a:rPr lang="en-GB" smtClean="0"/>
              <a:pPr/>
              <a:t>04/06/2019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991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FCC9-E127-4B3B-9E53-126AF32F37E6}" type="datetimeFigureOut">
              <a:rPr lang="en-GB" smtClean="0"/>
              <a:pPr/>
              <a:t>04/06/2019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6225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1FCC9-E127-4B3B-9E53-126AF32F37E6}" type="datetimeFigureOut">
              <a:rPr lang="en-GB" smtClean="0"/>
              <a:pPr/>
              <a:t>04/06/2019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A8678-DA04-419C-AE0F-295104623DF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6684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amagbicro.hr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trukturnifondovi.hr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Predstavljanje </a:t>
            </a:r>
            <a:br>
              <a:rPr lang="hr-HR" dirty="0"/>
            </a:br>
            <a:r>
              <a:rPr lang="hr-HR" dirty="0"/>
              <a:t>ključnih točaka</a:t>
            </a:r>
            <a:br>
              <a:rPr lang="hr-HR" dirty="0"/>
            </a:br>
            <a:r>
              <a:rPr lang="hr-HR" dirty="0"/>
              <a:t>provedbe projekta</a:t>
            </a:r>
            <a:endParaRPr lang="en-GB" dirty="0">
              <a:latin typeface="VladaRHSans Me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3886200"/>
            <a:ext cx="7560840" cy="2279104"/>
          </a:xfrm>
        </p:spPr>
        <p:txBody>
          <a:bodyPr>
            <a:normAutofit fontScale="85000" lnSpcReduction="20000"/>
          </a:bodyPr>
          <a:lstStyle/>
          <a:p>
            <a:pPr lvl="0"/>
            <a:endParaRPr lang="hr-HR" sz="1600" dirty="0">
              <a:solidFill>
                <a:prstClr val="black"/>
              </a:solidFill>
            </a:endParaRPr>
          </a:p>
          <a:p>
            <a:pPr lvl="0"/>
            <a:endParaRPr lang="hr-HR" sz="1600" dirty="0">
              <a:solidFill>
                <a:prstClr val="black"/>
              </a:solidFill>
            </a:endParaRPr>
          </a:p>
          <a:p>
            <a:pPr lvl="0"/>
            <a:endParaRPr lang="hr-HR" sz="1600" dirty="0">
              <a:solidFill>
                <a:prstClr val="black"/>
              </a:solidFill>
            </a:endParaRPr>
          </a:p>
          <a:p>
            <a:pPr lvl="0"/>
            <a:endParaRPr lang="hr-HR" sz="2200" dirty="0">
              <a:solidFill>
                <a:prstClr val="black"/>
              </a:solidFill>
            </a:endParaRPr>
          </a:p>
          <a:p>
            <a:pPr lvl="0"/>
            <a:endParaRPr lang="hr-HR" sz="1600" dirty="0">
              <a:solidFill>
                <a:prstClr val="black"/>
              </a:solidFill>
            </a:endParaRPr>
          </a:p>
          <a:p>
            <a:pPr lvl="0"/>
            <a:endParaRPr lang="hr-HR" sz="1600" dirty="0">
              <a:solidFill>
                <a:prstClr val="black"/>
              </a:solidFill>
            </a:endParaRPr>
          </a:p>
          <a:p>
            <a:pPr lvl="0"/>
            <a:endParaRPr lang="hr-HR" sz="1600" dirty="0">
              <a:solidFill>
                <a:prstClr val="black"/>
              </a:solidFill>
            </a:endParaRPr>
          </a:p>
          <a:p>
            <a:pPr lvl="0"/>
            <a:endParaRPr lang="hr-HR" sz="1600" dirty="0">
              <a:solidFill>
                <a:prstClr val="black"/>
              </a:solidFill>
            </a:endParaRPr>
          </a:p>
          <a:p>
            <a:pPr lvl="0"/>
            <a:r>
              <a:rPr lang="hr-H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Organizacija događaja sufinancirana je sredstvima tehničke pomoći u okviru Operativnog programa „Konkurentnost i kohezija”, iz Europskog fonda za regionalni razvoj. </a:t>
            </a:r>
            <a:endParaRPr lang="en-GB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56926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hr-HR" sz="2400" b="1" dirty="0">
                <a:latin typeface="VladaRHSans Med" charset="0"/>
                <a:cs typeface="VladaRHSans Med" charset="0"/>
              </a:rPr>
            </a:br>
            <a:br>
              <a:rPr lang="hr-HR" sz="2400" b="1" dirty="0">
                <a:latin typeface="VladaRHSans Med" charset="0"/>
                <a:cs typeface="VladaRHSans Med" charset="0"/>
              </a:rPr>
            </a:br>
            <a:br>
              <a:rPr lang="hr-HR" sz="2400" b="1" dirty="0">
                <a:latin typeface="VladaRHSans Med" charset="0"/>
                <a:cs typeface="VladaRHSans Med" charset="0"/>
              </a:rPr>
            </a:br>
            <a:br>
              <a:rPr lang="hr-HR" sz="2400" b="1" dirty="0">
                <a:latin typeface="VladaRHSans Med" charset="0"/>
                <a:cs typeface="VladaRHSans Med" charset="0"/>
              </a:rPr>
            </a:br>
            <a:br>
              <a:rPr lang="hr-HR" sz="2400" b="1" dirty="0">
                <a:latin typeface="VladaRHSans Med" charset="0"/>
                <a:cs typeface="VladaRHSans Med" charset="0"/>
              </a:rPr>
            </a:br>
            <a:r>
              <a:rPr lang="hr-HR" sz="2400" b="1" dirty="0">
                <a:latin typeface="VladaRHSans Med" charset="0"/>
                <a:cs typeface="VladaRHSans Med" charset="0"/>
              </a:rPr>
              <a:t>                                 </a:t>
            </a:r>
            <a:r>
              <a:rPr lang="hr-HR" dirty="0">
                <a:latin typeface="VladaRHSans Med" charset="0"/>
                <a:cs typeface="VladaRHSans Med" charset="0"/>
              </a:rPr>
              <a:t>Izvješće nakon završetka projekta</a:t>
            </a:r>
          </a:p>
        </p:txBody>
      </p:sp>
      <p:sp>
        <p:nvSpPr>
          <p:cNvPr id="3" name="Content Placeholder 2">
            <a:extLst/>
          </p:cNvPr>
          <p:cNvSpPr>
            <a:spLocks noGrp="1"/>
          </p:cNvSpPr>
          <p:nvPr>
            <p:ph idx="1"/>
          </p:nvPr>
        </p:nvSpPr>
        <p:spPr>
          <a:xfrm>
            <a:off x="611560" y="2060847"/>
            <a:ext cx="8000628" cy="3359937"/>
          </a:xfrm>
        </p:spPr>
        <p:txBody>
          <a:bodyPr/>
          <a:lstStyle/>
          <a:p>
            <a:pPr>
              <a:lnSpc>
                <a:spcPct val="100000"/>
              </a:lnSpc>
              <a:buClr>
                <a:srgbClr val="FF0000"/>
              </a:buClr>
              <a:buFont typeface="Wingdings" pitchFamily="2" charset="2"/>
              <a:buChar char="q"/>
              <a:defRPr/>
            </a:pPr>
            <a:endParaRPr lang="hr-HR" sz="1799" dirty="0">
              <a:latin typeface="VladaRHSans Reg" pitchFamily="50" charset="-18"/>
              <a:cs typeface="VladaRHSans Reg" pitchFamily="50" charset="-18"/>
            </a:endParaRPr>
          </a:p>
          <a:p>
            <a:pPr marL="0" indent="0">
              <a:lnSpc>
                <a:spcPct val="100000"/>
              </a:lnSpc>
              <a:buClr>
                <a:srgbClr val="FF0000"/>
              </a:buClr>
              <a:buNone/>
              <a:defRPr/>
            </a:pPr>
            <a:endParaRPr lang="hr-HR" sz="1799" dirty="0">
              <a:latin typeface="VladaRHSans Reg" pitchFamily="50" charset="-18"/>
              <a:cs typeface="VladaRHSans Reg" pitchFamily="50" charset="-18"/>
            </a:endParaRPr>
          </a:p>
          <a:p>
            <a:pPr marL="0" indent="0">
              <a:lnSpc>
                <a:spcPct val="100000"/>
              </a:lnSpc>
              <a:buClr>
                <a:srgbClr val="FF0000"/>
              </a:buClr>
              <a:buNone/>
              <a:defRPr/>
            </a:pPr>
            <a:endParaRPr lang="hr-HR" sz="2000" dirty="0">
              <a:latin typeface="VladaRHSans Reg" pitchFamily="50" charset="-18"/>
              <a:cs typeface="VladaRHSans Reg" pitchFamily="50" charset="-18"/>
            </a:endParaRPr>
          </a:p>
          <a:p>
            <a:pPr>
              <a:lnSpc>
                <a:spcPct val="100000"/>
              </a:lnSpc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hr-HR" sz="2000" dirty="0">
                <a:latin typeface="VladaRHSans Reg" pitchFamily="50" charset="-18"/>
                <a:cs typeface="VladaRHSans Reg" pitchFamily="50" charset="-18"/>
              </a:rPr>
              <a:t>Obaveze korisnika ne završavaju sa okončanjem provedbe projekta i 	odobrenjem završnog ZNS-a</a:t>
            </a:r>
          </a:p>
          <a:p>
            <a:pPr>
              <a:lnSpc>
                <a:spcPct val="100000"/>
              </a:lnSpc>
              <a:spcAft>
                <a:spcPts val="1200"/>
              </a:spcAft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hr-HR" sz="2000" dirty="0">
                <a:latin typeface="VladaRHSans Reg" pitchFamily="50" charset="-18"/>
                <a:cs typeface="VladaRHSans Reg" pitchFamily="50" charset="-18"/>
              </a:rPr>
              <a:t>Dostavlja se jednom godišnje, do 5. godine nakon završetka provedbe projekta</a:t>
            </a:r>
          </a:p>
          <a:p>
            <a:pPr>
              <a:lnSpc>
                <a:spcPct val="100000"/>
              </a:lnSpc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hr-HR" sz="2000" dirty="0">
                <a:latin typeface="VladaRHSans Reg" pitchFamily="50" charset="-18"/>
                <a:cs typeface="VladaRHSans Reg" pitchFamily="50" charset="-18"/>
              </a:rPr>
              <a:t>Dokazuje se ostvarenost pokazatelja koje je korisnik odredio u projektnom prijedlogu/ugovoru.</a:t>
            </a:r>
          </a:p>
          <a:p>
            <a:pPr>
              <a:buFontTx/>
              <a:buChar char="•"/>
              <a:defRPr/>
            </a:pPr>
            <a:endParaRPr lang="hr-HR" sz="1600" dirty="0">
              <a:latin typeface="VladaRHSans Reg" pitchFamily="50" charset="-18"/>
              <a:cs typeface="VladaRHSans Reg" pitchFamily="50" charset="-18"/>
            </a:endParaRPr>
          </a:p>
          <a:p>
            <a:pPr>
              <a:defRPr/>
            </a:pPr>
            <a:endParaRPr lang="hr-H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/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br>
              <a:rPr lang="hr-HR" sz="2799" dirty="0"/>
            </a:br>
            <a:br>
              <a:rPr lang="hr-HR" sz="2799" dirty="0"/>
            </a:br>
            <a:br>
              <a:rPr lang="hr-HR" sz="2799" dirty="0"/>
            </a:br>
            <a:br>
              <a:rPr lang="hr-HR" sz="2799" dirty="0"/>
            </a:br>
            <a:br>
              <a:rPr lang="hr-HR" sz="2799" dirty="0"/>
            </a:br>
            <a:r>
              <a:rPr lang="hr-HR" sz="4900" dirty="0"/>
              <a:t>Savjeti</a:t>
            </a:r>
            <a:endParaRPr lang="hr-HR" dirty="0"/>
          </a:p>
        </p:txBody>
      </p:sp>
      <p:sp>
        <p:nvSpPr>
          <p:cNvPr id="3" name="Content Placeholder 2">
            <a:extLst/>
          </p:cNvPr>
          <p:cNvSpPr>
            <a:spLocks noGrp="1"/>
          </p:cNvSpPr>
          <p:nvPr>
            <p:ph idx="1"/>
          </p:nvPr>
        </p:nvSpPr>
        <p:spPr>
          <a:xfrm>
            <a:off x="683568" y="2132856"/>
            <a:ext cx="8003232" cy="3993307"/>
          </a:xfrm>
        </p:spPr>
        <p:txBody>
          <a:bodyPr/>
          <a:lstStyle/>
          <a:p>
            <a:pPr marL="0" indent="0">
              <a:buClr>
                <a:srgbClr val="FF0000"/>
              </a:buClr>
              <a:buNone/>
              <a:defRPr/>
            </a:pPr>
            <a:endParaRPr lang="hr-HR" sz="2000" dirty="0"/>
          </a:p>
          <a:p>
            <a:pPr>
              <a:buClr>
                <a:srgbClr val="FF0000"/>
              </a:buClr>
              <a:buFont typeface="Wingdings" pitchFamily="2" charset="2"/>
              <a:buChar char="q"/>
              <a:defRPr/>
            </a:pPr>
            <a:endParaRPr lang="hr-HR" sz="2000" dirty="0"/>
          </a:p>
          <a:p>
            <a:pPr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hr-HR" sz="2400" dirty="0"/>
              <a:t>Pročitajte cijeli Ugovor</a:t>
            </a:r>
          </a:p>
          <a:p>
            <a:pPr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hr-HR" sz="2400" dirty="0"/>
              <a:t>Napravite plan s rokovima (plaćanja, ZNS)</a:t>
            </a:r>
          </a:p>
          <a:p>
            <a:pPr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hr-HR" sz="2400" dirty="0"/>
              <a:t>Komunicirajte redovno s voditeljem Vašeg projekta</a:t>
            </a:r>
          </a:p>
          <a:p>
            <a:pPr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hr-HR" sz="2400" u="sng" dirty="0"/>
              <a:t>Poštujte pravila nabave</a:t>
            </a:r>
          </a:p>
          <a:p>
            <a:pPr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hr-HR" sz="2400" dirty="0"/>
              <a:t> Uredno vodite projektnu dokumentaciju</a:t>
            </a:r>
          </a:p>
          <a:p>
            <a:pPr>
              <a:buFontTx/>
              <a:buChar char="-"/>
              <a:defRPr/>
            </a:pPr>
            <a:endParaRPr lang="hr-H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/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br>
              <a:rPr lang="hr-HR" sz="2200" kern="0" spc="-5" dirty="0">
                <a:latin typeface="Tahoma"/>
                <a:cs typeface="Tahoma"/>
              </a:rPr>
            </a:br>
            <a:br>
              <a:rPr lang="hr-HR" sz="2200" kern="0" spc="-5" dirty="0">
                <a:latin typeface="Tahoma"/>
                <a:cs typeface="Tahoma"/>
              </a:rPr>
            </a:br>
            <a:br>
              <a:rPr lang="hr-HR" sz="2200" kern="0" spc="-5" dirty="0">
                <a:latin typeface="Tahoma"/>
                <a:cs typeface="Tahoma"/>
              </a:rPr>
            </a:br>
            <a:br>
              <a:rPr lang="hr-HR" sz="2200" kern="0" spc="-5" dirty="0">
                <a:latin typeface="Tahoma"/>
                <a:cs typeface="Tahoma"/>
              </a:rPr>
            </a:br>
            <a:endParaRPr lang="en-US" sz="2200" kern="0" spc="-5" dirty="0">
              <a:latin typeface="Tahoma"/>
              <a:cs typeface="Tahoma"/>
            </a:endParaRP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381000" y="2311401"/>
            <a:ext cx="8097838" cy="1672167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lnSpc>
                <a:spcPct val="100000"/>
              </a:lnSpc>
              <a:spcBef>
                <a:spcPts val="575"/>
              </a:spcBef>
              <a:spcAft>
                <a:spcPts val="1200"/>
              </a:spcAft>
              <a:buClrTx/>
              <a:buNone/>
            </a:pPr>
            <a:r>
              <a:rPr lang="pl-PL" sz="11200" dirty="0">
                <a:solidFill>
                  <a:srgbClr val="FF0000"/>
                </a:solidFill>
                <a:latin typeface="VladaRHSans Reg" charset="0"/>
                <a:cs typeface="VladaRHSans Reg" charset="0"/>
              </a:rPr>
              <a:t>Zahvaljujemo na pažnji!</a:t>
            </a:r>
          </a:p>
          <a:p>
            <a:pPr marL="0" indent="0" algn="ctr">
              <a:lnSpc>
                <a:spcPct val="100000"/>
              </a:lnSpc>
              <a:spcBef>
                <a:spcPts val="575"/>
              </a:spcBef>
              <a:spcAft>
                <a:spcPts val="1200"/>
              </a:spcAft>
              <a:buClrTx/>
              <a:buNone/>
            </a:pPr>
            <a:endParaRPr lang="pl-PL" sz="8400" dirty="0">
              <a:solidFill>
                <a:srgbClr val="FF0000"/>
              </a:solidFill>
              <a:latin typeface="VladaRHSans Reg" charset="0"/>
              <a:cs typeface="VladaRHSans Reg" charset="0"/>
            </a:endParaRPr>
          </a:p>
          <a:p>
            <a:pPr marL="0" indent="0" algn="ctr">
              <a:lnSpc>
                <a:spcPct val="100000"/>
              </a:lnSpc>
              <a:spcBef>
                <a:spcPts val="575"/>
              </a:spcBef>
              <a:spcAft>
                <a:spcPts val="1200"/>
              </a:spcAft>
              <a:buClrTx/>
              <a:buNone/>
            </a:pPr>
            <a:endParaRPr lang="pl-PL" sz="11200" dirty="0">
              <a:solidFill>
                <a:srgbClr val="FF0000"/>
              </a:solidFill>
              <a:latin typeface="VladaRHSans Reg" charset="0"/>
              <a:cs typeface="VladaRHSans Reg" charset="0"/>
            </a:endParaRPr>
          </a:p>
          <a:p>
            <a:pPr marL="0" indent="0" algn="ctr">
              <a:lnSpc>
                <a:spcPct val="100000"/>
              </a:lnSpc>
              <a:spcBef>
                <a:spcPts val="575"/>
              </a:spcBef>
              <a:spcAft>
                <a:spcPts val="1200"/>
              </a:spcAft>
              <a:buClrTx/>
            </a:pPr>
            <a:r>
              <a:rPr lang="pl-PL" sz="11200" dirty="0">
                <a:solidFill>
                  <a:srgbClr val="FF0000"/>
                </a:solidFill>
                <a:latin typeface="VladaRHSans Reg" charset="0"/>
                <a:cs typeface="VladaRHSans Reg" charset="0"/>
                <a:hlinkClick r:id="rId3"/>
              </a:rPr>
              <a:t>www.hamagbicro.hr</a:t>
            </a:r>
            <a:endParaRPr lang="pl-PL" sz="11200" dirty="0">
              <a:solidFill>
                <a:srgbClr val="FF0000"/>
              </a:solidFill>
              <a:latin typeface="VladaRHSans Reg" charset="0"/>
              <a:cs typeface="VladaRHSans Reg" charset="0"/>
            </a:endParaRPr>
          </a:p>
          <a:p>
            <a:pPr marL="0" indent="0" algn="ctr">
              <a:lnSpc>
                <a:spcPct val="100000"/>
              </a:lnSpc>
              <a:spcBef>
                <a:spcPts val="575"/>
              </a:spcBef>
              <a:spcAft>
                <a:spcPts val="1200"/>
              </a:spcAft>
              <a:buClrTx/>
            </a:pPr>
            <a:r>
              <a:rPr lang="pl-PL" sz="11200" dirty="0">
                <a:solidFill>
                  <a:srgbClr val="FF0000"/>
                </a:solidFill>
                <a:latin typeface="VladaRHSans Reg" charset="0"/>
                <a:cs typeface="VladaRHSans Reg" charset="0"/>
                <a:hlinkClick r:id="rId4"/>
              </a:rPr>
              <a:t>www.strukturnifondovi.hr</a:t>
            </a:r>
            <a:endParaRPr lang="pl-PL" sz="11200" dirty="0">
              <a:solidFill>
                <a:srgbClr val="FF0000"/>
              </a:solidFill>
              <a:latin typeface="VladaRHSans Reg" charset="0"/>
              <a:cs typeface="VladaRHSans Reg" charset="0"/>
            </a:endParaRPr>
          </a:p>
          <a:p>
            <a:pPr marL="0" indent="0" algn="ctr">
              <a:lnSpc>
                <a:spcPct val="100000"/>
              </a:lnSpc>
              <a:spcBef>
                <a:spcPts val="575"/>
              </a:spcBef>
              <a:spcAft>
                <a:spcPts val="1200"/>
              </a:spcAft>
              <a:buClrTx/>
            </a:pPr>
            <a:endParaRPr lang="pl-PL" sz="2800" dirty="0">
              <a:solidFill>
                <a:srgbClr val="FF0000"/>
              </a:solidFill>
              <a:latin typeface="VladaRHSans Reg" charset="0"/>
              <a:cs typeface="VladaRHSans Reg" charset="0"/>
            </a:endParaRPr>
          </a:p>
          <a:p>
            <a:pPr marL="0" indent="0" algn="ctr">
              <a:lnSpc>
                <a:spcPct val="100000"/>
              </a:lnSpc>
              <a:spcBef>
                <a:spcPts val="575"/>
              </a:spcBef>
              <a:spcAft>
                <a:spcPts val="1200"/>
              </a:spcAft>
              <a:buClrTx/>
            </a:pPr>
            <a:endParaRPr lang="pl-PL" sz="2800" dirty="0">
              <a:solidFill>
                <a:srgbClr val="FF0000"/>
              </a:solidFill>
              <a:latin typeface="VladaRHSans Reg" charset="0"/>
              <a:cs typeface="VladaRHSans Reg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755576" y="2564904"/>
            <a:ext cx="7931224" cy="3561259"/>
          </a:xfrm>
        </p:spPr>
        <p:txBody>
          <a:bodyPr/>
          <a:lstStyle/>
          <a:p>
            <a:pPr marL="1587" indent="0">
              <a:spcBef>
                <a:spcPts val="575"/>
              </a:spcBef>
              <a:buNone/>
            </a:pPr>
            <a:endParaRPr lang="hr-HR" sz="1800" b="1" dirty="0">
              <a:latin typeface="VladaRHSans Reg" charset="0"/>
              <a:cs typeface="VladaRHSans Reg" charset="0"/>
            </a:endParaRPr>
          </a:p>
          <a:p>
            <a:pPr marL="1587" indent="0">
              <a:spcBef>
                <a:spcPts val="575"/>
              </a:spcBef>
              <a:buNone/>
            </a:pPr>
            <a:endParaRPr lang="hr-HR" sz="1800" b="1" dirty="0">
              <a:latin typeface="VladaRHSans Reg" charset="0"/>
              <a:cs typeface="VladaRHSans Reg" charset="0"/>
            </a:endParaRPr>
          </a:p>
          <a:p>
            <a:pPr marL="1587" indent="0">
              <a:spcBef>
                <a:spcPts val="575"/>
              </a:spcBef>
              <a:buNone/>
            </a:pPr>
            <a:endParaRPr lang="hr-HR" sz="2000" b="1" dirty="0">
              <a:latin typeface="VladaRHSans Reg" charset="0"/>
              <a:cs typeface="VladaRHSans Reg" charset="0"/>
            </a:endParaRPr>
          </a:p>
          <a:p>
            <a:pPr indent="-341313">
              <a:spcBef>
                <a:spcPts val="575"/>
              </a:spcBef>
            </a:pPr>
            <a:r>
              <a:rPr lang="hr-HR" sz="2000" b="1" dirty="0">
                <a:latin typeface="VladaRHSans Reg" charset="0"/>
                <a:cs typeface="VladaRHSans Reg" charset="0"/>
              </a:rPr>
              <a:t>E-fondovi </a:t>
            </a:r>
            <a:r>
              <a:rPr lang="hr-HR" sz="2000" dirty="0">
                <a:latin typeface="VladaRHSans Reg" charset="0"/>
                <a:cs typeface="VladaRHSans Reg" charset="0"/>
              </a:rPr>
              <a:t>- informatički i komunikacijski sustav namijenjen za zabilježbu, pohranu i obradu podataka nužnih za financijsko praćenje i praćenje provedbe projekata. Sustav omogućava upis, primanje i slanje podataka putem kojeg se ostvaruje komunikacija i razmjena podataka između strana Ugovora (primjer: ZNS-ova, PN, itd.)</a:t>
            </a:r>
          </a:p>
          <a:p>
            <a:pPr indent="-341313">
              <a:spcBef>
                <a:spcPts val="575"/>
              </a:spcBef>
            </a:pPr>
            <a:endParaRPr lang="hr-HR" dirty="0">
              <a:latin typeface="VladaRHSans Reg" charset="0"/>
              <a:cs typeface="VladaRHSans Reg" charset="0"/>
            </a:endParaRPr>
          </a:p>
        </p:txBody>
      </p:sp>
      <p:sp>
        <p:nvSpPr>
          <p:cNvPr id="11267" name="Slide Number Placeholder 3"/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1257C1B-7821-4516-A09B-10FE5B4C7D64}" type="slidenum">
              <a:rPr lang="en-US" smtClean="0">
                <a:cs typeface="VladaRHSans Reg" charset="0"/>
              </a:rPr>
              <a:pPr/>
              <a:t>2</a:t>
            </a:fld>
            <a:endParaRPr lang="en-US">
              <a:cs typeface="VladaRHSans Reg" charset="0"/>
            </a:endParaRPr>
          </a:p>
        </p:txBody>
      </p:sp>
      <p:sp>
        <p:nvSpPr>
          <p:cNvPr id="1126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l-PL" dirty="0">
                <a:latin typeface="VladaRHSans Med" charset="0"/>
                <a:cs typeface="VladaRHSans Med" charset="0"/>
              </a:rPr>
            </a:br>
            <a:br>
              <a:rPr lang="pl-PL" dirty="0">
                <a:latin typeface="VladaRHSans Med" charset="0"/>
                <a:cs typeface="VladaRHSans Med" charset="0"/>
              </a:rPr>
            </a:br>
            <a:br>
              <a:rPr lang="pl-PL" dirty="0">
                <a:latin typeface="VladaRHSans Med" charset="0"/>
                <a:cs typeface="VladaRHSans Med" charset="0"/>
              </a:rPr>
            </a:br>
            <a:br>
              <a:rPr lang="pl-PL" dirty="0">
                <a:latin typeface="VladaRHSans Med" charset="0"/>
                <a:cs typeface="VladaRHSans Med" charset="0"/>
              </a:rPr>
            </a:br>
            <a:r>
              <a:rPr lang="pl-PL" dirty="0">
                <a:latin typeface="VladaRHSans Med" charset="0"/>
                <a:cs typeface="VladaRHSans Med" charset="0"/>
              </a:rPr>
              <a:t>          Ključni termin u provedbi projekta</a:t>
            </a:r>
            <a:endParaRPr lang="hr-HR" dirty="0">
              <a:latin typeface="VladaRHSans Med" charset="0"/>
              <a:cs typeface="VladaRHSans Med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hr-HR" dirty="0">
                <a:latin typeface="VladaRHSans Med" charset="0"/>
                <a:cs typeface="VladaRHSans Med" charset="0"/>
              </a:rPr>
            </a:br>
            <a:br>
              <a:rPr lang="hr-HR" dirty="0">
                <a:latin typeface="VladaRHSans Med" charset="0"/>
                <a:cs typeface="VladaRHSans Med" charset="0"/>
              </a:rPr>
            </a:br>
            <a:br>
              <a:rPr lang="hr-HR" dirty="0">
                <a:latin typeface="VladaRHSans Med" charset="0"/>
                <a:cs typeface="VladaRHSans Med" charset="0"/>
              </a:rPr>
            </a:br>
            <a:br>
              <a:rPr lang="hr-HR" dirty="0">
                <a:latin typeface="VladaRHSans Med" charset="0"/>
                <a:cs typeface="VladaRHSans Med" charset="0"/>
              </a:rPr>
            </a:br>
            <a:br>
              <a:rPr lang="hr-HR" dirty="0">
                <a:latin typeface="VladaRHSans Med" charset="0"/>
                <a:cs typeface="VladaRHSans Med" charset="0"/>
              </a:rPr>
            </a:br>
            <a:r>
              <a:rPr lang="hr-HR" dirty="0">
                <a:latin typeface="VladaRHSans Med" charset="0"/>
                <a:cs typeface="VladaRHSans Med" charset="0"/>
              </a:rPr>
              <a:t>              Ugovor o dodjeli bespovratnih </a:t>
            </a:r>
            <a:br>
              <a:rPr lang="hr-HR" dirty="0">
                <a:latin typeface="VladaRHSans Med" charset="0"/>
                <a:cs typeface="VladaRHSans Med" charset="0"/>
              </a:rPr>
            </a:br>
            <a:r>
              <a:rPr lang="hr-HR" dirty="0">
                <a:latin typeface="VladaRHSans Med" charset="0"/>
                <a:cs typeface="VladaRHSans Med" charset="0"/>
              </a:rPr>
              <a:t>sredstava</a:t>
            </a:r>
            <a:endParaRPr lang="en-US" dirty="0">
              <a:latin typeface="VladaRHSans Med" charset="0"/>
              <a:cs typeface="VladaRHSans Med" charset="0"/>
            </a:endParaRPr>
          </a:p>
        </p:txBody>
      </p:sp>
      <p:sp>
        <p:nvSpPr>
          <p:cNvPr id="6" name="Content Placeholder 5">
            <a:extLst/>
          </p:cNvPr>
          <p:cNvSpPr>
            <a:spLocks noGrp="1"/>
          </p:cNvSpPr>
          <p:nvPr>
            <p:ph idx="1"/>
          </p:nvPr>
        </p:nvSpPr>
        <p:spPr>
          <a:xfrm>
            <a:off x="683567" y="2924944"/>
            <a:ext cx="7930207" cy="2688457"/>
          </a:xfrm>
        </p:spPr>
        <p:txBody>
          <a:bodyPr>
            <a:normAutofit fontScale="40000" lnSpcReduction="20000"/>
          </a:bodyPr>
          <a:lstStyle/>
          <a:p>
            <a:pPr marL="0" indent="0">
              <a:lnSpc>
                <a:spcPts val="2400"/>
              </a:lnSpc>
              <a:buNone/>
              <a:defRPr/>
            </a:pPr>
            <a:endParaRPr lang="hr-HR" sz="2600" b="1" i="1" dirty="0"/>
          </a:p>
          <a:p>
            <a:pPr marL="0" indent="0">
              <a:lnSpc>
                <a:spcPts val="2400"/>
              </a:lnSpc>
              <a:buNone/>
              <a:defRPr/>
            </a:pPr>
            <a:r>
              <a:rPr lang="hr-HR" sz="6200" b="1" i="1" dirty="0"/>
              <a:t>VAŽNO… PROČITAJTE SVOJ UGOVOR! </a:t>
            </a:r>
          </a:p>
          <a:p>
            <a:pPr marL="0" indent="0">
              <a:lnSpc>
                <a:spcPts val="2400"/>
              </a:lnSpc>
              <a:defRPr/>
            </a:pPr>
            <a:endParaRPr lang="hr-HR" sz="6200" b="1" dirty="0"/>
          </a:p>
          <a:p>
            <a:pPr>
              <a:lnSpc>
                <a:spcPts val="2400"/>
              </a:lnSpc>
              <a:defRPr/>
            </a:pPr>
            <a:r>
              <a:rPr lang="hr-HR" sz="6200" dirty="0"/>
              <a:t>Utvrdite na vrijeme sve obveze koje ste sami planirali kroz projektni prijedlog te one koje Vam donosi Ugovor</a:t>
            </a:r>
            <a:endParaRPr lang="en-US" sz="6200" dirty="0"/>
          </a:p>
          <a:p>
            <a:pPr>
              <a:lnSpc>
                <a:spcPts val="2400"/>
              </a:lnSpc>
              <a:defRPr/>
            </a:pPr>
            <a:endParaRPr lang="hr-HR" sz="6200" dirty="0"/>
          </a:p>
          <a:p>
            <a:pPr>
              <a:lnSpc>
                <a:spcPts val="2400"/>
              </a:lnSpc>
              <a:defRPr/>
            </a:pPr>
            <a:r>
              <a:rPr lang="hr-HR" sz="6200" dirty="0"/>
              <a:t>Sadržaj Ugovora može se razlikovati u različitim pozivima</a:t>
            </a:r>
          </a:p>
          <a:p>
            <a:pPr>
              <a:lnSpc>
                <a:spcPts val="2400"/>
              </a:lnSpc>
              <a:defRPr/>
            </a:pPr>
            <a:endParaRPr lang="hr-HR" sz="6200" dirty="0"/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/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br>
              <a:rPr lang="hr-HR" sz="2399" dirty="0"/>
            </a:br>
            <a:br>
              <a:rPr lang="hr-HR" sz="2399" dirty="0"/>
            </a:br>
            <a:br>
              <a:rPr lang="hr-HR" sz="2399" dirty="0"/>
            </a:br>
            <a:br>
              <a:rPr lang="hr-HR" sz="2399" dirty="0"/>
            </a:br>
            <a:r>
              <a:rPr lang="hr-HR" sz="2399" dirty="0"/>
              <a:t>                                   </a:t>
            </a:r>
            <a:r>
              <a:rPr lang="hr-HR" sz="3100" dirty="0"/>
              <a:t>Prva komunikacija HAMAG-BICRO/ Korisnik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683568" y="2060848"/>
            <a:ext cx="7927032" cy="3575836"/>
          </a:xfrm>
        </p:spPr>
        <p:txBody>
          <a:bodyPr>
            <a:normAutofit fontScale="62500" lnSpcReduction="20000"/>
          </a:bodyPr>
          <a:lstStyle/>
          <a:p>
            <a:pPr marL="1587" indent="0">
              <a:spcBef>
                <a:spcPts val="575"/>
              </a:spcBef>
              <a:buNone/>
            </a:pPr>
            <a:endParaRPr lang="hr-HR" dirty="0">
              <a:latin typeface="VladaRHSans Reg" charset="0"/>
              <a:cs typeface="VladaRHSans Reg" charset="0"/>
            </a:endParaRPr>
          </a:p>
          <a:p>
            <a:pPr marL="1587" indent="0">
              <a:spcBef>
                <a:spcPts val="575"/>
              </a:spcBef>
              <a:buNone/>
            </a:pPr>
            <a:endParaRPr lang="hr-HR" dirty="0">
              <a:latin typeface="VladaRHSans Reg" charset="0"/>
              <a:cs typeface="VladaRHSans Reg" charset="0"/>
            </a:endParaRPr>
          </a:p>
          <a:p>
            <a:pPr marL="1587" indent="0">
              <a:spcBef>
                <a:spcPts val="575"/>
              </a:spcBef>
              <a:buNone/>
            </a:pPr>
            <a:endParaRPr lang="hr-HR" dirty="0">
              <a:latin typeface="VladaRHSans Reg" charset="0"/>
              <a:cs typeface="VladaRHSans Reg" charset="0"/>
            </a:endParaRPr>
          </a:p>
          <a:p>
            <a:pPr marL="1587" indent="0">
              <a:spcBef>
                <a:spcPts val="575"/>
              </a:spcBef>
              <a:buNone/>
            </a:pPr>
            <a:endParaRPr lang="hr-HR" dirty="0">
              <a:latin typeface="VladaRHSans Reg" charset="0"/>
              <a:cs typeface="VladaRHSans Reg" charset="0"/>
            </a:endParaRPr>
          </a:p>
          <a:p>
            <a:pPr marL="1587" indent="0">
              <a:spcBef>
                <a:spcPts val="575"/>
              </a:spcBef>
              <a:buNone/>
            </a:pPr>
            <a:endParaRPr lang="hr-HR" dirty="0">
              <a:latin typeface="VladaRHSans Reg" charset="0"/>
              <a:cs typeface="VladaRHSans Reg" charset="0"/>
            </a:endParaRPr>
          </a:p>
          <a:p>
            <a:pPr marL="1587" indent="0">
              <a:spcBef>
                <a:spcPts val="575"/>
              </a:spcBef>
              <a:buNone/>
            </a:pPr>
            <a:endParaRPr lang="hr-HR" dirty="0">
              <a:latin typeface="VladaRHSans Reg" charset="0"/>
              <a:cs typeface="VladaRHSans Reg" charset="0"/>
            </a:endParaRPr>
          </a:p>
          <a:p>
            <a:pPr marL="1587" indent="0">
              <a:spcBef>
                <a:spcPts val="575"/>
              </a:spcBef>
              <a:buNone/>
            </a:pPr>
            <a:endParaRPr lang="hr-HR" dirty="0">
              <a:latin typeface="VladaRHSans Reg" charset="0"/>
              <a:cs typeface="VladaRHSans Reg" charset="0"/>
            </a:endParaRPr>
          </a:p>
          <a:p>
            <a:pPr marL="1587" indent="0">
              <a:spcBef>
                <a:spcPts val="575"/>
              </a:spcBef>
              <a:buNone/>
            </a:pPr>
            <a:endParaRPr lang="hr-HR" dirty="0">
              <a:latin typeface="VladaRHSans Reg" charset="0"/>
              <a:cs typeface="VladaRHSans Reg" charset="0"/>
            </a:endParaRPr>
          </a:p>
          <a:p>
            <a:pPr marL="1587" indent="0">
              <a:spcBef>
                <a:spcPts val="575"/>
              </a:spcBef>
              <a:buNone/>
            </a:pPr>
            <a:endParaRPr lang="hr-HR" dirty="0">
              <a:latin typeface="VladaRHSans Reg" charset="0"/>
              <a:cs typeface="VladaRHSans Reg" charset="0"/>
            </a:endParaRPr>
          </a:p>
          <a:p>
            <a:pPr marL="1587" indent="0">
              <a:spcBef>
                <a:spcPts val="575"/>
              </a:spcBef>
              <a:buNone/>
            </a:pPr>
            <a:r>
              <a:rPr lang="hr-HR" dirty="0">
                <a:latin typeface="VladaRHSans Reg" charset="0"/>
                <a:cs typeface="VladaRHSans Reg" charset="0"/>
              </a:rPr>
              <a:t>														</a:t>
            </a:r>
            <a:endParaRPr lang="hr-HR" sz="1600" dirty="0">
              <a:latin typeface="VladaRHSans Reg" charset="0"/>
              <a:cs typeface="VladaRHSans Reg" charset="0"/>
            </a:endParaRPr>
          </a:p>
        </p:txBody>
      </p:sp>
      <p:sp>
        <p:nvSpPr>
          <p:cNvPr id="6" name="Rectangle 5">
            <a:extLst/>
          </p:cNvPr>
          <p:cNvSpPr/>
          <p:nvPr/>
        </p:nvSpPr>
        <p:spPr bwMode="auto">
          <a:xfrm>
            <a:off x="512957" y="3429000"/>
            <a:ext cx="1944687" cy="958851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2" tIns="45706" rIns="91412" bIns="45706"/>
          <a:lstStyle/>
          <a:p>
            <a:pPr algn="ctr" defTabSz="449128">
              <a:buClr>
                <a:srgbClr val="000000"/>
              </a:buClr>
              <a:buSzPct val="100000"/>
              <a:defRPr/>
            </a:pPr>
            <a:r>
              <a:rPr lang="hr-HR" sz="1799" dirty="0">
                <a:solidFill>
                  <a:prstClr val="white"/>
                </a:solidFill>
              </a:rPr>
              <a:t> Ugovor  </a:t>
            </a:r>
            <a:r>
              <a:rPr lang="hr-HR" sz="1600" dirty="0">
                <a:solidFill>
                  <a:prstClr val="white"/>
                </a:solidFill>
              </a:rPr>
              <a:t>(potpisan i zaprimljen)</a:t>
            </a:r>
          </a:p>
        </p:txBody>
      </p:sp>
      <p:sp>
        <p:nvSpPr>
          <p:cNvPr id="7" name="Rectangle 6">
            <a:extLst/>
          </p:cNvPr>
          <p:cNvSpPr/>
          <p:nvPr/>
        </p:nvSpPr>
        <p:spPr bwMode="auto">
          <a:xfrm>
            <a:off x="4330100" y="2613339"/>
            <a:ext cx="1798637" cy="960967"/>
          </a:xfrm>
          <a:prstGeom prst="rect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2" tIns="45706" rIns="91412" bIns="45706"/>
          <a:lstStyle/>
          <a:p>
            <a:pPr algn="ctr" defTabSz="449128">
              <a:buClr>
                <a:srgbClr val="000000"/>
              </a:buClr>
              <a:buSzPct val="100000"/>
              <a:defRPr/>
            </a:pPr>
            <a:r>
              <a:rPr lang="hr-HR" sz="1799" dirty="0">
                <a:solidFill>
                  <a:prstClr val="white"/>
                </a:solidFill>
              </a:rPr>
              <a:t> </a:t>
            </a:r>
          </a:p>
          <a:p>
            <a:pPr algn="ctr" defTabSz="449128">
              <a:buClr>
                <a:srgbClr val="000000"/>
              </a:buClr>
              <a:buSzPct val="100000"/>
              <a:defRPr/>
            </a:pPr>
            <a:r>
              <a:rPr lang="hr-HR" sz="1799" dirty="0">
                <a:solidFill>
                  <a:prstClr val="white"/>
                </a:solidFill>
              </a:rPr>
              <a:t>Voditelj projekta</a:t>
            </a:r>
          </a:p>
        </p:txBody>
      </p:sp>
      <p:sp>
        <p:nvSpPr>
          <p:cNvPr id="8" name="Rectangle 7">
            <a:extLst/>
          </p:cNvPr>
          <p:cNvSpPr/>
          <p:nvPr/>
        </p:nvSpPr>
        <p:spPr bwMode="auto">
          <a:xfrm>
            <a:off x="4356100" y="4447631"/>
            <a:ext cx="1800225" cy="960967"/>
          </a:xfrm>
          <a:prstGeom prst="rect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2" tIns="45706" rIns="91412" bIns="45706"/>
          <a:lstStyle/>
          <a:p>
            <a:pPr algn="ctr" defTabSz="449128">
              <a:buClr>
                <a:srgbClr val="000000"/>
              </a:buClr>
              <a:buSzPct val="100000"/>
              <a:defRPr/>
            </a:pPr>
            <a:r>
              <a:rPr lang="hr-HR" sz="1799" dirty="0">
                <a:solidFill>
                  <a:prstClr val="white"/>
                </a:solidFill>
              </a:rPr>
              <a:t>Provedbene radionice</a:t>
            </a:r>
          </a:p>
        </p:txBody>
      </p:sp>
      <p:cxnSp>
        <p:nvCxnSpPr>
          <p:cNvPr id="10" name="Straight Arrow Connector 9">
            <a:extLst/>
          </p:cNvPr>
          <p:cNvCxnSpPr/>
          <p:nvPr/>
        </p:nvCxnSpPr>
        <p:spPr bwMode="auto">
          <a:xfrm flipV="1">
            <a:off x="2962672" y="2924382"/>
            <a:ext cx="1079500" cy="670983"/>
          </a:xfrm>
          <a:prstGeom prst="straightConnector1">
            <a:avLst/>
          </a:prstGeom>
          <a:ln>
            <a:headEnd type="none" w="med" len="med"/>
            <a:tailEnd type="arrow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/>
          </p:cNvPr>
          <p:cNvCxnSpPr/>
          <p:nvPr/>
        </p:nvCxnSpPr>
        <p:spPr bwMode="auto">
          <a:xfrm>
            <a:off x="2844478" y="4168068"/>
            <a:ext cx="1150938" cy="768351"/>
          </a:xfrm>
          <a:prstGeom prst="straightConnector1">
            <a:avLst/>
          </a:prstGeom>
          <a:ln>
            <a:headEnd type="none" w="med" len="med"/>
            <a:tailEnd type="arrow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Freeform 12">
            <a:extLst/>
          </p:cNvPr>
          <p:cNvSpPr/>
          <p:nvPr/>
        </p:nvSpPr>
        <p:spPr>
          <a:xfrm>
            <a:off x="6156325" y="3909484"/>
            <a:ext cx="2505075" cy="1583267"/>
          </a:xfrm>
          <a:custGeom>
            <a:avLst/>
            <a:gdLst>
              <a:gd name="connsiteX0" fmla="*/ 0 w 2656445"/>
              <a:gd name="connsiteY0" fmla="*/ 0 h 1728449"/>
              <a:gd name="connsiteX1" fmla="*/ 2656445 w 2656445"/>
              <a:gd name="connsiteY1" fmla="*/ 0 h 1728449"/>
              <a:gd name="connsiteX2" fmla="*/ 2656445 w 2656445"/>
              <a:gd name="connsiteY2" fmla="*/ 1728449 h 1728449"/>
              <a:gd name="connsiteX3" fmla="*/ 0 w 2656445"/>
              <a:gd name="connsiteY3" fmla="*/ 1728449 h 1728449"/>
              <a:gd name="connsiteX4" fmla="*/ 0 w 2656445"/>
              <a:gd name="connsiteY4" fmla="*/ 0 h 1728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56445" h="1728449">
                <a:moveTo>
                  <a:pt x="0" y="0"/>
                </a:moveTo>
                <a:lnTo>
                  <a:pt x="2656445" y="0"/>
                </a:lnTo>
                <a:lnTo>
                  <a:pt x="2656445" y="1728449"/>
                </a:lnTo>
                <a:lnTo>
                  <a:pt x="0" y="172844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0" tIns="0" rIns="0" bIns="0" spcCol="1270" anchor="ctr"/>
          <a:lstStyle/>
          <a:p>
            <a:pPr marL="0" lvl="1" defTabSz="933170">
              <a:lnSpc>
                <a:spcPct val="90000"/>
              </a:lnSpc>
              <a:spcAft>
                <a:spcPct val="15000"/>
              </a:spcAft>
              <a:defRPr/>
            </a:pPr>
            <a:endParaRPr lang="hr-HR" sz="1400" dirty="0">
              <a:solidFill>
                <a:prstClr val="black"/>
              </a:solidFill>
            </a:endParaRPr>
          </a:p>
          <a:p>
            <a:pPr marL="0" lvl="1" defTabSz="933170">
              <a:lnSpc>
                <a:spcPct val="90000"/>
              </a:lnSpc>
              <a:spcAft>
                <a:spcPct val="15000"/>
              </a:spcAft>
              <a:defRPr/>
            </a:pPr>
            <a:endParaRPr lang="hr-HR" sz="1400" dirty="0">
              <a:solidFill>
                <a:prstClr val="black"/>
              </a:solidFill>
            </a:endParaRPr>
          </a:p>
          <a:p>
            <a:pPr marL="0" lvl="1" defTabSz="933170">
              <a:lnSpc>
                <a:spcPct val="90000"/>
              </a:lnSpc>
              <a:spcAft>
                <a:spcPct val="15000"/>
              </a:spcAft>
              <a:defRPr/>
            </a:pPr>
            <a:endParaRPr lang="hr-HR" sz="1400" dirty="0">
              <a:solidFill>
                <a:prstClr val="black"/>
              </a:solidFill>
            </a:endParaRPr>
          </a:p>
          <a:p>
            <a:pPr marL="228531" lvl="1" indent="-228531" defTabSz="933170">
              <a:lnSpc>
                <a:spcPct val="90000"/>
              </a:lnSpc>
              <a:spcAft>
                <a:spcPct val="15000"/>
              </a:spcAft>
              <a:buFont typeface="Wingdings" pitchFamily="2" charset="2"/>
              <a:buChar char="ü"/>
              <a:defRPr/>
            </a:pPr>
            <a:r>
              <a:rPr lang="hr-HR" sz="1400" dirty="0">
                <a:solidFill>
                  <a:prstClr val="black"/>
                </a:solidFill>
              </a:rPr>
              <a:t>Detaljno upoznavanje s provedbenim aktivnostima </a:t>
            </a:r>
          </a:p>
          <a:p>
            <a:pPr marL="228531" lvl="1" indent="-228531" defTabSz="933170">
              <a:lnSpc>
                <a:spcPct val="90000"/>
              </a:lnSpc>
              <a:spcAft>
                <a:spcPct val="15000"/>
              </a:spcAft>
              <a:buFont typeface="Wingdings" pitchFamily="2" charset="2"/>
              <a:buChar char="ü"/>
              <a:defRPr/>
            </a:pPr>
            <a:r>
              <a:rPr lang="hr-HR" sz="1400" dirty="0">
                <a:solidFill>
                  <a:prstClr val="black"/>
                </a:solidFill>
              </a:rPr>
              <a:t>Vježbe, pitanja i odgovori</a:t>
            </a:r>
          </a:p>
          <a:p>
            <a:pPr marL="228531" lvl="1" indent="-228531" defTabSz="933170">
              <a:lnSpc>
                <a:spcPct val="90000"/>
              </a:lnSpc>
              <a:spcAft>
                <a:spcPct val="15000"/>
              </a:spcAft>
              <a:buFont typeface="Wingdings" pitchFamily="2" charset="2"/>
              <a:buChar char="ü"/>
              <a:defRPr/>
            </a:pPr>
            <a:endParaRPr lang="hr-HR" sz="1999" dirty="0">
              <a:solidFill>
                <a:srgbClr val="17177D">
                  <a:lumMod val="75000"/>
                </a:srgbClr>
              </a:solidFill>
            </a:endParaRPr>
          </a:p>
          <a:p>
            <a:pPr marL="228531" lvl="1" indent="-228531" defTabSz="93317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endParaRPr lang="hr-HR" sz="1999" dirty="0">
              <a:solidFill>
                <a:srgbClr val="17177D">
                  <a:lumMod val="75000"/>
                </a:srgbClr>
              </a:solidFill>
            </a:endParaRPr>
          </a:p>
        </p:txBody>
      </p:sp>
      <p:sp>
        <p:nvSpPr>
          <p:cNvPr id="14" name="Freeform 13">
            <a:extLst/>
          </p:cNvPr>
          <p:cNvSpPr/>
          <p:nvPr/>
        </p:nvSpPr>
        <p:spPr>
          <a:xfrm>
            <a:off x="6321276" y="1991039"/>
            <a:ext cx="2505075" cy="1583267"/>
          </a:xfrm>
          <a:custGeom>
            <a:avLst/>
            <a:gdLst>
              <a:gd name="connsiteX0" fmla="*/ 0 w 2656445"/>
              <a:gd name="connsiteY0" fmla="*/ 0 h 1728449"/>
              <a:gd name="connsiteX1" fmla="*/ 2656445 w 2656445"/>
              <a:gd name="connsiteY1" fmla="*/ 0 h 1728449"/>
              <a:gd name="connsiteX2" fmla="*/ 2656445 w 2656445"/>
              <a:gd name="connsiteY2" fmla="*/ 1728449 h 1728449"/>
              <a:gd name="connsiteX3" fmla="*/ 0 w 2656445"/>
              <a:gd name="connsiteY3" fmla="*/ 1728449 h 1728449"/>
              <a:gd name="connsiteX4" fmla="*/ 0 w 2656445"/>
              <a:gd name="connsiteY4" fmla="*/ 0 h 1728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56445" h="1728449">
                <a:moveTo>
                  <a:pt x="0" y="0"/>
                </a:moveTo>
                <a:lnTo>
                  <a:pt x="2656445" y="0"/>
                </a:lnTo>
                <a:lnTo>
                  <a:pt x="2656445" y="1728449"/>
                </a:lnTo>
                <a:lnTo>
                  <a:pt x="0" y="172844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0" tIns="0" rIns="0" bIns="0" spcCol="1270" anchor="ctr"/>
          <a:lstStyle/>
          <a:p>
            <a:pPr marL="228531" lvl="1" indent="-228531" defTabSz="933170">
              <a:lnSpc>
                <a:spcPct val="90000"/>
              </a:lnSpc>
              <a:spcAft>
                <a:spcPct val="15000"/>
              </a:spcAft>
              <a:buFont typeface="Wingdings" pitchFamily="2" charset="2"/>
              <a:buChar char="ü"/>
              <a:defRPr/>
            </a:pPr>
            <a:endParaRPr lang="hr-HR" sz="1400" dirty="0">
              <a:solidFill>
                <a:prstClr val="black"/>
              </a:solidFill>
            </a:endParaRPr>
          </a:p>
          <a:p>
            <a:pPr marL="228531" lvl="1" indent="-228531" defTabSz="933170">
              <a:lnSpc>
                <a:spcPct val="90000"/>
              </a:lnSpc>
              <a:spcAft>
                <a:spcPct val="15000"/>
              </a:spcAft>
              <a:buFont typeface="Wingdings" pitchFamily="2" charset="2"/>
              <a:buChar char="ü"/>
              <a:defRPr/>
            </a:pPr>
            <a:endParaRPr lang="hr-HR" sz="1400" dirty="0">
              <a:solidFill>
                <a:prstClr val="black"/>
              </a:solidFill>
            </a:endParaRPr>
          </a:p>
          <a:p>
            <a:pPr marL="228531" lvl="1" indent="-228531" defTabSz="933170">
              <a:lnSpc>
                <a:spcPct val="90000"/>
              </a:lnSpc>
              <a:spcAft>
                <a:spcPct val="15000"/>
              </a:spcAft>
              <a:buFont typeface="Wingdings" pitchFamily="2" charset="2"/>
              <a:buChar char="ü"/>
              <a:defRPr/>
            </a:pPr>
            <a:endParaRPr lang="hr-HR" sz="1400" dirty="0">
              <a:solidFill>
                <a:prstClr val="black"/>
              </a:solidFill>
            </a:endParaRPr>
          </a:p>
          <a:p>
            <a:pPr marL="228531" lvl="1" indent="-228531" defTabSz="933170">
              <a:lnSpc>
                <a:spcPct val="90000"/>
              </a:lnSpc>
              <a:spcAft>
                <a:spcPct val="15000"/>
              </a:spcAft>
              <a:buFont typeface="Wingdings" pitchFamily="2" charset="2"/>
              <a:buChar char="ü"/>
              <a:defRPr/>
            </a:pPr>
            <a:endParaRPr lang="hr-HR" sz="1400" dirty="0">
              <a:solidFill>
                <a:prstClr val="black"/>
              </a:solidFill>
            </a:endParaRPr>
          </a:p>
          <a:p>
            <a:pPr marL="228531" lvl="1" indent="-228531" defTabSz="933170">
              <a:lnSpc>
                <a:spcPct val="90000"/>
              </a:lnSpc>
              <a:spcAft>
                <a:spcPct val="15000"/>
              </a:spcAft>
              <a:buFont typeface="Wingdings" pitchFamily="2" charset="2"/>
              <a:buChar char="ü"/>
              <a:defRPr/>
            </a:pPr>
            <a:endParaRPr lang="hr-HR" sz="1400" dirty="0">
              <a:solidFill>
                <a:prstClr val="black"/>
              </a:solidFill>
            </a:endParaRPr>
          </a:p>
          <a:p>
            <a:pPr marL="228531" lvl="1" indent="-228531" defTabSz="933170">
              <a:lnSpc>
                <a:spcPct val="90000"/>
              </a:lnSpc>
              <a:spcAft>
                <a:spcPct val="15000"/>
              </a:spcAft>
              <a:buFont typeface="Wingdings" pitchFamily="2" charset="2"/>
              <a:buChar char="ü"/>
              <a:defRPr/>
            </a:pPr>
            <a:r>
              <a:rPr lang="hr-HR" sz="1400" dirty="0">
                <a:solidFill>
                  <a:prstClr val="black"/>
                </a:solidFill>
              </a:rPr>
              <a:t>Predstavljanje </a:t>
            </a:r>
          </a:p>
          <a:p>
            <a:pPr marL="228531" lvl="1" indent="-228531" defTabSz="933170">
              <a:lnSpc>
                <a:spcPct val="90000"/>
              </a:lnSpc>
              <a:spcAft>
                <a:spcPct val="15000"/>
              </a:spcAft>
              <a:buFont typeface="Wingdings" pitchFamily="2" charset="2"/>
              <a:buChar char="ü"/>
              <a:defRPr/>
            </a:pPr>
            <a:r>
              <a:rPr lang="hr-HR" sz="1400" dirty="0">
                <a:solidFill>
                  <a:prstClr val="black"/>
                </a:solidFill>
              </a:rPr>
              <a:t>Uvodni e-mail</a:t>
            </a:r>
          </a:p>
          <a:p>
            <a:pPr marL="0" lvl="1" defTabSz="933170">
              <a:lnSpc>
                <a:spcPct val="90000"/>
              </a:lnSpc>
              <a:spcAft>
                <a:spcPct val="15000"/>
              </a:spcAft>
              <a:defRPr/>
            </a:pPr>
            <a:endParaRPr lang="hr-HR" sz="1999" dirty="0">
              <a:solidFill>
                <a:srgbClr val="17177D">
                  <a:lumMod val="75000"/>
                </a:srgbClr>
              </a:solidFill>
            </a:endParaRPr>
          </a:p>
          <a:p>
            <a:pPr marL="228531" lvl="1" indent="-228531" defTabSz="93317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endParaRPr lang="hr-HR" sz="1999" dirty="0">
              <a:solidFill>
                <a:srgbClr val="17177D">
                  <a:lumMod val="75000"/>
                </a:srgb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ChangeArrowheads="1"/>
          </p:cNvSpPr>
          <p:nvPr/>
        </p:nvSpPr>
        <p:spPr bwMode="auto">
          <a:xfrm>
            <a:off x="554039" y="177800"/>
            <a:ext cx="7845425" cy="6324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2813">
              <a:spcBef>
                <a:spcPts val="600"/>
              </a:spcBef>
              <a:spcAft>
                <a:spcPts val="1200"/>
              </a:spcAft>
            </a:pPr>
            <a:endParaRPr lang="hr-HR" sz="2300" b="1" dirty="0">
              <a:solidFill>
                <a:srgbClr val="000000"/>
              </a:solidFill>
              <a:latin typeface="VladaRHSans Med" charset="0"/>
              <a:cs typeface="VladaRHSans Reg" charset="0"/>
            </a:endParaRPr>
          </a:p>
          <a:p>
            <a:pPr defTabSz="912813">
              <a:spcBef>
                <a:spcPts val="600"/>
              </a:spcBef>
              <a:spcAft>
                <a:spcPts val="1200"/>
              </a:spcAft>
            </a:pPr>
            <a:endParaRPr lang="hr-HR" sz="2300" b="1" dirty="0">
              <a:solidFill>
                <a:srgbClr val="000000"/>
              </a:solidFill>
              <a:latin typeface="VladaRHSans Med" charset="0"/>
              <a:cs typeface="VladaRHSans Reg" charset="0"/>
            </a:endParaRPr>
          </a:p>
          <a:p>
            <a:pPr defTabSz="912813">
              <a:spcBef>
                <a:spcPts val="600"/>
              </a:spcBef>
              <a:spcAft>
                <a:spcPts val="1200"/>
              </a:spcAft>
            </a:pPr>
            <a:endParaRPr lang="hr-HR" sz="2300" b="1" dirty="0">
              <a:solidFill>
                <a:srgbClr val="000000"/>
              </a:solidFill>
              <a:latin typeface="VladaRHSans Med" charset="0"/>
              <a:cs typeface="VladaRHSans Reg" charset="0"/>
            </a:endParaRPr>
          </a:p>
          <a:p>
            <a:pPr algn="ctr" defTabSz="912813">
              <a:spcBef>
                <a:spcPts val="600"/>
              </a:spcBef>
              <a:spcAft>
                <a:spcPts val="1200"/>
              </a:spcAft>
            </a:pPr>
            <a:r>
              <a:rPr lang="hr-HR" sz="2300" b="1" dirty="0">
                <a:solidFill>
                  <a:srgbClr val="000000"/>
                </a:solidFill>
                <a:latin typeface="VladaRHSans Med" charset="0"/>
                <a:cs typeface="VladaRHSans Reg" charset="0"/>
              </a:rPr>
              <a:t>  </a:t>
            </a:r>
            <a:r>
              <a:rPr lang="hr-HR" sz="4000" b="1" dirty="0">
                <a:solidFill>
                  <a:srgbClr val="000000"/>
                </a:solidFill>
                <a:latin typeface="VladaRHSans Med" charset="0"/>
                <a:cs typeface="VladaRHSans Reg" charset="0"/>
              </a:rPr>
              <a:t>Plan nabave / Pravila nabave</a:t>
            </a:r>
          </a:p>
          <a:p>
            <a:pPr defTabSz="912813">
              <a:spcBef>
                <a:spcPts val="600"/>
              </a:spcBef>
              <a:spcAft>
                <a:spcPts val="1200"/>
              </a:spcAft>
            </a:pPr>
            <a:endParaRPr lang="hr-HR" sz="1600" b="1" dirty="0">
              <a:solidFill>
                <a:srgbClr val="000000"/>
              </a:solidFill>
              <a:latin typeface="VladaRHSans Med" charset="0"/>
              <a:cs typeface="VladaRHSans Reg" charset="0"/>
            </a:endParaRPr>
          </a:p>
          <a:p>
            <a:pPr defTabSz="912813">
              <a:spcBef>
                <a:spcPts val="600"/>
              </a:spcBef>
              <a:spcAft>
                <a:spcPts val="1200"/>
              </a:spcAft>
            </a:pPr>
            <a:r>
              <a:rPr lang="hr-HR" sz="1600" dirty="0">
                <a:latin typeface="VladaRHSans Med" charset="0"/>
                <a:cs typeface="Latha" pitchFamily="34" charset="0"/>
              </a:rPr>
              <a:t>Obveznici Zakona o javnoj nabavi                                  Zakon o javnoj nabavi</a:t>
            </a:r>
            <a:br>
              <a:rPr lang="hr-HR" sz="1600" dirty="0">
                <a:latin typeface="VladaRHSans Med" charset="0"/>
                <a:cs typeface="Latha" pitchFamily="34" charset="0"/>
              </a:rPr>
            </a:br>
            <a:r>
              <a:rPr lang="hr-HR" sz="1600" dirty="0" err="1">
                <a:latin typeface="VladaRHSans Med" charset="0"/>
                <a:cs typeface="Latha" pitchFamily="34" charset="0"/>
              </a:rPr>
              <a:t>Neobveznici</a:t>
            </a:r>
            <a:r>
              <a:rPr lang="hr-HR" sz="1600" dirty="0">
                <a:latin typeface="VladaRHSans Med" charset="0"/>
                <a:cs typeface="Latha" pitchFamily="34" charset="0"/>
              </a:rPr>
              <a:t> Zakona o javnoj nabavi 	                         Prilog 4. Postupci nabave za NOJN-ove</a:t>
            </a:r>
          </a:p>
          <a:p>
            <a:pPr defTabSz="912813">
              <a:spcBef>
                <a:spcPts val="600"/>
              </a:spcBef>
              <a:spcAft>
                <a:spcPts val="600"/>
              </a:spcAft>
            </a:pPr>
            <a:endParaRPr lang="hr-HR" sz="1600" dirty="0">
              <a:latin typeface="VladaRHSans Med" charset="0"/>
              <a:cs typeface="Latha" pitchFamily="34" charset="0"/>
            </a:endParaRPr>
          </a:p>
          <a:p>
            <a:pPr defTabSz="912813">
              <a:spcBef>
                <a:spcPts val="575"/>
              </a:spcBef>
            </a:pPr>
            <a:r>
              <a:rPr lang="hr-HR" sz="1600" b="1" dirty="0">
                <a:cs typeface="Latha" pitchFamily="34" charset="0"/>
              </a:rPr>
              <a:t>Postupci nabave za osobe koje nisu obveznici Zakona o javnoj nabavi (NOJN)</a:t>
            </a:r>
          </a:p>
          <a:p>
            <a:pPr defTabSz="912813">
              <a:spcBef>
                <a:spcPts val="575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hr-HR" sz="1600" dirty="0">
                <a:solidFill>
                  <a:srgbClr val="000000"/>
                </a:solidFill>
                <a:cs typeface="Latha" pitchFamily="34" charset="0"/>
              </a:rPr>
              <a:t>Primjenjuju se opća načela nabave (racionalno i efikasno trošenje javnih sredstava, slobodno kretanje roba i usluga, sloboda poslovnog </a:t>
            </a:r>
            <a:r>
              <a:rPr lang="hr-HR" sz="1600" dirty="0" err="1">
                <a:solidFill>
                  <a:srgbClr val="000000"/>
                </a:solidFill>
                <a:cs typeface="Latha" pitchFamily="34" charset="0"/>
              </a:rPr>
              <a:t>nastana</a:t>
            </a:r>
            <a:r>
              <a:rPr lang="hr-HR" sz="1600" dirty="0">
                <a:solidFill>
                  <a:srgbClr val="000000"/>
                </a:solidFill>
                <a:cs typeface="Latha" pitchFamily="34" charset="0"/>
              </a:rPr>
              <a:t>, transparentnost, jednako </a:t>
            </a:r>
            <a:r>
              <a:rPr lang="hr-HR" sz="1600" dirty="0" err="1">
                <a:solidFill>
                  <a:srgbClr val="000000"/>
                </a:solidFill>
                <a:cs typeface="Latha" pitchFamily="34" charset="0"/>
              </a:rPr>
              <a:t>postupanje.</a:t>
            </a:r>
            <a:r>
              <a:rPr lang="hr-HR" sz="1600" dirty="0">
                <a:solidFill>
                  <a:srgbClr val="000000"/>
                </a:solidFill>
                <a:cs typeface="Latha" pitchFamily="34" charset="0"/>
              </a:rPr>
              <a:t>.)</a:t>
            </a:r>
          </a:p>
          <a:p>
            <a:pPr defTabSz="912813">
              <a:spcBef>
                <a:spcPts val="575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hr-HR" sz="1600" dirty="0">
                <a:solidFill>
                  <a:srgbClr val="000000"/>
                </a:solidFill>
                <a:cs typeface="Latha" pitchFamily="34" charset="0"/>
              </a:rPr>
              <a:t>Postupci koje su NOJN-ovi obvezni provoditi za nabavu roba, radova i usluga čija je procijenjena vrijednost bez PDV-a:</a:t>
            </a:r>
          </a:p>
        </p:txBody>
      </p:sp>
      <p:sp>
        <p:nvSpPr>
          <p:cNvPr id="14339" name="Right Arrow 2"/>
          <p:cNvSpPr>
            <a:spLocks noChangeArrowheads="1"/>
          </p:cNvSpPr>
          <p:nvPr/>
        </p:nvSpPr>
        <p:spPr bwMode="auto">
          <a:xfrm>
            <a:off x="3788066" y="3325790"/>
            <a:ext cx="801687" cy="160867"/>
          </a:xfrm>
          <a:prstGeom prst="rightArrow">
            <a:avLst>
              <a:gd name="adj1" fmla="val 50000"/>
              <a:gd name="adj2" fmla="val 50512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defTabSz="449263" eaLnBrk="1" hangingPunct="1">
              <a:buClr>
                <a:srgbClr val="000000"/>
              </a:buClr>
              <a:buFont typeface="Times New Roman" pitchFamily="18" charset="0"/>
              <a:buNone/>
            </a:pPr>
            <a:endParaRPr lang="hr-HR">
              <a:solidFill>
                <a:schemeClr val="bg1"/>
              </a:solidFill>
              <a:cs typeface="VladaRHSans Reg" charset="0"/>
            </a:endParaRPr>
          </a:p>
        </p:txBody>
      </p:sp>
      <p:sp>
        <p:nvSpPr>
          <p:cNvPr id="14340" name="Right Arrow 8"/>
          <p:cNvSpPr>
            <a:spLocks noChangeArrowheads="1"/>
          </p:cNvSpPr>
          <p:nvPr/>
        </p:nvSpPr>
        <p:spPr bwMode="auto">
          <a:xfrm>
            <a:off x="3995936" y="3573016"/>
            <a:ext cx="793750" cy="162983"/>
          </a:xfrm>
          <a:prstGeom prst="rightArrow">
            <a:avLst>
              <a:gd name="adj1" fmla="val 50000"/>
              <a:gd name="adj2" fmla="val 49904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defTabSz="449263" eaLnBrk="1" hangingPunct="1">
              <a:buClr>
                <a:srgbClr val="000000"/>
              </a:buClr>
              <a:buFont typeface="Times New Roman" pitchFamily="18" charset="0"/>
              <a:buNone/>
            </a:pPr>
            <a:r>
              <a:rPr lang="hr-HR">
                <a:solidFill>
                  <a:schemeClr val="bg1"/>
                </a:solidFill>
                <a:cs typeface="VladaRHSans Reg" charset="0"/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82551" y="127001"/>
            <a:ext cx="8099425" cy="842433"/>
          </a:xfrm>
        </p:spPr>
        <p:txBody>
          <a:bodyPr>
            <a:normAutofit fontScale="90000"/>
          </a:bodyPr>
          <a:lstStyle/>
          <a:p>
            <a:br>
              <a:rPr lang="hr-HR" sz="2800" dirty="0">
                <a:latin typeface="VladaRHSans Med" charset="0"/>
                <a:cs typeface="VladaRHSans Med" charset="0"/>
              </a:rPr>
            </a:br>
            <a:br>
              <a:rPr lang="hr-HR" sz="2800" dirty="0">
                <a:latin typeface="VladaRHSans Med" charset="0"/>
                <a:cs typeface="VladaRHSans Med" charset="0"/>
              </a:rPr>
            </a:br>
            <a:br>
              <a:rPr lang="hr-HR" sz="2800" dirty="0">
                <a:latin typeface="VladaRHSans Med" charset="0"/>
                <a:cs typeface="VladaRHSans Med" charset="0"/>
              </a:rPr>
            </a:br>
            <a:br>
              <a:rPr lang="hr-HR" sz="2800" dirty="0">
                <a:latin typeface="VladaRHSans Med" charset="0"/>
                <a:cs typeface="VladaRHSans Med" charset="0"/>
              </a:rPr>
            </a:br>
            <a:br>
              <a:rPr lang="hr-HR" sz="2800" dirty="0">
                <a:latin typeface="VladaRHSans Med" charset="0"/>
                <a:cs typeface="VladaRHSans Med" charset="0"/>
              </a:rPr>
            </a:br>
            <a:br>
              <a:rPr lang="hr-HR" sz="2800" dirty="0">
                <a:latin typeface="VladaRHSans Med" charset="0"/>
                <a:cs typeface="VladaRHSans Med" charset="0"/>
              </a:rPr>
            </a:br>
            <a:br>
              <a:rPr lang="hr-HR" sz="2800" dirty="0">
                <a:latin typeface="VladaRHSans Med" charset="0"/>
                <a:cs typeface="VladaRHSans Med" charset="0"/>
              </a:rPr>
            </a:br>
            <a:r>
              <a:rPr lang="hr-HR" sz="2800" dirty="0">
                <a:latin typeface="VladaRHSans Med" charset="0"/>
                <a:cs typeface="VladaRHSans Med" charset="0"/>
              </a:rPr>
              <a:t>                 	</a:t>
            </a:r>
            <a:r>
              <a:rPr lang="hr-HR" sz="3600" dirty="0">
                <a:latin typeface="VladaRHSans Med" charset="0"/>
                <a:cs typeface="VladaRHSans Med" charset="0"/>
              </a:rPr>
              <a:t>Javna nabava - pragovi</a:t>
            </a:r>
            <a:endParaRPr lang="hr-HR" sz="2800" dirty="0">
              <a:latin typeface="VladaRHSans Med" charset="0"/>
              <a:cs typeface="VladaRHSans Med" charset="0"/>
            </a:endParaRPr>
          </a:p>
        </p:txBody>
      </p:sp>
      <p:sp>
        <p:nvSpPr>
          <p:cNvPr id="15392" name="Slide Number Placeholder 3"/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5C39D02-1CE2-40C9-8234-3E06F2D64BAB}" type="slidenum">
              <a:rPr lang="en-US" smtClean="0">
                <a:cs typeface="VladaRHSans Reg" charset="0"/>
              </a:rPr>
              <a:pPr/>
              <a:t>6</a:t>
            </a:fld>
            <a:endParaRPr lang="en-US">
              <a:cs typeface="VladaRHSans Reg" charset="0"/>
            </a:endParaRPr>
          </a:p>
        </p:txBody>
      </p:sp>
      <p:graphicFrame>
        <p:nvGraphicFramePr>
          <p:cNvPr id="6" name="Content Placeholder 4">
            <a:extLst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5808363"/>
              </p:ext>
            </p:extLst>
          </p:nvPr>
        </p:nvGraphicFramePr>
        <p:xfrm>
          <a:off x="1115616" y="2286461"/>
          <a:ext cx="7308303" cy="40698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72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12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24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73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8805">
                <a:tc gridSpan="4">
                  <a:txBody>
                    <a:bodyPr/>
                    <a:lstStyle/>
                    <a:p>
                      <a:pPr algn="ctr"/>
                      <a:r>
                        <a:rPr lang="hr-HR" sz="1600" dirty="0"/>
                        <a:t>Sumarni pregled postupaka nabave za NOJN_</a:t>
                      </a:r>
                      <a:r>
                        <a:rPr lang="hr-HR" sz="1600" dirty="0">
                          <a:solidFill>
                            <a:schemeClr val="tx1"/>
                          </a:solidFill>
                          <a:effectLst/>
                        </a:rPr>
                        <a:t>V 4.0</a:t>
                      </a:r>
                    </a:p>
                  </a:txBody>
                  <a:tcPr marL="91408" marR="91408" marT="60963" marB="60963"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5964">
                <a:tc>
                  <a:txBody>
                    <a:bodyPr/>
                    <a:lstStyle/>
                    <a:p>
                      <a:r>
                        <a:rPr lang="hr-HR" sz="2000" b="1" dirty="0"/>
                        <a:t>Postupak/</a:t>
                      </a:r>
                    </a:p>
                    <a:p>
                      <a:r>
                        <a:rPr lang="hr-HR" sz="2000" b="1" dirty="0"/>
                        <a:t>vrsta</a:t>
                      </a:r>
                    </a:p>
                  </a:txBody>
                  <a:tcPr marL="91408" marR="91408" marT="60963" marB="60963"/>
                </a:tc>
                <a:tc>
                  <a:txBody>
                    <a:bodyPr/>
                    <a:lstStyle/>
                    <a:p>
                      <a:r>
                        <a:rPr lang="hr-HR" sz="2000" dirty="0"/>
                        <a:t>Roba</a:t>
                      </a:r>
                    </a:p>
                  </a:txBody>
                  <a:tcPr marL="91408" marR="91408" marT="60963" marB="60963"/>
                </a:tc>
                <a:tc>
                  <a:txBody>
                    <a:bodyPr/>
                    <a:lstStyle/>
                    <a:p>
                      <a:r>
                        <a:rPr lang="hr-HR" sz="2000" dirty="0"/>
                        <a:t>Usluge</a:t>
                      </a:r>
                    </a:p>
                  </a:txBody>
                  <a:tcPr marL="91408" marR="91408" marT="60963" marB="60963"/>
                </a:tc>
                <a:tc>
                  <a:txBody>
                    <a:bodyPr/>
                    <a:lstStyle/>
                    <a:p>
                      <a:r>
                        <a:rPr lang="hr-HR" sz="2000" dirty="0"/>
                        <a:t>Radovi</a:t>
                      </a:r>
                    </a:p>
                  </a:txBody>
                  <a:tcPr marL="91408" marR="91408" marT="60963" marB="6096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55206">
                <a:tc>
                  <a:txBody>
                    <a:bodyPr/>
                    <a:lstStyle/>
                    <a:p>
                      <a:r>
                        <a:rPr lang="hr-HR" sz="1900" dirty="0"/>
                        <a:t>Direktna pogodba/postupak</a:t>
                      </a:r>
                      <a:r>
                        <a:rPr lang="hr-HR" sz="1900" baseline="0" dirty="0"/>
                        <a:t> nabave s jednim ponuditeljem</a:t>
                      </a:r>
                      <a:endParaRPr lang="hr-HR" sz="1900" dirty="0"/>
                    </a:p>
                  </a:txBody>
                  <a:tcPr marL="91408" marR="91408" marT="60963" marB="60963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900" dirty="0"/>
                        <a:t>do 150.000 kn (uključujući 150.000 kn)</a:t>
                      </a:r>
                    </a:p>
                  </a:txBody>
                  <a:tcPr marL="91408" marR="91408" marT="60963" marB="60963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900" dirty="0"/>
                        <a:t>do 150.000 kn (uključujući 150.000 kn)</a:t>
                      </a:r>
                    </a:p>
                  </a:txBody>
                  <a:tcPr marL="91408" marR="91408" marT="60963" marB="60963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900" dirty="0"/>
                        <a:t>do 150.000 kn (uključujući 150.000 kn)</a:t>
                      </a:r>
                    </a:p>
                  </a:txBody>
                  <a:tcPr marL="91408" marR="91408" marT="60963" marB="6096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9914">
                <a:tc>
                  <a:txBody>
                    <a:bodyPr/>
                    <a:lstStyle/>
                    <a:p>
                      <a:r>
                        <a:rPr lang="hr-HR" sz="1900" dirty="0"/>
                        <a:t>Objava</a:t>
                      </a:r>
                      <a:r>
                        <a:rPr lang="hr-HR" sz="1900" baseline="0" dirty="0"/>
                        <a:t> poziva na dostavu ponuda</a:t>
                      </a:r>
                      <a:endParaRPr lang="hr-HR" sz="1900" dirty="0"/>
                    </a:p>
                  </a:txBody>
                  <a:tcPr marL="91408" marR="91408" marT="60963" marB="60963"/>
                </a:tc>
                <a:tc>
                  <a:txBody>
                    <a:bodyPr/>
                    <a:lstStyle/>
                    <a:p>
                      <a:r>
                        <a:rPr lang="hr-HR" sz="1900" dirty="0"/>
                        <a:t>&gt; 150.000 kn </a:t>
                      </a:r>
                    </a:p>
                  </a:txBody>
                  <a:tcPr marL="91408" marR="91408" marT="60963" marB="60963"/>
                </a:tc>
                <a:tc>
                  <a:txBody>
                    <a:bodyPr/>
                    <a:lstStyle/>
                    <a:p>
                      <a:r>
                        <a:rPr lang="hr-HR" sz="1900" dirty="0"/>
                        <a:t>&gt; 150.000 kn </a:t>
                      </a:r>
                    </a:p>
                  </a:txBody>
                  <a:tcPr marL="91408" marR="91408" marT="60963" marB="60963"/>
                </a:tc>
                <a:tc>
                  <a:txBody>
                    <a:bodyPr/>
                    <a:lstStyle/>
                    <a:p>
                      <a:r>
                        <a:rPr lang="hr-HR" sz="1900" dirty="0"/>
                        <a:t>&gt; 150.000 kn </a:t>
                      </a:r>
                    </a:p>
                  </a:txBody>
                  <a:tcPr marL="91408" marR="91408" marT="60963" marB="6096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684214" y="262468"/>
            <a:ext cx="8097837" cy="58843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br>
              <a:rPr lang="hr-HR" altLang="sr-Latn-RS" sz="2399" b="1" dirty="0">
                <a:latin typeface="VladaRHSans Med" charset="0"/>
                <a:cs typeface="Latha" pitchFamily="34" charset="0"/>
              </a:rPr>
            </a:br>
            <a:br>
              <a:rPr lang="hr-HR" altLang="sr-Latn-RS" sz="2399" b="1" dirty="0">
                <a:latin typeface="VladaRHSans Med" charset="0"/>
                <a:cs typeface="Latha" pitchFamily="34" charset="0"/>
              </a:rPr>
            </a:br>
            <a:br>
              <a:rPr lang="hr-HR" altLang="sr-Latn-RS" sz="2399" b="1" dirty="0">
                <a:latin typeface="VladaRHSans Med" charset="0"/>
                <a:cs typeface="Latha" pitchFamily="34" charset="0"/>
              </a:rPr>
            </a:br>
            <a:br>
              <a:rPr lang="hr-HR" altLang="sr-Latn-RS" sz="2399" b="1" dirty="0">
                <a:latin typeface="VladaRHSans Med" charset="0"/>
                <a:cs typeface="Latha" pitchFamily="34" charset="0"/>
              </a:rPr>
            </a:br>
            <a:br>
              <a:rPr lang="hr-HR" altLang="sr-Latn-RS" sz="2399" b="1" dirty="0">
                <a:latin typeface="VladaRHSans Med" charset="0"/>
                <a:cs typeface="Latha" pitchFamily="34" charset="0"/>
              </a:rPr>
            </a:br>
            <a:br>
              <a:rPr lang="hr-HR" altLang="sr-Latn-RS" sz="2399" b="1" dirty="0">
                <a:latin typeface="VladaRHSans Med" charset="0"/>
                <a:cs typeface="Latha" pitchFamily="34" charset="0"/>
              </a:rPr>
            </a:br>
            <a:br>
              <a:rPr lang="hr-HR" altLang="sr-Latn-RS" sz="2399" b="1" dirty="0">
                <a:latin typeface="VladaRHSans Med" charset="0"/>
                <a:cs typeface="Latha" pitchFamily="34" charset="0"/>
              </a:rPr>
            </a:br>
            <a:br>
              <a:rPr lang="hr-HR" altLang="sr-Latn-RS" sz="2399" b="1" dirty="0">
                <a:latin typeface="VladaRHSans Med" charset="0"/>
                <a:cs typeface="Latha" pitchFamily="34" charset="0"/>
              </a:rPr>
            </a:br>
            <a:br>
              <a:rPr lang="hr-HR" altLang="sr-Latn-RS" sz="2399" b="1" dirty="0">
                <a:latin typeface="VladaRHSans Med" charset="0"/>
                <a:cs typeface="Latha" pitchFamily="34" charset="0"/>
              </a:rPr>
            </a:br>
            <a:br>
              <a:rPr lang="hr-HR" altLang="sr-Latn-RS" sz="2399" b="1" dirty="0">
                <a:latin typeface="VladaRHSans Med" charset="0"/>
                <a:cs typeface="Latha" pitchFamily="34" charset="0"/>
              </a:rPr>
            </a:br>
            <a:br>
              <a:rPr lang="hr-HR" altLang="sr-Latn-RS" sz="2399" b="1" dirty="0">
                <a:latin typeface="VladaRHSans Med" charset="0"/>
                <a:cs typeface="Latha" pitchFamily="34" charset="0"/>
              </a:rPr>
            </a:br>
            <a:br>
              <a:rPr lang="hr-HR" altLang="sr-Latn-RS" sz="2399" b="1" dirty="0">
                <a:latin typeface="VladaRHSans Med" charset="0"/>
                <a:cs typeface="Latha" pitchFamily="34" charset="0"/>
              </a:rPr>
            </a:br>
            <a:br>
              <a:rPr lang="hr-HR" altLang="sr-Latn-RS" sz="2399" b="1" dirty="0">
                <a:latin typeface="VladaRHSans Med" charset="0"/>
                <a:cs typeface="Latha" pitchFamily="34" charset="0"/>
              </a:rPr>
            </a:br>
            <a:r>
              <a:rPr lang="hr-HR" altLang="sr-Latn-RS" sz="2399" b="1" dirty="0">
                <a:latin typeface="VladaRHSans Med" charset="0"/>
                <a:cs typeface="Latha" pitchFamily="34" charset="0"/>
              </a:rPr>
              <a:t>                    </a:t>
            </a:r>
            <a:r>
              <a:rPr lang="hr-HR" altLang="sr-Latn-RS" dirty="0">
                <a:latin typeface="VladaRHSans Med" charset="0"/>
                <a:cs typeface="Latha" pitchFamily="34" charset="0"/>
              </a:rPr>
              <a:t>Zahtjev za nadoknadom 	sredstava - izvješće</a:t>
            </a:r>
            <a:br>
              <a:rPr lang="hr-HR" altLang="sr-Latn-RS" sz="2799" dirty="0">
                <a:latin typeface="VladaRHSans Med" charset="0"/>
                <a:cs typeface="Latha" pitchFamily="34" charset="0"/>
              </a:rPr>
            </a:br>
            <a:br>
              <a:rPr lang="hr-HR" altLang="sr-Latn-RS" sz="2799" dirty="0">
                <a:latin typeface="VladaRHSans Med" charset="0"/>
                <a:cs typeface="Latha" pitchFamily="34" charset="0"/>
              </a:rPr>
            </a:br>
            <a:br>
              <a:rPr lang="hr-HR" altLang="sr-Latn-RS" sz="2799" dirty="0">
                <a:latin typeface="VladaRHSans Med" charset="0"/>
                <a:cs typeface="Latha" pitchFamily="34" charset="0"/>
              </a:rPr>
            </a:br>
            <a:br>
              <a:rPr lang="hr-HR" altLang="sr-Latn-RS" sz="1999" b="1" dirty="0">
                <a:solidFill>
                  <a:schemeClr val="bg1"/>
                </a:solidFill>
                <a:latin typeface="VladaRHSans Med" charset="0"/>
                <a:cs typeface="Latha" pitchFamily="34" charset="0"/>
              </a:rPr>
            </a:br>
            <a:r>
              <a:rPr lang="hr-HR" altLang="sr-Latn-RS" sz="1999" b="1" dirty="0">
                <a:solidFill>
                  <a:schemeClr val="bg1"/>
                </a:solidFill>
                <a:latin typeface="VladaRHSans Med" charset="0"/>
                <a:cs typeface="Latha" pitchFamily="34" charset="0"/>
              </a:rPr>
              <a:t>i povrat sredstava </a:t>
            </a:r>
            <a:endParaRPr lang="en-US" altLang="sr-Latn-RS" sz="1999" b="1" dirty="0">
              <a:solidFill>
                <a:schemeClr val="bg1"/>
              </a:solidFill>
              <a:latin typeface="VladaRHSans Med" charset="0"/>
              <a:cs typeface="Latha" pitchFamily="34" charset="0"/>
            </a:endParaRPr>
          </a:p>
        </p:txBody>
      </p:sp>
      <p:sp>
        <p:nvSpPr>
          <p:cNvPr id="11267" name="Content Placeholder 2">
            <a:extLst/>
          </p:cNvPr>
          <p:cNvSpPr>
            <a:spLocks noGrp="1"/>
          </p:cNvSpPr>
          <p:nvPr>
            <p:ph idx="1"/>
          </p:nvPr>
        </p:nvSpPr>
        <p:spPr>
          <a:xfrm>
            <a:off x="971599" y="2276871"/>
            <a:ext cx="7343725" cy="3821245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buClr>
                <a:srgbClr val="FF0000"/>
              </a:buClr>
              <a:buFont typeface="Wingdings" pitchFamily="2" charset="2"/>
              <a:buChar char="q"/>
              <a:defRPr/>
            </a:pPr>
            <a:endParaRPr lang="hr-HR" altLang="sr-Latn-RS" sz="1400" b="1" dirty="0">
              <a:latin typeface="VladaRHSans Reg" charset="0"/>
              <a:cs typeface="VladaRHSans Reg" charset="0"/>
            </a:endParaRPr>
          </a:p>
          <a:p>
            <a:pPr>
              <a:lnSpc>
                <a:spcPct val="100000"/>
              </a:lnSpc>
              <a:buClr>
                <a:srgbClr val="FF0000"/>
              </a:buClr>
              <a:buFont typeface="Wingdings" pitchFamily="2" charset="2"/>
              <a:buChar char="q"/>
              <a:defRPr/>
            </a:pPr>
            <a:endParaRPr lang="hr-HR" altLang="sr-Latn-RS" sz="1400" b="1" dirty="0">
              <a:latin typeface="VladaRHSans Reg" charset="0"/>
              <a:cs typeface="VladaRHSans Reg" charset="0"/>
            </a:endParaRPr>
          </a:p>
          <a:p>
            <a:pPr>
              <a:lnSpc>
                <a:spcPct val="100000"/>
              </a:lnSpc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hr-HR" altLang="sr-Latn-RS" sz="1600" b="1" dirty="0">
                <a:latin typeface="VladaRHSans Reg" charset="0"/>
                <a:cs typeface="VladaRHSans Reg" charset="0"/>
              </a:rPr>
              <a:t>Zahtjev za nadoknadom sredstava </a:t>
            </a:r>
            <a:r>
              <a:rPr lang="hr-HR" altLang="sr-Latn-RS" sz="1600" dirty="0">
                <a:latin typeface="VladaRHSans Reg" charset="0"/>
                <a:cs typeface="VladaRHSans Reg" charset="0"/>
              </a:rPr>
              <a:t>(Izvješće o napretku) – podnosi se </a:t>
            </a:r>
            <a:r>
              <a:rPr lang="hr-HR" sz="1600" dirty="0"/>
              <a:t>putem sustava e-fondovi/u papirnatom obliku</a:t>
            </a:r>
            <a:r>
              <a:rPr lang="hr-HR" altLang="sr-Latn-RS" sz="1600" dirty="0">
                <a:latin typeface="VladaRHSans Reg" charset="0"/>
                <a:cs typeface="VladaRHSans Reg" charset="0"/>
              </a:rPr>
              <a:t> u roku od 15 dana od isteka svaka 3 mjeseca od dana sklapanja Ugovora. </a:t>
            </a:r>
          </a:p>
          <a:p>
            <a:pPr lvl="1" indent="-342797">
              <a:lnSpc>
                <a:spcPct val="100000"/>
              </a:lnSpc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hr-HR" altLang="sr-Latn-RS" sz="1600" dirty="0">
                <a:latin typeface="VladaRHSans Reg" charset="0"/>
                <a:cs typeface="VladaRHSans Reg" charset="0"/>
              </a:rPr>
              <a:t>Koristi se Metoda nadoknade - trošak mora nastati i biti plaćen u izvještajnom razdoblju</a:t>
            </a:r>
          </a:p>
          <a:p>
            <a:pPr marL="571380" lvl="1" indent="-171450">
              <a:lnSpc>
                <a:spcPct val="100000"/>
              </a:lnSpc>
              <a:buClr>
                <a:srgbClr val="FF0000"/>
              </a:buClr>
              <a:buFont typeface="Arial" panose="020B0604020202020204" pitchFamily="34" charset="0"/>
              <a:buChar char="•"/>
              <a:defRPr/>
            </a:pPr>
            <a:endParaRPr lang="hr-HR" altLang="sr-Latn-RS" sz="700" dirty="0">
              <a:latin typeface="VladaRHSans Reg" charset="0"/>
              <a:cs typeface="VladaRHSans Reg" charset="0"/>
            </a:endParaRPr>
          </a:p>
          <a:p>
            <a:pPr>
              <a:lnSpc>
                <a:spcPct val="100000"/>
              </a:lnSpc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hr-HR" altLang="sr-Latn-RS" sz="1600" b="1" dirty="0">
                <a:latin typeface="VladaRHSans Reg" charset="0"/>
                <a:cs typeface="VladaRHSans Reg" charset="0"/>
              </a:rPr>
              <a:t>Predujam</a:t>
            </a:r>
            <a:r>
              <a:rPr lang="hr-HR" altLang="sr-Latn-RS" sz="1600" dirty="0">
                <a:latin typeface="VladaRHSans Reg" charset="0"/>
                <a:cs typeface="VladaRHSans Reg" charset="0"/>
              </a:rPr>
              <a:t> –  najviše do 40% odobrenih bespovratnih sredstava po projektu. </a:t>
            </a:r>
          </a:p>
          <a:p>
            <a:pPr marL="171450" indent="-171450">
              <a:lnSpc>
                <a:spcPct val="100000"/>
              </a:lnSpc>
              <a:buClr>
                <a:srgbClr val="FF0000"/>
              </a:buClr>
              <a:buFont typeface="Arial" panose="020B0604020202020204" pitchFamily="34" charset="0"/>
              <a:buChar char="•"/>
              <a:defRPr/>
            </a:pPr>
            <a:endParaRPr lang="hr-HR" altLang="sr-Latn-RS" sz="500" dirty="0">
              <a:latin typeface="VladaRHSans Reg" charset="0"/>
              <a:cs typeface="VladaRHSans Reg" charset="0"/>
            </a:endParaRPr>
          </a:p>
          <a:p>
            <a:pPr>
              <a:lnSpc>
                <a:spcPct val="100000"/>
              </a:lnSpc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hr-HR" altLang="sr-Latn-RS" sz="1600" b="1" dirty="0">
                <a:latin typeface="VladaRHSans Reg" charset="0"/>
                <a:cs typeface="VladaRHSans Reg" charset="0"/>
              </a:rPr>
              <a:t>Retroaktivno potraživanje sredstava </a:t>
            </a:r>
            <a:r>
              <a:rPr lang="hr-HR" altLang="sr-Latn-RS" sz="1600" dirty="0">
                <a:latin typeface="VladaRHSans Reg" charset="0"/>
                <a:cs typeface="VladaRHSans Reg" charset="0"/>
              </a:rPr>
              <a:t>(ako razdoblje provedbe i razdoblje prihvatljivosti počinje prije početka primjene Ugovora) </a:t>
            </a:r>
          </a:p>
          <a:p>
            <a:pPr>
              <a:lnSpc>
                <a:spcPct val="100000"/>
              </a:lnSpc>
              <a:buClr>
                <a:srgbClr val="FF0000"/>
              </a:buClr>
              <a:buFont typeface="Wingdings" pitchFamily="2" charset="2"/>
              <a:buChar char="q"/>
              <a:defRPr/>
            </a:pPr>
            <a:endParaRPr lang="hr-HR" altLang="sr-Latn-RS" sz="700" dirty="0">
              <a:latin typeface="VladaRHSans Reg" charset="0"/>
              <a:cs typeface="VladaRHSans Reg" charset="0"/>
            </a:endParaRPr>
          </a:p>
          <a:p>
            <a:pPr>
              <a:lnSpc>
                <a:spcPct val="100000"/>
              </a:lnSpc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hr-HR" altLang="sr-Latn-RS" sz="1600" b="1" dirty="0">
                <a:latin typeface="VladaRHSans Reg" charset="0"/>
                <a:cs typeface="VladaRHSans Reg" charset="0"/>
              </a:rPr>
              <a:t>Završni zahtjev za nadoknadom </a:t>
            </a:r>
            <a:r>
              <a:rPr lang="hr-HR" altLang="sr-Latn-RS" sz="1600" dirty="0">
                <a:latin typeface="VladaRHSans Reg" charset="0"/>
                <a:cs typeface="VladaRHSans Reg" charset="0"/>
              </a:rPr>
              <a:t>– 30 dana nakon završetka provedbe zajedno sa završnim izvješćem.</a:t>
            </a:r>
          </a:p>
          <a:p>
            <a:pPr>
              <a:lnSpc>
                <a:spcPct val="100000"/>
              </a:lnSpc>
              <a:buClr>
                <a:srgbClr val="FF0000"/>
              </a:buClr>
              <a:buFont typeface="Wingdings" pitchFamily="2" charset="2"/>
              <a:buChar char="q"/>
              <a:defRPr/>
            </a:pPr>
            <a:endParaRPr lang="hr-HR" altLang="sr-Latn-RS" sz="1600" dirty="0">
              <a:latin typeface="VladaRHSans Reg" charset="0"/>
              <a:cs typeface="VladaRHSans Reg" charset="0"/>
            </a:endParaRPr>
          </a:p>
          <a:p>
            <a:pPr>
              <a:lnSpc>
                <a:spcPct val="100000"/>
              </a:lnSpc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hr-HR" sz="1600" dirty="0">
                <a:latin typeface="VladaRHSans Reg" pitchFamily="50" charset="-18"/>
                <a:cs typeface="VladaRHSans Reg" pitchFamily="50" charset="-18"/>
              </a:rPr>
              <a:t>Troškovi se mogu prihvatiti, odbiti ili izuzeti.</a:t>
            </a:r>
            <a:endParaRPr lang="hr-HR" altLang="sr-Latn-RS" sz="1600" dirty="0">
              <a:latin typeface="VladaRHSans Reg" charset="0"/>
              <a:cs typeface="VladaRHSans Reg" charset="0"/>
            </a:endParaRPr>
          </a:p>
          <a:p>
            <a:pPr>
              <a:buClr>
                <a:schemeClr val="accent1"/>
              </a:buClr>
              <a:buFont typeface="Wingdings" pitchFamily="2" charset="2"/>
              <a:buChar char="§"/>
              <a:defRPr/>
            </a:pPr>
            <a:endParaRPr lang="en-US" altLang="sr-Latn-RS" sz="1999" dirty="0">
              <a:latin typeface="VladaRHSans Reg" charset="0"/>
              <a:cs typeface="VladaRHSans Reg" charset="0"/>
            </a:endParaRP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6923088" y="6580718"/>
            <a:ext cx="2132012" cy="27304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FEC04B9A-0C7E-4AE1-B8EE-A7A4E02650E9}" type="slidenum">
              <a:rPr lang="en-US" smtClean="0">
                <a:solidFill>
                  <a:srgbClr val="FFFFFF"/>
                </a:solidFill>
                <a:cs typeface="VladaRHSans Reg" charset="0"/>
              </a:rPr>
              <a:pPr/>
              <a:t>7</a:t>
            </a:fld>
            <a:endParaRPr lang="en-US">
              <a:solidFill>
                <a:srgbClr val="FFFFFF"/>
              </a:solidFill>
              <a:cs typeface="VladaRHSans Reg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514350" y="162985"/>
            <a:ext cx="8097838" cy="1138767"/>
          </a:xfrm>
        </p:spPr>
        <p:txBody>
          <a:bodyPr>
            <a:normAutofit fontScale="90000"/>
          </a:bodyPr>
          <a:lstStyle/>
          <a:p>
            <a:pPr>
              <a:defRPr/>
            </a:pPr>
            <a:br>
              <a:rPr lang="hr-HR" altLang="sr-Latn-RS" sz="2799" b="1" dirty="0">
                <a:latin typeface="VladaRHSans Med" charset="0"/>
                <a:cs typeface="VladaRHSans Med" charset="0"/>
              </a:rPr>
            </a:br>
            <a:br>
              <a:rPr lang="hr-HR" altLang="sr-Latn-RS" sz="2799" b="1" dirty="0">
                <a:latin typeface="VladaRHSans Med" charset="0"/>
                <a:cs typeface="VladaRHSans Med" charset="0"/>
              </a:rPr>
            </a:br>
            <a:br>
              <a:rPr lang="hr-HR" altLang="sr-Latn-RS" sz="2799" b="1" dirty="0">
                <a:latin typeface="VladaRHSans Med" charset="0"/>
                <a:cs typeface="VladaRHSans Med" charset="0"/>
              </a:rPr>
            </a:br>
            <a:br>
              <a:rPr lang="hr-HR" altLang="sr-Latn-RS" sz="2799" b="1" dirty="0">
                <a:latin typeface="VladaRHSans Med" charset="0"/>
                <a:cs typeface="VladaRHSans Med" charset="0"/>
              </a:rPr>
            </a:br>
            <a:br>
              <a:rPr lang="hr-HR" altLang="sr-Latn-RS" sz="2799" b="1" dirty="0">
                <a:latin typeface="VladaRHSans Med" charset="0"/>
                <a:cs typeface="VladaRHSans Med" charset="0"/>
              </a:rPr>
            </a:br>
            <a:br>
              <a:rPr lang="hr-HR" altLang="sr-Latn-RS" sz="2799" b="1" dirty="0">
                <a:latin typeface="VladaRHSans Med" charset="0"/>
                <a:cs typeface="VladaRHSans Med" charset="0"/>
              </a:rPr>
            </a:br>
            <a:br>
              <a:rPr lang="hr-HR" altLang="sr-Latn-RS" sz="2799" b="1" dirty="0">
                <a:latin typeface="VladaRHSans Med" charset="0"/>
                <a:cs typeface="VladaRHSans Med" charset="0"/>
              </a:rPr>
            </a:br>
            <a:r>
              <a:rPr lang="hr-HR" altLang="sr-Latn-RS" sz="2799" dirty="0">
                <a:latin typeface="VladaRHSans Med" charset="0"/>
                <a:cs typeface="VladaRHSans Med" charset="0"/>
              </a:rPr>
              <a:t>                          </a:t>
            </a:r>
            <a:r>
              <a:rPr lang="hr-HR" altLang="sr-Latn-RS" dirty="0">
                <a:latin typeface="VladaRHSans Med" charset="0"/>
                <a:cs typeface="VladaRHSans Med" charset="0"/>
              </a:rPr>
              <a:t>Izmjene ugovora – manje i veće izmjene</a:t>
            </a:r>
          </a:p>
        </p:txBody>
      </p:sp>
      <p:sp>
        <p:nvSpPr>
          <p:cNvPr id="3" name="Content Placeholder 2">
            <a:extLst/>
          </p:cNvPr>
          <p:cNvSpPr>
            <a:spLocks noGrp="1"/>
          </p:cNvSpPr>
          <p:nvPr>
            <p:ph idx="1"/>
          </p:nvPr>
        </p:nvSpPr>
        <p:spPr>
          <a:xfrm>
            <a:off x="683568" y="2276872"/>
            <a:ext cx="7927032" cy="4346179"/>
          </a:xfrm>
        </p:spPr>
        <p:txBody>
          <a:bodyPr/>
          <a:lstStyle/>
          <a:p>
            <a:pPr marL="0" indent="0">
              <a:lnSpc>
                <a:spcPct val="150000"/>
              </a:lnSpc>
              <a:spcAft>
                <a:spcPts val="1800"/>
              </a:spcAft>
              <a:buNone/>
              <a:defRPr/>
            </a:pPr>
            <a:endParaRPr lang="hr-HR" sz="1600" dirty="0"/>
          </a:p>
          <a:p>
            <a:pPr marL="0" indent="0">
              <a:lnSpc>
                <a:spcPct val="150000"/>
              </a:lnSpc>
              <a:spcAft>
                <a:spcPts val="1800"/>
              </a:spcAft>
              <a:defRPr/>
            </a:pPr>
            <a:r>
              <a:rPr lang="hr-HR" sz="1600" dirty="0"/>
              <a:t>Ugovor se ne može izmijeniti s učinkom koji bi doveo u pitanje zaključke postupka </a:t>
            </a:r>
            <a:br>
              <a:rPr lang="hr-HR" sz="1600" dirty="0"/>
            </a:br>
            <a:r>
              <a:rPr lang="hr-HR" sz="1600" dirty="0"/>
              <a:t>dodjele bespovratnih sredstava.</a:t>
            </a:r>
          </a:p>
          <a:p>
            <a:pPr>
              <a:lnSpc>
                <a:spcPct val="150000"/>
              </a:lnSpc>
              <a:spcAft>
                <a:spcPts val="1800"/>
              </a:spcAft>
              <a:defRPr/>
            </a:pPr>
            <a:r>
              <a:rPr lang="hr-HR" sz="1600" dirty="0"/>
              <a:t>MANJE IZMJENE – preraspodjele sredstava do 20% različitih elemenata projekta. </a:t>
            </a:r>
          </a:p>
          <a:p>
            <a:pPr>
              <a:lnSpc>
                <a:spcPct val="150000"/>
              </a:lnSpc>
              <a:defRPr/>
            </a:pPr>
            <a:r>
              <a:rPr lang="hr-HR" sz="1600" dirty="0"/>
              <a:t>VEĆE IZMJENE – Dodatak Ugovora – preraspodjela iznad 20% između različitih elemenata projekta….</a:t>
            </a:r>
            <a:r>
              <a:rPr lang="pl-PL" sz="1600" dirty="0"/>
              <a:t> </a:t>
            </a:r>
          </a:p>
          <a:p>
            <a:pPr>
              <a:defRPr/>
            </a:pPr>
            <a:endParaRPr lang="hr-H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>
            <a:extLst/>
          </p:cNvPr>
          <p:cNvSpPr>
            <a:spLocks noGrp="1"/>
          </p:cNvSpPr>
          <p:nvPr>
            <p:ph idx="1"/>
          </p:nvPr>
        </p:nvSpPr>
        <p:spPr>
          <a:xfrm>
            <a:off x="611560" y="2564904"/>
            <a:ext cx="4679579" cy="3404096"/>
          </a:xfrm>
        </p:spPr>
        <p:txBody>
          <a:bodyPr/>
          <a:lstStyle/>
          <a:p>
            <a:pPr marL="323903">
              <a:lnSpc>
                <a:spcPct val="100000"/>
              </a:lnSpc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hr-HR" sz="1600" dirty="0"/>
              <a:t>Provjera na licu mjesta (terenska kontrola, kontrola na licu mjesta) je provjera koja pokriva čimbenike projekta koji se mogu vidjeti samo na lokaciji provedbe projekta</a:t>
            </a:r>
          </a:p>
          <a:p>
            <a:pPr marL="343697">
              <a:lnSpc>
                <a:spcPct val="100000"/>
              </a:lnSpc>
              <a:buClr>
                <a:srgbClr val="FF0000"/>
              </a:buClr>
              <a:buFont typeface="Wingdings" pitchFamily="2" charset="2"/>
              <a:buChar char="q"/>
              <a:defRPr/>
            </a:pPr>
            <a:endParaRPr lang="hr-HR" sz="1600" dirty="0"/>
          </a:p>
          <a:p>
            <a:pPr marL="359892" algn="just">
              <a:lnSpc>
                <a:spcPct val="100000"/>
              </a:lnSpc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hr-HR" sz="1600" dirty="0"/>
              <a:t>Cilj provjera na licu mjesta je utvrditi provode li se ugovori u skladu s određenim pravilima EU, odnosno dokumentima kojima su </a:t>
            </a:r>
            <a:r>
              <a:rPr lang="hr-HR" sz="1600" dirty="0" err="1"/>
              <a:t>propisaneprocedure</a:t>
            </a:r>
            <a:r>
              <a:rPr lang="hr-HR" sz="1600" dirty="0"/>
              <a:t> za njihovu implementaciju</a:t>
            </a:r>
          </a:p>
          <a:p>
            <a:pPr marL="0" indent="0">
              <a:lnSpc>
                <a:spcPct val="100000"/>
              </a:lnSpc>
              <a:buClr>
                <a:srgbClr val="FF0000"/>
              </a:buClr>
              <a:buNone/>
              <a:defRPr/>
            </a:pPr>
            <a:endParaRPr lang="hr-HR" altLang="sr-Latn-RS" sz="1600" dirty="0">
              <a:latin typeface="VladaRHSans Reg" charset="0"/>
              <a:cs typeface="VladaRHSans Reg" charset="0"/>
            </a:endParaRPr>
          </a:p>
          <a:p>
            <a:pPr>
              <a:lnSpc>
                <a:spcPct val="100000"/>
              </a:lnSpc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hr-HR" altLang="sr-Latn-RS" sz="1600" dirty="0">
                <a:latin typeface="VladaRHSans Reg" charset="0"/>
                <a:cs typeface="VladaRHSans Reg" charset="0"/>
              </a:rPr>
              <a:t>Provjera obveza vezanih uz informiranje, komunikaciju i vidljivost</a:t>
            </a:r>
          </a:p>
          <a:p>
            <a:pPr>
              <a:lnSpc>
                <a:spcPct val="100000"/>
              </a:lnSpc>
              <a:buClrTx/>
              <a:buFont typeface="Wingdings" pitchFamily="2" charset="2"/>
              <a:buChar char="q"/>
              <a:defRPr/>
            </a:pPr>
            <a:endParaRPr lang="hr-HR" altLang="sr-Latn-RS" sz="1600" dirty="0">
              <a:latin typeface="VladaRHSans Reg" charset="0"/>
              <a:cs typeface="VladaRHSans Reg" charset="0"/>
            </a:endParaRPr>
          </a:p>
          <a:p>
            <a:pPr marL="0" indent="0">
              <a:spcBef>
                <a:spcPts val="431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q"/>
              <a:defRPr/>
            </a:pPr>
            <a:endParaRPr lang="en-US" altLang="sr-Latn-RS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1588" y="2117"/>
            <a:ext cx="0" cy="0"/>
          </a:xfrm>
          <a:noFill/>
          <a:ln>
            <a:miter lim="800000"/>
            <a:headEnd/>
            <a:tailEnd/>
          </a:ln>
        </p:spPr>
        <p:txBody>
          <a:bodyPr lIns="91412" tIns="45706" rIns="91412" bIns="45706"/>
          <a:lstStyle/>
          <a:p>
            <a:pPr algn="l"/>
            <a:fld id="{13C2A001-075F-4696-9BDB-0E3DA3B4CD29}" type="slidenum">
              <a:rPr lang="en-US" sz="600" smtClean="0">
                <a:solidFill>
                  <a:srgbClr val="FFFFFF"/>
                </a:solidFill>
              </a:rPr>
              <a:pPr algn="l"/>
              <a:t>9</a:t>
            </a:fld>
            <a:endParaRPr lang="en-US" sz="600">
              <a:solidFill>
                <a:srgbClr val="FFFFFF"/>
              </a:solidFill>
            </a:endParaRPr>
          </a:p>
        </p:txBody>
      </p:sp>
      <p:sp>
        <p:nvSpPr>
          <p:cNvPr id="50180" name="Rectangle 1">
            <a:extLst/>
          </p:cNvPr>
          <p:cNvSpPr txBox="1">
            <a:spLocks noChangeArrowheads="1"/>
          </p:cNvSpPr>
          <p:nvPr/>
        </p:nvSpPr>
        <p:spPr bwMode="auto">
          <a:xfrm>
            <a:off x="109539" y="262467"/>
            <a:ext cx="8823325" cy="884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10795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defTabSz="449128">
              <a:defRPr/>
            </a:pPr>
            <a:endParaRPr lang="hr-HR" altLang="sr-Latn-RS" sz="2399" b="1" dirty="0">
              <a:solidFill>
                <a:srgbClr val="000000"/>
              </a:solidFill>
              <a:latin typeface="VladaRHSans Med" charset="0"/>
              <a:cs typeface="VladaRHSans Reg" charset="0"/>
            </a:endParaRPr>
          </a:p>
          <a:p>
            <a:pPr defTabSz="449128">
              <a:defRPr/>
            </a:pPr>
            <a:endParaRPr lang="hr-HR" altLang="sr-Latn-RS" sz="2399" b="1" dirty="0">
              <a:solidFill>
                <a:srgbClr val="000000"/>
              </a:solidFill>
              <a:latin typeface="VladaRHSans Med" charset="0"/>
              <a:cs typeface="VladaRHSans Reg" charset="0"/>
            </a:endParaRPr>
          </a:p>
          <a:p>
            <a:pPr defTabSz="449128">
              <a:defRPr/>
            </a:pPr>
            <a:endParaRPr lang="hr-HR" altLang="sr-Latn-RS" sz="2399" b="1" dirty="0">
              <a:solidFill>
                <a:srgbClr val="000000"/>
              </a:solidFill>
              <a:latin typeface="VladaRHSans Med" charset="0"/>
              <a:cs typeface="VladaRHSans Reg" charset="0"/>
            </a:endParaRPr>
          </a:p>
          <a:p>
            <a:pPr defTabSz="449128">
              <a:defRPr/>
            </a:pPr>
            <a:r>
              <a:rPr lang="hr-HR" altLang="sr-Latn-RS" sz="2399" b="1" dirty="0">
                <a:solidFill>
                  <a:srgbClr val="000000"/>
                </a:solidFill>
                <a:latin typeface="VladaRHSans Med" charset="0"/>
                <a:cs typeface="VladaRHSans Reg" charset="0"/>
              </a:rPr>
              <a:t>                                 </a:t>
            </a:r>
            <a:r>
              <a:rPr lang="hr-HR" altLang="sr-Latn-RS" sz="4000" dirty="0">
                <a:solidFill>
                  <a:srgbClr val="000000"/>
                </a:solidFill>
                <a:latin typeface="VladaRHSans Med" charset="0"/>
                <a:cs typeface="VladaRHSans Reg" charset="0"/>
              </a:rPr>
              <a:t>Provjera na licu mjesta</a:t>
            </a:r>
            <a:endParaRPr lang="hr-HR" altLang="sr-Latn-RS" sz="4000" dirty="0">
              <a:solidFill>
                <a:prstClr val="black"/>
              </a:solidFill>
              <a:latin typeface="Arial" panose="020B0604020202020204" pitchFamily="34" charset="0"/>
              <a:cs typeface="VladaRHSans Reg" charset="0"/>
            </a:endParaRPr>
          </a:p>
        </p:txBody>
      </p:sp>
      <p:pic>
        <p:nvPicPr>
          <p:cNvPr id="18437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2329789"/>
            <a:ext cx="2193925" cy="387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422</Words>
  <Application>Microsoft Office PowerPoint</Application>
  <PresentationFormat>On-screen Show (4:3)</PresentationFormat>
  <Paragraphs>131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Calibri</vt:lpstr>
      <vt:lpstr>Neo Sans</vt:lpstr>
      <vt:lpstr>Tahoma</vt:lpstr>
      <vt:lpstr>Times New Roman</vt:lpstr>
      <vt:lpstr>VladaRHSans Med</vt:lpstr>
      <vt:lpstr>VladaRHSans Reg</vt:lpstr>
      <vt:lpstr>Wingdings</vt:lpstr>
      <vt:lpstr>Office Theme</vt:lpstr>
      <vt:lpstr>Predstavljanje  ključnih točaka provedbe projekta</vt:lpstr>
      <vt:lpstr>              Ključni termin u provedbi projekta</vt:lpstr>
      <vt:lpstr>                   Ugovor o dodjeli bespovratnih  sredstava</vt:lpstr>
      <vt:lpstr>                                       Prva komunikacija HAMAG-BICRO/ Korisnik</vt:lpstr>
      <vt:lpstr>PowerPoint Presentation</vt:lpstr>
      <vt:lpstr>                         Javna nabava - pragovi</vt:lpstr>
      <vt:lpstr>                                 Zahtjev za nadoknadom  sredstava - izvješće    i povrat sredstava </vt:lpstr>
      <vt:lpstr>                                 Izmjene ugovora – manje i veće izmjene</vt:lpstr>
      <vt:lpstr>PowerPoint Presentation</vt:lpstr>
      <vt:lpstr>                                      Izvješće nakon završetka projekta</vt:lpstr>
      <vt:lpstr>     Savjeti</vt:lpstr>
      <vt:lpstr>   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Nikolina Bracko</dc:creator>
  <cp:lastModifiedBy>Rade Dubreta</cp:lastModifiedBy>
  <cp:revision>27</cp:revision>
  <dcterms:created xsi:type="dcterms:W3CDTF">2018-05-29T10:27:22Z</dcterms:created>
  <dcterms:modified xsi:type="dcterms:W3CDTF">2019-06-04T12:47:55Z</dcterms:modified>
</cp:coreProperties>
</file>