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7" r:id="rId10"/>
    <p:sldId id="269" r:id="rId11"/>
    <p:sldId id="270" r:id="rId12"/>
    <p:sldId id="271" r:id="rId13"/>
    <p:sldId id="276"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11" autoAdjust="0"/>
    <p:restoredTop sz="94660"/>
  </p:normalViewPr>
  <p:slideViewPr>
    <p:cSldViewPr>
      <p:cViewPr varScale="1">
        <p:scale>
          <a:sx n="108" d="100"/>
          <a:sy n="108" d="100"/>
        </p:scale>
        <p:origin x="222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43769-446C-4A03-8379-81B533324438}" type="doc">
      <dgm:prSet loTypeId="urn:microsoft.com/office/officeart/2005/8/layout/hList7#1" loCatId="process" qsTypeId="urn:microsoft.com/office/officeart/2005/8/quickstyle/simple1" qsCatId="simple" csTypeId="urn:microsoft.com/office/officeart/2005/8/colors/accent1_2" csCatId="accent1" phldr="1"/>
      <dgm:spPr/>
      <dgm:t>
        <a:bodyPr/>
        <a:lstStyle/>
        <a:p>
          <a:endParaRPr lang="hr-HR"/>
        </a:p>
      </dgm:t>
    </dgm:pt>
    <dgm:pt modelId="{A557E319-C123-462A-9555-A3CA02734DC6}">
      <dgm:prSet phldrT="[Text]"/>
      <dgm:spPr>
        <a:xfrm>
          <a:off x="1796"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dirty="0">
              <a:solidFill>
                <a:sysClr val="window" lastClr="FFFFFF"/>
              </a:solidFill>
              <a:latin typeface="Calibri"/>
              <a:ea typeface="+mn-ea"/>
              <a:cs typeface="+mn-cs"/>
            </a:rPr>
            <a:t>Uravnoteženi regionalni razvoj</a:t>
          </a:r>
        </a:p>
        <a:p>
          <a:pPr>
            <a:buNone/>
          </a:pPr>
          <a:r>
            <a:rPr lang="hr-HR" dirty="0">
              <a:solidFill>
                <a:sysClr val="window" lastClr="FFFFFF"/>
              </a:solidFill>
              <a:latin typeface="Calibri"/>
              <a:ea typeface="+mn-ea"/>
              <a:cs typeface="+mn-cs"/>
            </a:rPr>
            <a:t> (horizontalne politike i razvoj potpomognutih i brdsko planinskih područja)</a:t>
          </a:r>
        </a:p>
      </dgm:t>
    </dgm:pt>
    <dgm:pt modelId="{02D69B35-DB5C-42CF-8539-8411DDB2247A}" type="parTrans" cxnId="{86D710F5-93D3-4865-B456-FCCDF7368F82}">
      <dgm:prSet/>
      <dgm:spPr/>
      <dgm:t>
        <a:bodyPr/>
        <a:lstStyle/>
        <a:p>
          <a:endParaRPr lang="hr-HR"/>
        </a:p>
      </dgm:t>
    </dgm:pt>
    <dgm:pt modelId="{734855D3-31CA-4EC1-8F1F-210FC8AF61E4}" type="sibTrans" cxnId="{86D710F5-93D3-4865-B456-FCCDF7368F82}">
      <dgm:prSet/>
      <dgm:spPr/>
      <dgm:t>
        <a:bodyPr/>
        <a:lstStyle/>
        <a:p>
          <a:endParaRPr lang="hr-HR"/>
        </a:p>
      </dgm:t>
    </dgm:pt>
    <dgm:pt modelId="{D38E246D-67DC-4214-8117-82A80575955C}">
      <dgm:prSet phldrT="[Text]"/>
      <dgm:spPr>
        <a:xfrm>
          <a:off x="1941234"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dirty="0">
              <a:solidFill>
                <a:sysClr val="window" lastClr="FFFFFF"/>
              </a:solidFill>
              <a:latin typeface="Calibri"/>
              <a:ea typeface="+mn-ea"/>
              <a:cs typeface="+mn-cs"/>
            </a:rPr>
            <a:t>Pametna specijalizacija i unaprjeđenje pozicije regionalnog gospodarstva u globalnim lancima vrijednosti</a:t>
          </a:r>
        </a:p>
      </dgm:t>
    </dgm:pt>
    <dgm:pt modelId="{0A9A13A0-A318-494C-BB9C-A18D20B3F4DA}" type="parTrans" cxnId="{1949FB95-743C-4908-B47F-B54633D4DDC6}">
      <dgm:prSet/>
      <dgm:spPr/>
      <dgm:t>
        <a:bodyPr/>
        <a:lstStyle/>
        <a:p>
          <a:endParaRPr lang="hr-HR"/>
        </a:p>
      </dgm:t>
    </dgm:pt>
    <dgm:pt modelId="{0397AF73-AE20-4D17-9759-B136BE3AEAC4}" type="sibTrans" cxnId="{1949FB95-743C-4908-B47F-B54633D4DDC6}">
      <dgm:prSet/>
      <dgm:spPr/>
      <dgm:t>
        <a:bodyPr/>
        <a:lstStyle/>
        <a:p>
          <a:endParaRPr lang="hr-HR"/>
        </a:p>
      </dgm:t>
    </dgm:pt>
    <dgm:pt modelId="{6373ED07-7BFD-4D82-85C7-572FFA35AD05}">
      <dgm:prSet phldrT="[Text]"/>
      <dgm:spPr>
        <a:xfrm>
          <a:off x="3880672"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b="1" dirty="0">
              <a:solidFill>
                <a:srgbClr val="FF0000"/>
              </a:solidFill>
              <a:latin typeface="Calibri"/>
              <a:ea typeface="+mn-ea"/>
              <a:cs typeface="+mn-cs"/>
            </a:rPr>
            <a:t>Razvoj pametnih gradova</a:t>
          </a:r>
        </a:p>
      </dgm:t>
    </dgm:pt>
    <dgm:pt modelId="{C8074033-033B-44FF-88ED-14DF8043DF4E}" type="parTrans" cxnId="{F9CA2C26-3158-4D9F-B267-976207138CD2}">
      <dgm:prSet/>
      <dgm:spPr/>
      <dgm:t>
        <a:bodyPr/>
        <a:lstStyle/>
        <a:p>
          <a:endParaRPr lang="hr-HR"/>
        </a:p>
      </dgm:t>
    </dgm:pt>
    <dgm:pt modelId="{ACEFA243-7E17-44B8-B2C4-B104978859BD}" type="sibTrans" cxnId="{F9CA2C26-3158-4D9F-B267-976207138CD2}">
      <dgm:prSet/>
      <dgm:spPr/>
      <dgm:t>
        <a:bodyPr/>
        <a:lstStyle/>
        <a:p>
          <a:endParaRPr lang="hr-HR"/>
        </a:p>
      </dgm:t>
    </dgm:pt>
    <dgm:pt modelId="{37C7238C-FB75-4557-AFB3-78DC8AA5C6DD}">
      <dgm:prSet phldrT="[Text]"/>
      <dgm:spPr>
        <a:xfrm>
          <a:off x="5820110"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dirty="0">
              <a:solidFill>
                <a:sysClr val="window" lastClr="FFFFFF"/>
              </a:solidFill>
              <a:latin typeface="Calibri"/>
              <a:ea typeface="+mn-ea"/>
              <a:cs typeface="+mn-cs"/>
            </a:rPr>
            <a:t>Razvoj pametnih otoka</a:t>
          </a:r>
        </a:p>
      </dgm:t>
    </dgm:pt>
    <dgm:pt modelId="{197822F1-DCC4-4A34-844C-94C85AA9064B}" type="parTrans" cxnId="{ED6CF561-10F4-4236-BC32-AD25A738AE6A}">
      <dgm:prSet/>
      <dgm:spPr/>
      <dgm:t>
        <a:bodyPr/>
        <a:lstStyle/>
        <a:p>
          <a:endParaRPr lang="hr-HR"/>
        </a:p>
      </dgm:t>
    </dgm:pt>
    <dgm:pt modelId="{6CF0D6C6-5BF2-4941-84C4-DAB9489A0852}" type="sibTrans" cxnId="{ED6CF561-10F4-4236-BC32-AD25A738AE6A}">
      <dgm:prSet/>
      <dgm:spPr/>
      <dgm:t>
        <a:bodyPr/>
        <a:lstStyle/>
        <a:p>
          <a:endParaRPr lang="hr-HR"/>
        </a:p>
      </dgm:t>
    </dgm:pt>
    <dgm:pt modelId="{474BED87-4827-41D5-924D-F1A096B1A888}" type="pres">
      <dgm:prSet presAssocID="{1C043769-446C-4A03-8379-81B533324438}" presName="Name0" presStyleCnt="0">
        <dgm:presLayoutVars>
          <dgm:dir/>
          <dgm:resizeHandles val="exact"/>
        </dgm:presLayoutVars>
      </dgm:prSet>
      <dgm:spPr/>
    </dgm:pt>
    <dgm:pt modelId="{735359E5-AEF3-4B91-B86F-04961C03D81E}" type="pres">
      <dgm:prSet presAssocID="{1C043769-446C-4A03-8379-81B533324438}" presName="fgShape" presStyleLbl="fgShp" presStyleIdx="0" presStyleCnt="1"/>
      <dgm:spPr>
        <a:xfrm>
          <a:off x="308194" y="2316876"/>
          <a:ext cx="7088467" cy="434414"/>
        </a:xfrm>
        <a:prstGeom prst="leftRight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9731E6E4-915D-4D96-B3B6-9D7641E1CB73}" type="pres">
      <dgm:prSet presAssocID="{1C043769-446C-4A03-8379-81B533324438}" presName="linComp" presStyleCnt="0"/>
      <dgm:spPr/>
    </dgm:pt>
    <dgm:pt modelId="{8C584EBA-A5D1-4F06-BF05-5AF03DB5CD69}" type="pres">
      <dgm:prSet presAssocID="{A557E319-C123-462A-9555-A3CA02734DC6}" presName="compNode" presStyleCnt="0"/>
      <dgm:spPr/>
    </dgm:pt>
    <dgm:pt modelId="{62FE1C3D-4513-456A-B01B-88205DE1A3E4}" type="pres">
      <dgm:prSet presAssocID="{A557E319-C123-462A-9555-A3CA02734DC6}" presName="bkgdShape" presStyleLbl="node1" presStyleIdx="0" presStyleCnt="4"/>
      <dgm:spPr>
        <a:prstGeom prst="roundRect">
          <a:avLst>
            <a:gd name="adj" fmla="val 10000"/>
          </a:avLst>
        </a:prstGeom>
      </dgm:spPr>
    </dgm:pt>
    <dgm:pt modelId="{DCE5FB0F-2DB4-4740-AB98-498B3004EC94}" type="pres">
      <dgm:prSet presAssocID="{A557E319-C123-462A-9555-A3CA02734DC6}" presName="nodeTx" presStyleLbl="node1" presStyleIdx="0" presStyleCnt="4">
        <dgm:presLayoutVars>
          <dgm:bulletEnabled val="1"/>
        </dgm:presLayoutVars>
      </dgm:prSet>
      <dgm:spPr/>
    </dgm:pt>
    <dgm:pt modelId="{AF4CA9B2-9249-45EC-96DD-8476FAB017CB}" type="pres">
      <dgm:prSet presAssocID="{A557E319-C123-462A-9555-A3CA02734DC6}" presName="invisiNode" presStyleLbl="node1" presStyleIdx="0" presStyleCnt="4"/>
      <dgm:spPr/>
    </dgm:pt>
    <dgm:pt modelId="{456402F8-F57E-417F-9B2D-AF4E35B755FB}" type="pres">
      <dgm:prSet presAssocID="{A557E319-C123-462A-9555-A3CA02734DC6}" presName="imagNode" presStyleLbl="fgImgPlace1" presStyleIdx="0" presStyleCnt="4"/>
      <dgm:spPr>
        <a:xfrm>
          <a:off x="461071" y="173765"/>
          <a:ext cx="964399" cy="964399"/>
        </a:xfrm>
        <a:prstGeom prst="ellipse">
          <a:avLst/>
        </a:prstGeom>
        <a:blipFill rotWithShape="1">
          <a:blip xmlns:r="http://schemas.openxmlformats.org/officeDocument/2006/relationships" r:embed="rId1"/>
          <a:srcRect/>
          <a:stretch>
            <a:fillRect l="-25000" r="-25000"/>
          </a:stretch>
        </a:blipFill>
        <a:ln w="25400" cap="flat" cmpd="sng" algn="ctr">
          <a:solidFill>
            <a:sysClr val="window" lastClr="FFFFFF">
              <a:hueOff val="0"/>
              <a:satOff val="0"/>
              <a:lumOff val="0"/>
              <a:alphaOff val="0"/>
            </a:sysClr>
          </a:solidFill>
          <a:prstDash val="solid"/>
        </a:ln>
        <a:effectLst/>
      </dgm:spPr>
    </dgm:pt>
    <dgm:pt modelId="{E955954B-8103-4332-BC70-8AEDB00EA0D3}" type="pres">
      <dgm:prSet presAssocID="{734855D3-31CA-4EC1-8F1F-210FC8AF61E4}" presName="sibTrans" presStyleLbl="sibTrans2D1" presStyleIdx="0" presStyleCnt="0"/>
      <dgm:spPr/>
    </dgm:pt>
    <dgm:pt modelId="{0D357A68-6983-48EA-88AF-6AB36624CBBE}" type="pres">
      <dgm:prSet presAssocID="{D38E246D-67DC-4214-8117-82A80575955C}" presName="compNode" presStyleCnt="0"/>
      <dgm:spPr/>
    </dgm:pt>
    <dgm:pt modelId="{D37632BF-E0EF-4B7F-959C-DE95CDA9498B}" type="pres">
      <dgm:prSet presAssocID="{D38E246D-67DC-4214-8117-82A80575955C}" presName="bkgdShape" presStyleLbl="node1" presStyleIdx="1" presStyleCnt="4" custLinFactNeighborX="3027"/>
      <dgm:spPr>
        <a:prstGeom prst="roundRect">
          <a:avLst>
            <a:gd name="adj" fmla="val 10000"/>
          </a:avLst>
        </a:prstGeom>
      </dgm:spPr>
    </dgm:pt>
    <dgm:pt modelId="{0BA5206C-EA80-43E6-B441-79A0E8FA8852}" type="pres">
      <dgm:prSet presAssocID="{D38E246D-67DC-4214-8117-82A80575955C}" presName="nodeTx" presStyleLbl="node1" presStyleIdx="1" presStyleCnt="4">
        <dgm:presLayoutVars>
          <dgm:bulletEnabled val="1"/>
        </dgm:presLayoutVars>
      </dgm:prSet>
      <dgm:spPr/>
    </dgm:pt>
    <dgm:pt modelId="{2F9DFBC1-6B2A-4A16-9B26-148CAF94D675}" type="pres">
      <dgm:prSet presAssocID="{D38E246D-67DC-4214-8117-82A80575955C}" presName="invisiNode" presStyleLbl="node1" presStyleIdx="1" presStyleCnt="4"/>
      <dgm:spPr/>
    </dgm:pt>
    <dgm:pt modelId="{1B7FA906-6747-43EA-BFD7-D1F8E66CDAFB}" type="pres">
      <dgm:prSet presAssocID="{D38E246D-67DC-4214-8117-82A80575955C}" presName="imagNode" presStyleLbl="fgImgPlace1" presStyleIdx="1" presStyleCnt="4"/>
      <dgm:spPr>
        <a:xfrm>
          <a:off x="2400509" y="173765"/>
          <a:ext cx="964399" cy="964399"/>
        </a:xfrm>
        <a:prstGeom prst="ellipse">
          <a:avLst/>
        </a:prstGeom>
        <a:blipFill rotWithShape="1">
          <a:blip xmlns:r="http://schemas.openxmlformats.org/officeDocument/2006/relationships" r:embed="rId2"/>
          <a:srcRect/>
          <a:stretch>
            <a:fillRect l="-38000" r="-38000"/>
          </a:stretch>
        </a:blipFill>
        <a:ln w="25400" cap="flat" cmpd="sng" algn="ctr">
          <a:solidFill>
            <a:sysClr val="window" lastClr="FFFFFF">
              <a:hueOff val="0"/>
              <a:satOff val="0"/>
              <a:lumOff val="0"/>
              <a:alphaOff val="0"/>
            </a:sysClr>
          </a:solidFill>
          <a:prstDash val="solid"/>
        </a:ln>
        <a:effectLst/>
      </dgm:spPr>
    </dgm:pt>
    <dgm:pt modelId="{64128959-E642-4EE5-881A-90C65B803FD3}" type="pres">
      <dgm:prSet presAssocID="{0397AF73-AE20-4D17-9759-B136BE3AEAC4}" presName="sibTrans" presStyleLbl="sibTrans2D1" presStyleIdx="0" presStyleCnt="0"/>
      <dgm:spPr/>
    </dgm:pt>
    <dgm:pt modelId="{42357503-AA70-4C68-A4CB-0FE6F76764E5}" type="pres">
      <dgm:prSet presAssocID="{6373ED07-7BFD-4D82-85C7-572FFA35AD05}" presName="compNode" presStyleCnt="0"/>
      <dgm:spPr/>
    </dgm:pt>
    <dgm:pt modelId="{89CAE3EC-F8F5-4E5E-AA94-E5BC1584C1B1}" type="pres">
      <dgm:prSet presAssocID="{6373ED07-7BFD-4D82-85C7-572FFA35AD05}" presName="bkgdShape" presStyleLbl="node1" presStyleIdx="2" presStyleCnt="4"/>
      <dgm:spPr>
        <a:prstGeom prst="roundRect">
          <a:avLst>
            <a:gd name="adj" fmla="val 10000"/>
          </a:avLst>
        </a:prstGeom>
      </dgm:spPr>
    </dgm:pt>
    <dgm:pt modelId="{C5ADCEE5-F1F9-4A04-8943-073EF431F63F}" type="pres">
      <dgm:prSet presAssocID="{6373ED07-7BFD-4D82-85C7-572FFA35AD05}" presName="nodeTx" presStyleLbl="node1" presStyleIdx="2" presStyleCnt="4">
        <dgm:presLayoutVars>
          <dgm:bulletEnabled val="1"/>
        </dgm:presLayoutVars>
      </dgm:prSet>
      <dgm:spPr/>
    </dgm:pt>
    <dgm:pt modelId="{8B98C715-C727-4E0F-AE3C-1A90ECD0138A}" type="pres">
      <dgm:prSet presAssocID="{6373ED07-7BFD-4D82-85C7-572FFA35AD05}" presName="invisiNode" presStyleLbl="node1" presStyleIdx="2" presStyleCnt="4"/>
      <dgm:spPr/>
    </dgm:pt>
    <dgm:pt modelId="{C449A9DC-E373-4F8F-BA8E-B875CA7D74CC}" type="pres">
      <dgm:prSet presAssocID="{6373ED07-7BFD-4D82-85C7-572FFA35AD05}" presName="imagNode" presStyleLbl="fgImgPlace1" presStyleIdx="2" presStyleCnt="4"/>
      <dgm:spPr>
        <a:xfrm>
          <a:off x="4339946" y="173765"/>
          <a:ext cx="964399" cy="964399"/>
        </a:xfrm>
        <a:prstGeom prst="ellipse">
          <a:avLst/>
        </a:prstGeom>
        <a:blipFill rotWithShape="1">
          <a:blip xmlns:r="http://schemas.openxmlformats.org/officeDocument/2006/relationships" r:embed="rId3"/>
          <a:srcRect/>
          <a:stretch>
            <a:fillRect l="-2000" r="-2000"/>
          </a:stretch>
        </a:blipFill>
        <a:ln w="25400" cap="flat" cmpd="sng" algn="ctr">
          <a:solidFill>
            <a:sysClr val="window" lastClr="FFFFFF">
              <a:hueOff val="0"/>
              <a:satOff val="0"/>
              <a:lumOff val="0"/>
              <a:alphaOff val="0"/>
            </a:sysClr>
          </a:solidFill>
          <a:prstDash val="solid"/>
        </a:ln>
        <a:effectLst/>
      </dgm:spPr>
    </dgm:pt>
    <dgm:pt modelId="{B1E8C1AE-471F-495A-BFA9-1A083435B83D}" type="pres">
      <dgm:prSet presAssocID="{ACEFA243-7E17-44B8-B2C4-B104978859BD}" presName="sibTrans" presStyleLbl="sibTrans2D1" presStyleIdx="0" presStyleCnt="0"/>
      <dgm:spPr/>
    </dgm:pt>
    <dgm:pt modelId="{8221808B-799D-4B52-A204-E5FF8D08191D}" type="pres">
      <dgm:prSet presAssocID="{37C7238C-FB75-4557-AFB3-78DC8AA5C6DD}" presName="compNode" presStyleCnt="0"/>
      <dgm:spPr/>
    </dgm:pt>
    <dgm:pt modelId="{1E3298E3-2333-474C-B799-59A49A73A142}" type="pres">
      <dgm:prSet presAssocID="{37C7238C-FB75-4557-AFB3-78DC8AA5C6DD}" presName="bkgdShape" presStyleLbl="node1" presStyleIdx="3" presStyleCnt="4"/>
      <dgm:spPr>
        <a:prstGeom prst="roundRect">
          <a:avLst>
            <a:gd name="adj" fmla="val 10000"/>
          </a:avLst>
        </a:prstGeom>
      </dgm:spPr>
    </dgm:pt>
    <dgm:pt modelId="{984B2EEE-9603-4A71-B53E-6FD76EBF4E5F}" type="pres">
      <dgm:prSet presAssocID="{37C7238C-FB75-4557-AFB3-78DC8AA5C6DD}" presName="nodeTx" presStyleLbl="node1" presStyleIdx="3" presStyleCnt="4">
        <dgm:presLayoutVars>
          <dgm:bulletEnabled val="1"/>
        </dgm:presLayoutVars>
      </dgm:prSet>
      <dgm:spPr/>
    </dgm:pt>
    <dgm:pt modelId="{51C70E8A-DFAD-4F27-A523-009D1281380D}" type="pres">
      <dgm:prSet presAssocID="{37C7238C-FB75-4557-AFB3-78DC8AA5C6DD}" presName="invisiNode" presStyleLbl="node1" presStyleIdx="3" presStyleCnt="4"/>
      <dgm:spPr/>
    </dgm:pt>
    <dgm:pt modelId="{D5261368-77E4-42B6-BEA3-30B07C84DB2E}" type="pres">
      <dgm:prSet presAssocID="{37C7238C-FB75-4557-AFB3-78DC8AA5C6DD}" presName="imagNode" presStyleLbl="fgImgPlace1" presStyleIdx="3" presStyleCnt="4"/>
      <dgm:spPr>
        <a:xfrm>
          <a:off x="6279384" y="173765"/>
          <a:ext cx="964399" cy="964399"/>
        </a:xfrm>
        <a:prstGeom prst="ellipse">
          <a:avLst/>
        </a:prstGeom>
        <a:blipFill rotWithShape="1">
          <a:blip xmlns:r="http://schemas.openxmlformats.org/officeDocument/2006/relationships" r:embed="rId4"/>
          <a:srcRect/>
          <a:stretch>
            <a:fillRect l="-19000" r="-19000"/>
          </a:stretch>
        </a:blipFill>
        <a:ln w="25400" cap="flat" cmpd="sng" algn="ctr">
          <a:solidFill>
            <a:sysClr val="window" lastClr="FFFFFF">
              <a:hueOff val="0"/>
              <a:satOff val="0"/>
              <a:lumOff val="0"/>
              <a:alphaOff val="0"/>
            </a:sysClr>
          </a:solidFill>
          <a:prstDash val="solid"/>
        </a:ln>
        <a:effectLst/>
      </dgm:spPr>
    </dgm:pt>
  </dgm:ptLst>
  <dgm:cxnLst>
    <dgm:cxn modelId="{EAD02703-B705-4890-A420-FE74659B9CDF}" type="presOf" srcId="{6373ED07-7BFD-4D82-85C7-572FFA35AD05}" destId="{C5ADCEE5-F1F9-4A04-8943-073EF431F63F}" srcOrd="1" destOrd="0" presId="urn:microsoft.com/office/officeart/2005/8/layout/hList7#1"/>
    <dgm:cxn modelId="{D250EA18-BA1A-47B7-B2CC-D3D180D092C0}" type="presOf" srcId="{1C043769-446C-4A03-8379-81B533324438}" destId="{474BED87-4827-41D5-924D-F1A096B1A888}" srcOrd="0" destOrd="0" presId="urn:microsoft.com/office/officeart/2005/8/layout/hList7#1"/>
    <dgm:cxn modelId="{F9CA2C26-3158-4D9F-B267-976207138CD2}" srcId="{1C043769-446C-4A03-8379-81B533324438}" destId="{6373ED07-7BFD-4D82-85C7-572FFA35AD05}" srcOrd="2" destOrd="0" parTransId="{C8074033-033B-44FF-88ED-14DF8043DF4E}" sibTransId="{ACEFA243-7E17-44B8-B2C4-B104978859BD}"/>
    <dgm:cxn modelId="{ED6CF561-10F4-4236-BC32-AD25A738AE6A}" srcId="{1C043769-446C-4A03-8379-81B533324438}" destId="{37C7238C-FB75-4557-AFB3-78DC8AA5C6DD}" srcOrd="3" destOrd="0" parTransId="{197822F1-DCC4-4A34-844C-94C85AA9064B}" sibTransId="{6CF0D6C6-5BF2-4941-84C4-DAB9489A0852}"/>
    <dgm:cxn modelId="{922AC872-9C31-42FF-8606-3CCDE8682838}" type="presOf" srcId="{0397AF73-AE20-4D17-9759-B136BE3AEAC4}" destId="{64128959-E642-4EE5-881A-90C65B803FD3}" srcOrd="0" destOrd="0" presId="urn:microsoft.com/office/officeart/2005/8/layout/hList7#1"/>
    <dgm:cxn modelId="{C837487A-1E0B-416C-A547-7EB6F22FDA99}" type="presOf" srcId="{D38E246D-67DC-4214-8117-82A80575955C}" destId="{0BA5206C-EA80-43E6-B441-79A0E8FA8852}" srcOrd="1" destOrd="0" presId="urn:microsoft.com/office/officeart/2005/8/layout/hList7#1"/>
    <dgm:cxn modelId="{B1DB7288-196F-4086-8569-4BCEB6CFB601}" type="presOf" srcId="{ACEFA243-7E17-44B8-B2C4-B104978859BD}" destId="{B1E8C1AE-471F-495A-BFA9-1A083435B83D}" srcOrd="0" destOrd="0" presId="urn:microsoft.com/office/officeart/2005/8/layout/hList7#1"/>
    <dgm:cxn modelId="{1949FB95-743C-4908-B47F-B54633D4DDC6}" srcId="{1C043769-446C-4A03-8379-81B533324438}" destId="{D38E246D-67DC-4214-8117-82A80575955C}" srcOrd="1" destOrd="0" parTransId="{0A9A13A0-A318-494C-BB9C-A18D20B3F4DA}" sibTransId="{0397AF73-AE20-4D17-9759-B136BE3AEAC4}"/>
    <dgm:cxn modelId="{5189A4B0-50E0-40D6-8C5F-EDB40CA91047}" type="presOf" srcId="{A557E319-C123-462A-9555-A3CA02734DC6}" destId="{DCE5FB0F-2DB4-4740-AB98-498B3004EC94}" srcOrd="1" destOrd="0" presId="urn:microsoft.com/office/officeart/2005/8/layout/hList7#1"/>
    <dgm:cxn modelId="{D02646B5-C2BF-4252-8E54-EC9E58D4770A}" type="presOf" srcId="{D38E246D-67DC-4214-8117-82A80575955C}" destId="{D37632BF-E0EF-4B7F-959C-DE95CDA9498B}" srcOrd="0" destOrd="0" presId="urn:microsoft.com/office/officeart/2005/8/layout/hList7#1"/>
    <dgm:cxn modelId="{1F47D2B9-6272-46AB-A2B4-FD3AF9643B6F}" type="presOf" srcId="{37C7238C-FB75-4557-AFB3-78DC8AA5C6DD}" destId="{1E3298E3-2333-474C-B799-59A49A73A142}" srcOrd="0" destOrd="0" presId="urn:microsoft.com/office/officeart/2005/8/layout/hList7#1"/>
    <dgm:cxn modelId="{E43735C1-F089-44C5-8DAF-3A990A63B906}" type="presOf" srcId="{734855D3-31CA-4EC1-8F1F-210FC8AF61E4}" destId="{E955954B-8103-4332-BC70-8AEDB00EA0D3}" srcOrd="0" destOrd="0" presId="urn:microsoft.com/office/officeart/2005/8/layout/hList7#1"/>
    <dgm:cxn modelId="{6F9C82C9-C61B-4E71-9407-C6C6DA185F7B}" type="presOf" srcId="{A557E319-C123-462A-9555-A3CA02734DC6}" destId="{62FE1C3D-4513-456A-B01B-88205DE1A3E4}" srcOrd="0" destOrd="0" presId="urn:microsoft.com/office/officeart/2005/8/layout/hList7#1"/>
    <dgm:cxn modelId="{70A88CCA-814D-4B85-9F14-F4064F5D5F62}" type="presOf" srcId="{37C7238C-FB75-4557-AFB3-78DC8AA5C6DD}" destId="{984B2EEE-9603-4A71-B53E-6FD76EBF4E5F}" srcOrd="1" destOrd="0" presId="urn:microsoft.com/office/officeart/2005/8/layout/hList7#1"/>
    <dgm:cxn modelId="{8A3976EF-0DD0-46AE-9F12-D44A876336FC}" type="presOf" srcId="{6373ED07-7BFD-4D82-85C7-572FFA35AD05}" destId="{89CAE3EC-F8F5-4E5E-AA94-E5BC1584C1B1}" srcOrd="0" destOrd="0" presId="urn:microsoft.com/office/officeart/2005/8/layout/hList7#1"/>
    <dgm:cxn modelId="{86D710F5-93D3-4865-B456-FCCDF7368F82}" srcId="{1C043769-446C-4A03-8379-81B533324438}" destId="{A557E319-C123-462A-9555-A3CA02734DC6}" srcOrd="0" destOrd="0" parTransId="{02D69B35-DB5C-42CF-8539-8411DDB2247A}" sibTransId="{734855D3-31CA-4EC1-8F1F-210FC8AF61E4}"/>
    <dgm:cxn modelId="{D8015DB9-4616-4639-80C5-0771DAF2EEAB}" type="presParOf" srcId="{474BED87-4827-41D5-924D-F1A096B1A888}" destId="{735359E5-AEF3-4B91-B86F-04961C03D81E}" srcOrd="0" destOrd="0" presId="urn:microsoft.com/office/officeart/2005/8/layout/hList7#1"/>
    <dgm:cxn modelId="{22BE0AA0-92C8-401C-A6BD-71A1AB68A14D}" type="presParOf" srcId="{474BED87-4827-41D5-924D-F1A096B1A888}" destId="{9731E6E4-915D-4D96-B3B6-9D7641E1CB73}" srcOrd="1" destOrd="0" presId="urn:microsoft.com/office/officeart/2005/8/layout/hList7#1"/>
    <dgm:cxn modelId="{311ADC60-08CA-4D08-9351-F029318CE5A8}" type="presParOf" srcId="{9731E6E4-915D-4D96-B3B6-9D7641E1CB73}" destId="{8C584EBA-A5D1-4F06-BF05-5AF03DB5CD69}" srcOrd="0" destOrd="0" presId="urn:microsoft.com/office/officeart/2005/8/layout/hList7#1"/>
    <dgm:cxn modelId="{A7C40E60-C82E-4417-B195-0975349F64DC}" type="presParOf" srcId="{8C584EBA-A5D1-4F06-BF05-5AF03DB5CD69}" destId="{62FE1C3D-4513-456A-B01B-88205DE1A3E4}" srcOrd="0" destOrd="0" presId="urn:microsoft.com/office/officeart/2005/8/layout/hList7#1"/>
    <dgm:cxn modelId="{EB7676A9-3C95-4AC9-B271-08700C94BC9C}" type="presParOf" srcId="{8C584EBA-A5D1-4F06-BF05-5AF03DB5CD69}" destId="{DCE5FB0F-2DB4-4740-AB98-498B3004EC94}" srcOrd="1" destOrd="0" presId="urn:microsoft.com/office/officeart/2005/8/layout/hList7#1"/>
    <dgm:cxn modelId="{0C972574-F207-4AF5-8589-EC5BFE5B3097}" type="presParOf" srcId="{8C584EBA-A5D1-4F06-BF05-5AF03DB5CD69}" destId="{AF4CA9B2-9249-45EC-96DD-8476FAB017CB}" srcOrd="2" destOrd="0" presId="urn:microsoft.com/office/officeart/2005/8/layout/hList7#1"/>
    <dgm:cxn modelId="{E02F617E-692C-4843-8BA0-053855B99AF6}" type="presParOf" srcId="{8C584EBA-A5D1-4F06-BF05-5AF03DB5CD69}" destId="{456402F8-F57E-417F-9B2D-AF4E35B755FB}" srcOrd="3" destOrd="0" presId="urn:microsoft.com/office/officeart/2005/8/layout/hList7#1"/>
    <dgm:cxn modelId="{3E47F27F-1C8B-419D-AE49-749B8491666A}" type="presParOf" srcId="{9731E6E4-915D-4D96-B3B6-9D7641E1CB73}" destId="{E955954B-8103-4332-BC70-8AEDB00EA0D3}" srcOrd="1" destOrd="0" presId="urn:microsoft.com/office/officeart/2005/8/layout/hList7#1"/>
    <dgm:cxn modelId="{521DC22C-BB1F-4790-8C9F-D580FA349AA0}" type="presParOf" srcId="{9731E6E4-915D-4D96-B3B6-9D7641E1CB73}" destId="{0D357A68-6983-48EA-88AF-6AB36624CBBE}" srcOrd="2" destOrd="0" presId="urn:microsoft.com/office/officeart/2005/8/layout/hList7#1"/>
    <dgm:cxn modelId="{9929E2EC-0EB7-4E67-8BD8-426A2B07DE07}" type="presParOf" srcId="{0D357A68-6983-48EA-88AF-6AB36624CBBE}" destId="{D37632BF-E0EF-4B7F-959C-DE95CDA9498B}" srcOrd="0" destOrd="0" presId="urn:microsoft.com/office/officeart/2005/8/layout/hList7#1"/>
    <dgm:cxn modelId="{6778D926-7021-49C8-8C75-9474BAB6EF8D}" type="presParOf" srcId="{0D357A68-6983-48EA-88AF-6AB36624CBBE}" destId="{0BA5206C-EA80-43E6-B441-79A0E8FA8852}" srcOrd="1" destOrd="0" presId="urn:microsoft.com/office/officeart/2005/8/layout/hList7#1"/>
    <dgm:cxn modelId="{0DE7BC52-ABE7-4FE5-B5C5-42CCB9009CF6}" type="presParOf" srcId="{0D357A68-6983-48EA-88AF-6AB36624CBBE}" destId="{2F9DFBC1-6B2A-4A16-9B26-148CAF94D675}" srcOrd="2" destOrd="0" presId="urn:microsoft.com/office/officeart/2005/8/layout/hList7#1"/>
    <dgm:cxn modelId="{47B94B56-E931-4969-8541-EB9DE37830ED}" type="presParOf" srcId="{0D357A68-6983-48EA-88AF-6AB36624CBBE}" destId="{1B7FA906-6747-43EA-BFD7-D1F8E66CDAFB}" srcOrd="3" destOrd="0" presId="urn:microsoft.com/office/officeart/2005/8/layout/hList7#1"/>
    <dgm:cxn modelId="{0FABB445-AAA3-40C8-843F-F42F26A4299F}" type="presParOf" srcId="{9731E6E4-915D-4D96-B3B6-9D7641E1CB73}" destId="{64128959-E642-4EE5-881A-90C65B803FD3}" srcOrd="3" destOrd="0" presId="urn:microsoft.com/office/officeart/2005/8/layout/hList7#1"/>
    <dgm:cxn modelId="{8015D1CF-B218-46F6-BEE8-F76B337C1C30}" type="presParOf" srcId="{9731E6E4-915D-4D96-B3B6-9D7641E1CB73}" destId="{42357503-AA70-4C68-A4CB-0FE6F76764E5}" srcOrd="4" destOrd="0" presId="urn:microsoft.com/office/officeart/2005/8/layout/hList7#1"/>
    <dgm:cxn modelId="{838E5BF4-36CE-4519-877B-55570A8D863F}" type="presParOf" srcId="{42357503-AA70-4C68-A4CB-0FE6F76764E5}" destId="{89CAE3EC-F8F5-4E5E-AA94-E5BC1584C1B1}" srcOrd="0" destOrd="0" presId="urn:microsoft.com/office/officeart/2005/8/layout/hList7#1"/>
    <dgm:cxn modelId="{F9DEDB6D-6C48-4451-8CD2-38EDA772CAC6}" type="presParOf" srcId="{42357503-AA70-4C68-A4CB-0FE6F76764E5}" destId="{C5ADCEE5-F1F9-4A04-8943-073EF431F63F}" srcOrd="1" destOrd="0" presId="urn:microsoft.com/office/officeart/2005/8/layout/hList7#1"/>
    <dgm:cxn modelId="{22DF6C59-3C3A-4925-B5DD-C908AD579C62}" type="presParOf" srcId="{42357503-AA70-4C68-A4CB-0FE6F76764E5}" destId="{8B98C715-C727-4E0F-AE3C-1A90ECD0138A}" srcOrd="2" destOrd="0" presId="urn:microsoft.com/office/officeart/2005/8/layout/hList7#1"/>
    <dgm:cxn modelId="{C6506318-6B52-4434-8722-172AEA66EB1E}" type="presParOf" srcId="{42357503-AA70-4C68-A4CB-0FE6F76764E5}" destId="{C449A9DC-E373-4F8F-BA8E-B875CA7D74CC}" srcOrd="3" destOrd="0" presId="urn:microsoft.com/office/officeart/2005/8/layout/hList7#1"/>
    <dgm:cxn modelId="{8F33A878-B5E4-4615-94DF-7AC5B8AD1C66}" type="presParOf" srcId="{9731E6E4-915D-4D96-B3B6-9D7641E1CB73}" destId="{B1E8C1AE-471F-495A-BFA9-1A083435B83D}" srcOrd="5" destOrd="0" presId="urn:microsoft.com/office/officeart/2005/8/layout/hList7#1"/>
    <dgm:cxn modelId="{07FD49D7-E69D-4960-BF0B-0995D54CC025}" type="presParOf" srcId="{9731E6E4-915D-4D96-B3B6-9D7641E1CB73}" destId="{8221808B-799D-4B52-A204-E5FF8D08191D}" srcOrd="6" destOrd="0" presId="urn:microsoft.com/office/officeart/2005/8/layout/hList7#1"/>
    <dgm:cxn modelId="{39E31137-10BB-4457-980D-A23222449337}" type="presParOf" srcId="{8221808B-799D-4B52-A204-E5FF8D08191D}" destId="{1E3298E3-2333-474C-B799-59A49A73A142}" srcOrd="0" destOrd="0" presId="urn:microsoft.com/office/officeart/2005/8/layout/hList7#1"/>
    <dgm:cxn modelId="{CEA6BC8C-6780-4B06-94D7-8F814BC5EB54}" type="presParOf" srcId="{8221808B-799D-4B52-A204-E5FF8D08191D}" destId="{984B2EEE-9603-4A71-B53E-6FD76EBF4E5F}" srcOrd="1" destOrd="0" presId="urn:microsoft.com/office/officeart/2005/8/layout/hList7#1"/>
    <dgm:cxn modelId="{CFDA1091-C3E8-44C5-A8E9-B5B8F16F9773}" type="presParOf" srcId="{8221808B-799D-4B52-A204-E5FF8D08191D}" destId="{51C70E8A-DFAD-4F27-A523-009D1281380D}" srcOrd="2" destOrd="0" presId="urn:microsoft.com/office/officeart/2005/8/layout/hList7#1"/>
    <dgm:cxn modelId="{A064868B-076A-4900-8B1A-9129A2FF5705}" type="presParOf" srcId="{8221808B-799D-4B52-A204-E5FF8D08191D}" destId="{D5261368-77E4-42B6-BEA3-30B07C84DB2E}"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D159A-5C4C-4059-926F-2187C44D52DA}" type="doc">
      <dgm:prSet loTypeId="urn:microsoft.com/office/officeart/2005/8/layout/hList7#2" loCatId="process" qsTypeId="urn:microsoft.com/office/officeart/2005/8/quickstyle/simple1" qsCatId="simple" csTypeId="urn:microsoft.com/office/officeart/2005/8/colors/accent1_2" csCatId="accent1" phldr="1"/>
      <dgm:spPr/>
      <dgm:t>
        <a:bodyPr/>
        <a:lstStyle/>
        <a:p>
          <a:endParaRPr lang="hr-HR"/>
        </a:p>
      </dgm:t>
    </dgm:pt>
    <dgm:pt modelId="{F67461A0-C077-4CE4-9088-93DDA54AC541}">
      <dgm:prSet phldrT="[Tekst]"/>
      <dgm:spPr>
        <a:solidFill>
          <a:srgbClr val="004D9A"/>
        </a:solidFill>
      </dgm:spPr>
      <dgm:t>
        <a:bodyPr/>
        <a:lstStyle/>
        <a:p>
          <a:r>
            <a:rPr lang="hr-HR" dirty="0"/>
            <a:t>Priprema strateških podloga za i davanje komentara na </a:t>
          </a:r>
          <a:r>
            <a:rPr lang="hr-HR" i="1" dirty="0" err="1"/>
            <a:t>Policy</a:t>
          </a:r>
          <a:r>
            <a:rPr lang="hr-HR" i="1" dirty="0"/>
            <a:t> note </a:t>
          </a:r>
          <a:r>
            <a:rPr lang="hr-HR" dirty="0"/>
            <a:t>za teritorijalni razvoj</a:t>
          </a:r>
        </a:p>
      </dgm:t>
    </dgm:pt>
    <dgm:pt modelId="{EDCFC475-4D23-46EE-914B-E7F0D0BF0203}" type="parTrans" cxnId="{1EBA805B-EAD1-4267-9453-274FAD358AF6}">
      <dgm:prSet/>
      <dgm:spPr/>
      <dgm:t>
        <a:bodyPr/>
        <a:lstStyle/>
        <a:p>
          <a:endParaRPr lang="hr-HR"/>
        </a:p>
      </dgm:t>
    </dgm:pt>
    <dgm:pt modelId="{2168AFC0-BD7C-4130-B0F9-DE03560D0E03}" type="sibTrans" cxnId="{1EBA805B-EAD1-4267-9453-274FAD358AF6}">
      <dgm:prSet/>
      <dgm:spPr/>
      <dgm:t>
        <a:bodyPr/>
        <a:lstStyle/>
        <a:p>
          <a:endParaRPr lang="hr-HR"/>
        </a:p>
      </dgm:t>
    </dgm:pt>
    <dgm:pt modelId="{96C64A25-6859-4DA7-BFD1-D38C055D7A17}">
      <dgm:prSet phldrT="[Tekst]"/>
      <dgm:spPr>
        <a:solidFill>
          <a:srgbClr val="004D9A"/>
        </a:solidFill>
      </dgm:spPr>
      <dgm:t>
        <a:bodyPr/>
        <a:lstStyle/>
        <a:p>
          <a:r>
            <a:rPr lang="hr-HR" dirty="0"/>
            <a:t>Definiranje</a:t>
          </a:r>
          <a:r>
            <a:rPr lang="hr-HR" baseline="0" dirty="0"/>
            <a:t> obuhvata ključnog područja intervencija</a:t>
          </a:r>
          <a:endParaRPr lang="hr-HR" dirty="0"/>
        </a:p>
      </dgm:t>
    </dgm:pt>
    <dgm:pt modelId="{284CC005-3F20-487E-AB37-D1D2201817E1}" type="parTrans" cxnId="{C7941D51-589A-4A85-A8DC-25C400C3D998}">
      <dgm:prSet/>
      <dgm:spPr/>
      <dgm:t>
        <a:bodyPr/>
        <a:lstStyle/>
        <a:p>
          <a:endParaRPr lang="hr-HR"/>
        </a:p>
      </dgm:t>
    </dgm:pt>
    <dgm:pt modelId="{D60802E6-283B-41D3-9C11-C9320B9776C0}" type="sibTrans" cxnId="{C7941D51-589A-4A85-A8DC-25C400C3D998}">
      <dgm:prSet/>
      <dgm:spPr/>
      <dgm:t>
        <a:bodyPr/>
        <a:lstStyle/>
        <a:p>
          <a:endParaRPr lang="hr-HR"/>
        </a:p>
      </dgm:t>
    </dgm:pt>
    <dgm:pt modelId="{C6F46865-BE92-4536-98D0-6705DEFD9480}">
      <dgm:prSet phldrT="[Tekst]"/>
      <dgm:spPr>
        <a:solidFill>
          <a:srgbClr val="004D9A"/>
        </a:solidFill>
      </dgm:spPr>
      <dgm:t>
        <a:bodyPr/>
        <a:lstStyle/>
        <a:p>
          <a:r>
            <a:rPr lang="hr-HR" dirty="0"/>
            <a:t>Definiranje</a:t>
          </a:r>
          <a:r>
            <a:rPr lang="hr-HR" baseline="0" dirty="0"/>
            <a:t> provedbenih mehanizama i strateških projekata i izvora financiranja</a:t>
          </a:r>
          <a:endParaRPr lang="hr-HR" dirty="0"/>
        </a:p>
      </dgm:t>
    </dgm:pt>
    <dgm:pt modelId="{221900DA-AA7D-4E7A-BFC1-15ACDAC65169}" type="parTrans" cxnId="{47EE522E-8450-48EF-8961-938BA9894575}">
      <dgm:prSet/>
      <dgm:spPr/>
      <dgm:t>
        <a:bodyPr/>
        <a:lstStyle/>
        <a:p>
          <a:endParaRPr lang="hr-HR"/>
        </a:p>
      </dgm:t>
    </dgm:pt>
    <dgm:pt modelId="{4D78F9EB-53EB-4B1E-88EC-132EDA49E165}" type="sibTrans" cxnId="{47EE522E-8450-48EF-8961-938BA9894575}">
      <dgm:prSet/>
      <dgm:spPr/>
      <dgm:t>
        <a:bodyPr/>
        <a:lstStyle/>
        <a:p>
          <a:endParaRPr lang="hr-HR"/>
        </a:p>
      </dgm:t>
    </dgm:pt>
    <dgm:pt modelId="{40280DDC-0761-4750-881F-17749C4B76B2}">
      <dgm:prSet phldrT="[Tekst]"/>
      <dgm:spPr>
        <a:solidFill>
          <a:srgbClr val="004D9A"/>
        </a:solidFill>
      </dgm:spPr>
      <dgm:t>
        <a:bodyPr/>
        <a:lstStyle/>
        <a:p>
          <a:r>
            <a:rPr lang="hr-HR" dirty="0"/>
            <a:t>Definiranje izvora financiranja i razvoj investicijskih platformi</a:t>
          </a:r>
        </a:p>
      </dgm:t>
    </dgm:pt>
    <dgm:pt modelId="{FB4ED933-9FA1-4336-9CAE-A9168070654E}" type="parTrans" cxnId="{C7738BD0-0EB1-499C-B7A7-A35B4CA04226}">
      <dgm:prSet/>
      <dgm:spPr/>
      <dgm:t>
        <a:bodyPr/>
        <a:lstStyle/>
        <a:p>
          <a:endParaRPr lang="hr-HR"/>
        </a:p>
      </dgm:t>
    </dgm:pt>
    <dgm:pt modelId="{85112B6F-EF79-4A5A-ABAF-A4133AB44AAB}" type="sibTrans" cxnId="{C7738BD0-0EB1-499C-B7A7-A35B4CA04226}">
      <dgm:prSet/>
      <dgm:spPr/>
      <dgm:t>
        <a:bodyPr/>
        <a:lstStyle/>
        <a:p>
          <a:endParaRPr lang="hr-HR"/>
        </a:p>
      </dgm:t>
    </dgm:pt>
    <dgm:pt modelId="{C861A253-1085-48A0-AE47-BBFF0735394B}" type="pres">
      <dgm:prSet presAssocID="{7D6D159A-5C4C-4059-926F-2187C44D52DA}" presName="Name0" presStyleCnt="0">
        <dgm:presLayoutVars>
          <dgm:dir/>
          <dgm:resizeHandles val="exact"/>
        </dgm:presLayoutVars>
      </dgm:prSet>
      <dgm:spPr/>
    </dgm:pt>
    <dgm:pt modelId="{4EFDB2EC-0C36-45CF-A2D3-046AA18B8B01}" type="pres">
      <dgm:prSet presAssocID="{7D6D159A-5C4C-4059-926F-2187C44D52DA}" presName="fgShape" presStyleLbl="fgShp" presStyleIdx="0" presStyleCnt="1"/>
      <dgm:spPr/>
    </dgm:pt>
    <dgm:pt modelId="{B588516D-3AA4-4A70-939D-92F6BB6BFC08}" type="pres">
      <dgm:prSet presAssocID="{7D6D159A-5C4C-4059-926F-2187C44D52DA}" presName="linComp" presStyleCnt="0"/>
      <dgm:spPr/>
    </dgm:pt>
    <dgm:pt modelId="{DFBD219F-7631-4905-B63E-BD3F7C063F23}" type="pres">
      <dgm:prSet presAssocID="{F67461A0-C077-4CE4-9088-93DDA54AC541}" presName="compNode" presStyleCnt="0"/>
      <dgm:spPr/>
    </dgm:pt>
    <dgm:pt modelId="{C80E5D03-DA43-4257-9C12-CC004E6ABEEF}" type="pres">
      <dgm:prSet presAssocID="{F67461A0-C077-4CE4-9088-93DDA54AC541}" presName="bkgdShape" presStyleLbl="node1" presStyleIdx="0" presStyleCnt="4"/>
      <dgm:spPr/>
    </dgm:pt>
    <dgm:pt modelId="{056CC4BA-2879-4A91-A69F-724218DC6CC3}" type="pres">
      <dgm:prSet presAssocID="{F67461A0-C077-4CE4-9088-93DDA54AC541}" presName="nodeTx" presStyleLbl="node1" presStyleIdx="0" presStyleCnt="4">
        <dgm:presLayoutVars>
          <dgm:bulletEnabled val="1"/>
        </dgm:presLayoutVars>
      </dgm:prSet>
      <dgm:spPr/>
    </dgm:pt>
    <dgm:pt modelId="{6A78CC6D-4B43-4553-B969-441BCEF8BB2F}" type="pres">
      <dgm:prSet presAssocID="{F67461A0-C077-4CE4-9088-93DDA54AC541}" presName="invisiNode" presStyleLbl="node1" presStyleIdx="0" presStyleCnt="4"/>
      <dgm:spPr/>
    </dgm:pt>
    <dgm:pt modelId="{A9353BF7-A0DB-4978-B4D6-55F178B7E76A}" type="pres">
      <dgm:prSet presAssocID="{F67461A0-C077-4CE4-9088-93DDA54AC541}" presName="imagNode" presStyleLbl="fgImgPlace1" presStyleIdx="0" presStyleCnt="4"/>
      <dgm:spPr>
        <a:blipFill rotWithShape="1">
          <a:blip xmlns:r="http://schemas.openxmlformats.org/officeDocument/2006/relationships" r:embed="rId1"/>
          <a:srcRect/>
          <a:stretch>
            <a:fillRect l="-32000" r="-32000"/>
          </a:stretch>
        </a:blipFill>
      </dgm:spPr>
    </dgm:pt>
    <dgm:pt modelId="{9E6C7DB8-3336-4CA7-B514-24477D7953F1}" type="pres">
      <dgm:prSet presAssocID="{2168AFC0-BD7C-4130-B0F9-DE03560D0E03}" presName="sibTrans" presStyleLbl="sibTrans2D1" presStyleIdx="0" presStyleCnt="0"/>
      <dgm:spPr/>
    </dgm:pt>
    <dgm:pt modelId="{D4A45301-2366-4FC5-9BAB-FCAF15DCA759}" type="pres">
      <dgm:prSet presAssocID="{96C64A25-6859-4DA7-BFD1-D38C055D7A17}" presName="compNode" presStyleCnt="0"/>
      <dgm:spPr/>
    </dgm:pt>
    <dgm:pt modelId="{0CA9A3A2-8EFC-412D-9695-C87355794422}" type="pres">
      <dgm:prSet presAssocID="{96C64A25-6859-4DA7-BFD1-D38C055D7A17}" presName="bkgdShape" presStyleLbl="node1" presStyleIdx="1" presStyleCnt="4"/>
      <dgm:spPr/>
    </dgm:pt>
    <dgm:pt modelId="{76922EA2-16FC-4DAC-8A29-4C5B6BEAAFDF}" type="pres">
      <dgm:prSet presAssocID="{96C64A25-6859-4DA7-BFD1-D38C055D7A17}" presName="nodeTx" presStyleLbl="node1" presStyleIdx="1" presStyleCnt="4">
        <dgm:presLayoutVars>
          <dgm:bulletEnabled val="1"/>
        </dgm:presLayoutVars>
      </dgm:prSet>
      <dgm:spPr/>
    </dgm:pt>
    <dgm:pt modelId="{41CA72B7-0122-441E-9CF8-6D986B8DE779}" type="pres">
      <dgm:prSet presAssocID="{96C64A25-6859-4DA7-BFD1-D38C055D7A17}" presName="invisiNode" presStyleLbl="node1" presStyleIdx="1" presStyleCnt="4"/>
      <dgm:spPr/>
    </dgm:pt>
    <dgm:pt modelId="{D55F49D5-0D87-4E15-ADAF-163C710A1D9F}" type="pres">
      <dgm:prSet presAssocID="{96C64A25-6859-4DA7-BFD1-D38C055D7A17}" presName="imagNode" presStyleLbl="fgImgPlace1" presStyleIdx="1" presStyleCnt="4"/>
      <dgm:spPr>
        <a:blipFill rotWithShape="1">
          <a:blip xmlns:r="http://schemas.openxmlformats.org/officeDocument/2006/relationships" r:embed="rId2"/>
          <a:srcRect/>
          <a:stretch>
            <a:fillRect/>
          </a:stretch>
        </a:blipFill>
      </dgm:spPr>
    </dgm:pt>
    <dgm:pt modelId="{6164DF0A-E648-4B45-9628-F5F91488C732}" type="pres">
      <dgm:prSet presAssocID="{D60802E6-283B-41D3-9C11-C9320B9776C0}" presName="sibTrans" presStyleLbl="sibTrans2D1" presStyleIdx="0" presStyleCnt="0"/>
      <dgm:spPr/>
    </dgm:pt>
    <dgm:pt modelId="{34F6B7A7-2DCA-489E-869E-1FE9FC1CD06A}" type="pres">
      <dgm:prSet presAssocID="{C6F46865-BE92-4536-98D0-6705DEFD9480}" presName="compNode" presStyleCnt="0"/>
      <dgm:spPr/>
    </dgm:pt>
    <dgm:pt modelId="{F28C77DE-1ADC-40A4-99B3-4F8AF907D852}" type="pres">
      <dgm:prSet presAssocID="{C6F46865-BE92-4536-98D0-6705DEFD9480}" presName="bkgdShape" presStyleLbl="node1" presStyleIdx="2" presStyleCnt="4"/>
      <dgm:spPr/>
    </dgm:pt>
    <dgm:pt modelId="{2F135DBD-1D48-4AA4-9B03-5B4AD7775E98}" type="pres">
      <dgm:prSet presAssocID="{C6F46865-BE92-4536-98D0-6705DEFD9480}" presName="nodeTx" presStyleLbl="node1" presStyleIdx="2" presStyleCnt="4">
        <dgm:presLayoutVars>
          <dgm:bulletEnabled val="1"/>
        </dgm:presLayoutVars>
      </dgm:prSet>
      <dgm:spPr/>
    </dgm:pt>
    <dgm:pt modelId="{1348C15F-6979-4226-B6F9-B0B704E52C1F}" type="pres">
      <dgm:prSet presAssocID="{C6F46865-BE92-4536-98D0-6705DEFD9480}" presName="invisiNode" presStyleLbl="node1" presStyleIdx="2" presStyleCnt="4"/>
      <dgm:spPr/>
    </dgm:pt>
    <dgm:pt modelId="{C2F62ED8-CA2C-4EB8-BA8D-E8E6843EBEF2}" type="pres">
      <dgm:prSet presAssocID="{C6F46865-BE92-4536-98D0-6705DEFD9480}" presName="imagNode" presStyleLbl="fgImgPlace1" presStyleIdx="2" presStyleCnt="4"/>
      <dgm:spPr>
        <a:blipFill rotWithShape="1">
          <a:blip xmlns:r="http://schemas.openxmlformats.org/officeDocument/2006/relationships" r:embed="rId3"/>
          <a:srcRect/>
          <a:stretch>
            <a:fillRect l="-39000" r="-39000"/>
          </a:stretch>
        </a:blipFill>
      </dgm:spPr>
    </dgm:pt>
    <dgm:pt modelId="{736965DC-90BA-4486-A048-B5730D46D531}" type="pres">
      <dgm:prSet presAssocID="{4D78F9EB-53EB-4B1E-88EC-132EDA49E165}" presName="sibTrans" presStyleLbl="sibTrans2D1" presStyleIdx="0" presStyleCnt="0"/>
      <dgm:spPr/>
    </dgm:pt>
    <dgm:pt modelId="{712E4AE1-701C-4F1A-A5CB-3028FAEE0A4A}" type="pres">
      <dgm:prSet presAssocID="{40280DDC-0761-4750-881F-17749C4B76B2}" presName="compNode" presStyleCnt="0"/>
      <dgm:spPr/>
    </dgm:pt>
    <dgm:pt modelId="{7E8AD209-E58C-4992-97F9-A972809818E7}" type="pres">
      <dgm:prSet presAssocID="{40280DDC-0761-4750-881F-17749C4B76B2}" presName="bkgdShape" presStyleLbl="node1" presStyleIdx="3" presStyleCnt="4"/>
      <dgm:spPr/>
    </dgm:pt>
    <dgm:pt modelId="{491F1C88-B580-45A1-8D1B-1558ED42CFE7}" type="pres">
      <dgm:prSet presAssocID="{40280DDC-0761-4750-881F-17749C4B76B2}" presName="nodeTx" presStyleLbl="node1" presStyleIdx="3" presStyleCnt="4">
        <dgm:presLayoutVars>
          <dgm:bulletEnabled val="1"/>
        </dgm:presLayoutVars>
      </dgm:prSet>
      <dgm:spPr/>
    </dgm:pt>
    <dgm:pt modelId="{16F735F0-A02C-42A9-8FDE-5C085F4EE05A}" type="pres">
      <dgm:prSet presAssocID="{40280DDC-0761-4750-881F-17749C4B76B2}" presName="invisiNode" presStyleLbl="node1" presStyleIdx="3" presStyleCnt="4"/>
      <dgm:spPr/>
    </dgm:pt>
    <dgm:pt modelId="{75EDF9E8-E5A7-45AB-A13E-57DC1E074F8D}" type="pres">
      <dgm:prSet presAssocID="{40280DDC-0761-4750-881F-17749C4B76B2}" presName="imagNode" presStyleLbl="fgImgPlace1" presStyleIdx="3" presStyleCnt="4"/>
      <dgm:spPr>
        <a:blipFill rotWithShape="1">
          <a:blip xmlns:r="http://schemas.openxmlformats.org/officeDocument/2006/relationships" r:embed="rId4"/>
          <a:srcRect/>
          <a:stretch>
            <a:fillRect l="-53000" r="-53000"/>
          </a:stretch>
        </a:blipFill>
      </dgm:spPr>
    </dgm:pt>
  </dgm:ptLst>
  <dgm:cxnLst>
    <dgm:cxn modelId="{92BBED11-91C8-4ED3-9DEF-75040728070A}" type="presOf" srcId="{F67461A0-C077-4CE4-9088-93DDA54AC541}" destId="{C80E5D03-DA43-4257-9C12-CC004E6ABEEF}" srcOrd="0" destOrd="0" presId="urn:microsoft.com/office/officeart/2005/8/layout/hList7#2"/>
    <dgm:cxn modelId="{9384D014-F26C-4899-9CF6-65E7DD6AA106}" type="presOf" srcId="{40280DDC-0761-4750-881F-17749C4B76B2}" destId="{7E8AD209-E58C-4992-97F9-A972809818E7}" srcOrd="0" destOrd="0" presId="urn:microsoft.com/office/officeart/2005/8/layout/hList7#2"/>
    <dgm:cxn modelId="{11062A1C-2D14-4995-AE1B-5FEABD622FAA}" type="presOf" srcId="{D60802E6-283B-41D3-9C11-C9320B9776C0}" destId="{6164DF0A-E648-4B45-9628-F5F91488C732}" srcOrd="0" destOrd="0" presId="urn:microsoft.com/office/officeart/2005/8/layout/hList7#2"/>
    <dgm:cxn modelId="{67D27E20-909F-4F00-A24F-6294E5F366C4}" type="presOf" srcId="{F67461A0-C077-4CE4-9088-93DDA54AC541}" destId="{056CC4BA-2879-4A91-A69F-724218DC6CC3}" srcOrd="1" destOrd="0" presId="urn:microsoft.com/office/officeart/2005/8/layout/hList7#2"/>
    <dgm:cxn modelId="{47EE522E-8450-48EF-8961-938BA9894575}" srcId="{7D6D159A-5C4C-4059-926F-2187C44D52DA}" destId="{C6F46865-BE92-4536-98D0-6705DEFD9480}" srcOrd="2" destOrd="0" parTransId="{221900DA-AA7D-4E7A-BFC1-15ACDAC65169}" sibTransId="{4D78F9EB-53EB-4B1E-88EC-132EDA49E165}"/>
    <dgm:cxn modelId="{DBB50E37-E5D4-4D30-98C5-8311A8B3A76A}" type="presOf" srcId="{7D6D159A-5C4C-4059-926F-2187C44D52DA}" destId="{C861A253-1085-48A0-AE47-BBFF0735394B}" srcOrd="0" destOrd="0" presId="urn:microsoft.com/office/officeart/2005/8/layout/hList7#2"/>
    <dgm:cxn modelId="{6041F638-CEEC-407F-BDD3-698FF2B0B27A}" type="presOf" srcId="{4D78F9EB-53EB-4B1E-88EC-132EDA49E165}" destId="{736965DC-90BA-4486-A048-B5730D46D531}" srcOrd="0" destOrd="0" presId="urn:microsoft.com/office/officeart/2005/8/layout/hList7#2"/>
    <dgm:cxn modelId="{1EBA805B-EAD1-4267-9453-274FAD358AF6}" srcId="{7D6D159A-5C4C-4059-926F-2187C44D52DA}" destId="{F67461A0-C077-4CE4-9088-93DDA54AC541}" srcOrd="0" destOrd="0" parTransId="{EDCFC475-4D23-46EE-914B-E7F0D0BF0203}" sibTransId="{2168AFC0-BD7C-4130-B0F9-DE03560D0E03}"/>
    <dgm:cxn modelId="{C7941D51-589A-4A85-A8DC-25C400C3D998}" srcId="{7D6D159A-5C4C-4059-926F-2187C44D52DA}" destId="{96C64A25-6859-4DA7-BFD1-D38C055D7A17}" srcOrd="1" destOrd="0" parTransId="{284CC005-3F20-487E-AB37-D1D2201817E1}" sibTransId="{D60802E6-283B-41D3-9C11-C9320B9776C0}"/>
    <dgm:cxn modelId="{80A12A73-3396-4A4B-955C-FE6AFE153B57}" type="presOf" srcId="{C6F46865-BE92-4536-98D0-6705DEFD9480}" destId="{F28C77DE-1ADC-40A4-99B3-4F8AF907D852}" srcOrd="0" destOrd="0" presId="urn:microsoft.com/office/officeart/2005/8/layout/hList7#2"/>
    <dgm:cxn modelId="{E000D859-73DC-43E4-B0EF-14DC00732A72}" type="presOf" srcId="{96C64A25-6859-4DA7-BFD1-D38C055D7A17}" destId="{76922EA2-16FC-4DAC-8A29-4C5B6BEAAFDF}" srcOrd="1" destOrd="0" presId="urn:microsoft.com/office/officeart/2005/8/layout/hList7#2"/>
    <dgm:cxn modelId="{D14C1A7D-B212-409D-8D92-FF2FBAE39238}" type="presOf" srcId="{C6F46865-BE92-4536-98D0-6705DEFD9480}" destId="{2F135DBD-1D48-4AA4-9B03-5B4AD7775E98}" srcOrd="1" destOrd="0" presId="urn:microsoft.com/office/officeart/2005/8/layout/hList7#2"/>
    <dgm:cxn modelId="{3EA30B87-DD82-4486-9F2B-565ADFCECDEF}" type="presOf" srcId="{40280DDC-0761-4750-881F-17749C4B76B2}" destId="{491F1C88-B580-45A1-8D1B-1558ED42CFE7}" srcOrd="1" destOrd="0" presId="urn:microsoft.com/office/officeart/2005/8/layout/hList7#2"/>
    <dgm:cxn modelId="{8AF62E9E-4817-4DFC-B40A-ECEF17B37D6F}" type="presOf" srcId="{96C64A25-6859-4DA7-BFD1-D38C055D7A17}" destId="{0CA9A3A2-8EFC-412D-9695-C87355794422}" srcOrd="0" destOrd="0" presId="urn:microsoft.com/office/officeart/2005/8/layout/hList7#2"/>
    <dgm:cxn modelId="{630B7FBC-3388-4026-8062-3031445F6471}" type="presOf" srcId="{2168AFC0-BD7C-4130-B0F9-DE03560D0E03}" destId="{9E6C7DB8-3336-4CA7-B514-24477D7953F1}" srcOrd="0" destOrd="0" presId="urn:microsoft.com/office/officeart/2005/8/layout/hList7#2"/>
    <dgm:cxn modelId="{C7738BD0-0EB1-499C-B7A7-A35B4CA04226}" srcId="{7D6D159A-5C4C-4059-926F-2187C44D52DA}" destId="{40280DDC-0761-4750-881F-17749C4B76B2}" srcOrd="3" destOrd="0" parTransId="{FB4ED933-9FA1-4336-9CAE-A9168070654E}" sibTransId="{85112B6F-EF79-4A5A-ABAF-A4133AB44AAB}"/>
    <dgm:cxn modelId="{228CDB14-582C-4FF4-9F1A-4ECD39B65500}" type="presParOf" srcId="{C861A253-1085-48A0-AE47-BBFF0735394B}" destId="{4EFDB2EC-0C36-45CF-A2D3-046AA18B8B01}" srcOrd="0" destOrd="0" presId="urn:microsoft.com/office/officeart/2005/8/layout/hList7#2"/>
    <dgm:cxn modelId="{3A7D4ACC-66C7-44C7-BBA3-D30EC55FFA84}" type="presParOf" srcId="{C861A253-1085-48A0-AE47-BBFF0735394B}" destId="{B588516D-3AA4-4A70-939D-92F6BB6BFC08}" srcOrd="1" destOrd="0" presId="urn:microsoft.com/office/officeart/2005/8/layout/hList7#2"/>
    <dgm:cxn modelId="{9D9725C1-78B6-43D3-89CD-5F859558661B}" type="presParOf" srcId="{B588516D-3AA4-4A70-939D-92F6BB6BFC08}" destId="{DFBD219F-7631-4905-B63E-BD3F7C063F23}" srcOrd="0" destOrd="0" presId="urn:microsoft.com/office/officeart/2005/8/layout/hList7#2"/>
    <dgm:cxn modelId="{E52639CC-B935-4B16-A535-10A5ED8E282E}" type="presParOf" srcId="{DFBD219F-7631-4905-B63E-BD3F7C063F23}" destId="{C80E5D03-DA43-4257-9C12-CC004E6ABEEF}" srcOrd="0" destOrd="0" presId="urn:microsoft.com/office/officeart/2005/8/layout/hList7#2"/>
    <dgm:cxn modelId="{9D9FABD8-BF42-421F-9E41-DE2584198B65}" type="presParOf" srcId="{DFBD219F-7631-4905-B63E-BD3F7C063F23}" destId="{056CC4BA-2879-4A91-A69F-724218DC6CC3}" srcOrd="1" destOrd="0" presId="urn:microsoft.com/office/officeart/2005/8/layout/hList7#2"/>
    <dgm:cxn modelId="{C896729B-AE6B-41A7-8B0B-D0DFF70FA13B}" type="presParOf" srcId="{DFBD219F-7631-4905-B63E-BD3F7C063F23}" destId="{6A78CC6D-4B43-4553-B969-441BCEF8BB2F}" srcOrd="2" destOrd="0" presId="urn:microsoft.com/office/officeart/2005/8/layout/hList7#2"/>
    <dgm:cxn modelId="{C1801396-1B84-47AC-8004-DE1BE48D0C9C}" type="presParOf" srcId="{DFBD219F-7631-4905-B63E-BD3F7C063F23}" destId="{A9353BF7-A0DB-4978-B4D6-55F178B7E76A}" srcOrd="3" destOrd="0" presId="urn:microsoft.com/office/officeart/2005/8/layout/hList7#2"/>
    <dgm:cxn modelId="{DDE2C9D0-4EDB-4000-A4FA-8A6790A07F6F}" type="presParOf" srcId="{B588516D-3AA4-4A70-939D-92F6BB6BFC08}" destId="{9E6C7DB8-3336-4CA7-B514-24477D7953F1}" srcOrd="1" destOrd="0" presId="urn:microsoft.com/office/officeart/2005/8/layout/hList7#2"/>
    <dgm:cxn modelId="{5DB2F550-D866-42C6-9EED-2290A7C8F71C}" type="presParOf" srcId="{B588516D-3AA4-4A70-939D-92F6BB6BFC08}" destId="{D4A45301-2366-4FC5-9BAB-FCAF15DCA759}" srcOrd="2" destOrd="0" presId="urn:microsoft.com/office/officeart/2005/8/layout/hList7#2"/>
    <dgm:cxn modelId="{CB11A875-5BCC-4DC2-8715-479D56B9B25C}" type="presParOf" srcId="{D4A45301-2366-4FC5-9BAB-FCAF15DCA759}" destId="{0CA9A3A2-8EFC-412D-9695-C87355794422}" srcOrd="0" destOrd="0" presId="urn:microsoft.com/office/officeart/2005/8/layout/hList7#2"/>
    <dgm:cxn modelId="{012AB172-6B81-4EE6-A0A7-E0DCCA1068CF}" type="presParOf" srcId="{D4A45301-2366-4FC5-9BAB-FCAF15DCA759}" destId="{76922EA2-16FC-4DAC-8A29-4C5B6BEAAFDF}" srcOrd="1" destOrd="0" presId="urn:microsoft.com/office/officeart/2005/8/layout/hList7#2"/>
    <dgm:cxn modelId="{0275678E-C0C8-4928-A29E-DFE384D8692C}" type="presParOf" srcId="{D4A45301-2366-4FC5-9BAB-FCAF15DCA759}" destId="{41CA72B7-0122-441E-9CF8-6D986B8DE779}" srcOrd="2" destOrd="0" presId="urn:microsoft.com/office/officeart/2005/8/layout/hList7#2"/>
    <dgm:cxn modelId="{1A027FA6-C0DE-4EC3-9756-099870D4EA42}" type="presParOf" srcId="{D4A45301-2366-4FC5-9BAB-FCAF15DCA759}" destId="{D55F49D5-0D87-4E15-ADAF-163C710A1D9F}" srcOrd="3" destOrd="0" presId="urn:microsoft.com/office/officeart/2005/8/layout/hList7#2"/>
    <dgm:cxn modelId="{3D808394-F270-4675-ABC3-0FEC30EF4E64}" type="presParOf" srcId="{B588516D-3AA4-4A70-939D-92F6BB6BFC08}" destId="{6164DF0A-E648-4B45-9628-F5F91488C732}" srcOrd="3" destOrd="0" presId="urn:microsoft.com/office/officeart/2005/8/layout/hList7#2"/>
    <dgm:cxn modelId="{46BC162A-0DCB-4331-9AC7-627CD18EAF50}" type="presParOf" srcId="{B588516D-3AA4-4A70-939D-92F6BB6BFC08}" destId="{34F6B7A7-2DCA-489E-869E-1FE9FC1CD06A}" srcOrd="4" destOrd="0" presId="urn:microsoft.com/office/officeart/2005/8/layout/hList7#2"/>
    <dgm:cxn modelId="{D82A19BD-FBD3-47FC-BF39-53F0F337381B}" type="presParOf" srcId="{34F6B7A7-2DCA-489E-869E-1FE9FC1CD06A}" destId="{F28C77DE-1ADC-40A4-99B3-4F8AF907D852}" srcOrd="0" destOrd="0" presId="urn:microsoft.com/office/officeart/2005/8/layout/hList7#2"/>
    <dgm:cxn modelId="{0134A85D-9831-46E4-A74F-5C49B9714587}" type="presParOf" srcId="{34F6B7A7-2DCA-489E-869E-1FE9FC1CD06A}" destId="{2F135DBD-1D48-4AA4-9B03-5B4AD7775E98}" srcOrd="1" destOrd="0" presId="urn:microsoft.com/office/officeart/2005/8/layout/hList7#2"/>
    <dgm:cxn modelId="{E2301970-02F4-4084-AD62-7429F2478FDD}" type="presParOf" srcId="{34F6B7A7-2DCA-489E-869E-1FE9FC1CD06A}" destId="{1348C15F-6979-4226-B6F9-B0B704E52C1F}" srcOrd="2" destOrd="0" presId="urn:microsoft.com/office/officeart/2005/8/layout/hList7#2"/>
    <dgm:cxn modelId="{D2AFCF44-3AF5-42B5-927A-59E43A75CA28}" type="presParOf" srcId="{34F6B7A7-2DCA-489E-869E-1FE9FC1CD06A}" destId="{C2F62ED8-CA2C-4EB8-BA8D-E8E6843EBEF2}" srcOrd="3" destOrd="0" presId="urn:microsoft.com/office/officeart/2005/8/layout/hList7#2"/>
    <dgm:cxn modelId="{828A1281-0D56-49E7-84C5-662AD558F89A}" type="presParOf" srcId="{B588516D-3AA4-4A70-939D-92F6BB6BFC08}" destId="{736965DC-90BA-4486-A048-B5730D46D531}" srcOrd="5" destOrd="0" presId="urn:microsoft.com/office/officeart/2005/8/layout/hList7#2"/>
    <dgm:cxn modelId="{5B5ADB3E-1511-47D9-B62E-6006D5FDA082}" type="presParOf" srcId="{B588516D-3AA4-4A70-939D-92F6BB6BFC08}" destId="{712E4AE1-701C-4F1A-A5CB-3028FAEE0A4A}" srcOrd="6" destOrd="0" presId="urn:microsoft.com/office/officeart/2005/8/layout/hList7#2"/>
    <dgm:cxn modelId="{D8004779-D43B-46F2-AFCE-86F6DAD633DC}" type="presParOf" srcId="{712E4AE1-701C-4F1A-A5CB-3028FAEE0A4A}" destId="{7E8AD209-E58C-4992-97F9-A972809818E7}" srcOrd="0" destOrd="0" presId="urn:microsoft.com/office/officeart/2005/8/layout/hList7#2"/>
    <dgm:cxn modelId="{3DC8F7B2-B24F-431D-B991-D0B7BBBAEB86}" type="presParOf" srcId="{712E4AE1-701C-4F1A-A5CB-3028FAEE0A4A}" destId="{491F1C88-B580-45A1-8D1B-1558ED42CFE7}" srcOrd="1" destOrd="0" presId="urn:microsoft.com/office/officeart/2005/8/layout/hList7#2"/>
    <dgm:cxn modelId="{EA56CEDD-7262-4DD8-964E-1D1A89E312E4}" type="presParOf" srcId="{712E4AE1-701C-4F1A-A5CB-3028FAEE0A4A}" destId="{16F735F0-A02C-42A9-8FDE-5C085F4EE05A}" srcOrd="2" destOrd="0" presId="urn:microsoft.com/office/officeart/2005/8/layout/hList7#2"/>
    <dgm:cxn modelId="{2B5496BF-200E-469C-B077-A9B5113B3308}" type="presParOf" srcId="{712E4AE1-701C-4F1A-A5CB-3028FAEE0A4A}" destId="{75EDF9E8-E5A7-45AB-A13E-57DC1E074F8D}" srcOrd="3" destOrd="0" presId="urn:microsoft.com/office/officeart/2005/8/layout/hList7#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1C3D-4513-456A-B01B-88205DE1A3E4}">
      <dsp:nvSpPr>
        <dsp:cNvPr id="0" name=""/>
        <dsp:cNvSpPr/>
      </dsp:nvSpPr>
      <dsp:spPr>
        <a:xfrm>
          <a:off x="1897"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Uravnoteženi regionalni razvoj</a:t>
          </a:r>
        </a:p>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 (horizontalne politike i razvoj potpomognutih i brdsko planinskih područja)</a:t>
          </a:r>
        </a:p>
      </dsp:txBody>
      <dsp:txXfrm>
        <a:off x="1897" y="968520"/>
        <a:ext cx="1988535" cy="968520"/>
      </dsp:txXfrm>
    </dsp:sp>
    <dsp:sp modelId="{456402F8-F57E-417F-9B2D-AF4E35B755FB}">
      <dsp:nvSpPr>
        <dsp:cNvPr id="0" name=""/>
        <dsp:cNvSpPr/>
      </dsp:nvSpPr>
      <dsp:spPr>
        <a:xfrm>
          <a:off x="593018" y="145278"/>
          <a:ext cx="806293" cy="806293"/>
        </a:xfrm>
        <a:prstGeom prst="ellipse">
          <a:avLst/>
        </a:prstGeom>
        <a:blipFill rotWithShape="1">
          <a:blip xmlns:r="http://schemas.openxmlformats.org/officeDocument/2006/relationships" r:embed="rId1"/>
          <a:srcRect/>
          <a:stretch>
            <a:fillRect l="-25000" r="-25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37632BF-E0EF-4B7F-959C-DE95CDA9498B}">
      <dsp:nvSpPr>
        <dsp:cNvPr id="0" name=""/>
        <dsp:cNvSpPr/>
      </dsp:nvSpPr>
      <dsp:spPr>
        <a:xfrm>
          <a:off x="2110281"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Pametna specijalizacija i unaprjeđenje pozicije regionalnog gospodarstva u globalnim lancima vrijednosti</a:t>
          </a:r>
        </a:p>
      </dsp:txBody>
      <dsp:txXfrm>
        <a:off x="2110281" y="968520"/>
        <a:ext cx="1988535" cy="968520"/>
      </dsp:txXfrm>
    </dsp:sp>
    <dsp:sp modelId="{1B7FA906-6747-43EA-BFD7-D1F8E66CDAFB}">
      <dsp:nvSpPr>
        <dsp:cNvPr id="0" name=""/>
        <dsp:cNvSpPr/>
      </dsp:nvSpPr>
      <dsp:spPr>
        <a:xfrm>
          <a:off x="2641209" y="145278"/>
          <a:ext cx="806293" cy="806293"/>
        </a:xfrm>
        <a:prstGeom prst="ellipse">
          <a:avLst/>
        </a:prstGeom>
        <a:blipFill rotWithShape="1">
          <a:blip xmlns:r="http://schemas.openxmlformats.org/officeDocument/2006/relationships" r:embed="rId2"/>
          <a:srcRect/>
          <a:stretch>
            <a:fillRect l="-38000" r="-3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9CAE3EC-F8F5-4E5E-AA94-E5BC1584C1B1}">
      <dsp:nvSpPr>
        <dsp:cNvPr id="0" name=""/>
        <dsp:cNvSpPr/>
      </dsp:nvSpPr>
      <dsp:spPr>
        <a:xfrm>
          <a:off x="4098280"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rgbClr val="FF0000"/>
              </a:solidFill>
              <a:latin typeface="Calibri"/>
              <a:ea typeface="+mn-ea"/>
              <a:cs typeface="+mn-cs"/>
            </a:rPr>
            <a:t>Razvoj pametnih gradova</a:t>
          </a:r>
        </a:p>
      </dsp:txBody>
      <dsp:txXfrm>
        <a:off x="4098280" y="968520"/>
        <a:ext cx="1988535" cy="968520"/>
      </dsp:txXfrm>
    </dsp:sp>
    <dsp:sp modelId="{C449A9DC-E373-4F8F-BA8E-B875CA7D74CC}">
      <dsp:nvSpPr>
        <dsp:cNvPr id="0" name=""/>
        <dsp:cNvSpPr/>
      </dsp:nvSpPr>
      <dsp:spPr>
        <a:xfrm>
          <a:off x="4689401" y="145278"/>
          <a:ext cx="806293" cy="806293"/>
        </a:xfrm>
        <a:prstGeom prst="ellipse">
          <a:avLst/>
        </a:prstGeom>
        <a:blipFill rotWithShape="1">
          <a:blip xmlns:r="http://schemas.openxmlformats.org/officeDocument/2006/relationships" r:embed="rId3"/>
          <a:srcRect/>
          <a:stretch>
            <a:fillRect l="-2000" r="-2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E3298E3-2333-474C-B799-59A49A73A142}">
      <dsp:nvSpPr>
        <dsp:cNvPr id="0" name=""/>
        <dsp:cNvSpPr/>
      </dsp:nvSpPr>
      <dsp:spPr>
        <a:xfrm>
          <a:off x="6146471"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Razvoj pametnih otoka</a:t>
          </a:r>
        </a:p>
      </dsp:txBody>
      <dsp:txXfrm>
        <a:off x="6146471" y="968520"/>
        <a:ext cx="1988535" cy="968520"/>
      </dsp:txXfrm>
    </dsp:sp>
    <dsp:sp modelId="{D5261368-77E4-42B6-BEA3-30B07C84DB2E}">
      <dsp:nvSpPr>
        <dsp:cNvPr id="0" name=""/>
        <dsp:cNvSpPr/>
      </dsp:nvSpPr>
      <dsp:spPr>
        <a:xfrm>
          <a:off x="6737592" y="145278"/>
          <a:ext cx="806293" cy="806293"/>
        </a:xfrm>
        <a:prstGeom prst="ellipse">
          <a:avLst/>
        </a:prstGeom>
        <a:blipFill rotWithShape="1">
          <a:blip xmlns:r="http://schemas.openxmlformats.org/officeDocument/2006/relationships" r:embed="rId4"/>
          <a:srcRect/>
          <a:stretch>
            <a:fillRect l="-19000" r="-19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35359E5-AEF3-4B91-B86F-04961C03D81E}">
      <dsp:nvSpPr>
        <dsp:cNvPr id="0" name=""/>
        <dsp:cNvSpPr/>
      </dsp:nvSpPr>
      <dsp:spPr>
        <a:xfrm>
          <a:off x="325476" y="1937040"/>
          <a:ext cx="7485951" cy="363195"/>
        </a:xfrm>
        <a:prstGeom prst="leftRight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5D03-DA43-4257-9C12-CC004E6ABEEF}">
      <dsp:nvSpPr>
        <dsp:cNvPr id="0" name=""/>
        <dsp:cNvSpPr/>
      </dsp:nvSpPr>
      <dsp:spPr>
        <a:xfrm>
          <a:off x="1359"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Priprema strateških podloga za i davanje komentara na </a:t>
          </a:r>
          <a:r>
            <a:rPr lang="hr-HR" sz="1300" i="1" kern="1200" dirty="0" err="1"/>
            <a:t>Policy</a:t>
          </a:r>
          <a:r>
            <a:rPr lang="hr-HR" sz="1300" i="1" kern="1200" dirty="0"/>
            <a:t> note </a:t>
          </a:r>
          <a:r>
            <a:rPr lang="hr-HR" sz="1300" kern="1200" dirty="0"/>
            <a:t>za teritorijalni razvoj</a:t>
          </a:r>
        </a:p>
      </dsp:txBody>
      <dsp:txXfrm>
        <a:off x="1359" y="1296144"/>
        <a:ext cx="1425410" cy="1296144"/>
      </dsp:txXfrm>
    </dsp:sp>
    <dsp:sp modelId="{A9353BF7-A0DB-4978-B4D6-55F178B7E76A}">
      <dsp:nvSpPr>
        <dsp:cNvPr id="0" name=""/>
        <dsp:cNvSpPr/>
      </dsp:nvSpPr>
      <dsp:spPr>
        <a:xfrm>
          <a:off x="174545" y="194421"/>
          <a:ext cx="1079039" cy="1079039"/>
        </a:xfrm>
        <a:prstGeom prst="ellipse">
          <a:avLst/>
        </a:prstGeom>
        <a:blipFill rotWithShape="1">
          <a:blip xmlns:r="http://schemas.openxmlformats.org/officeDocument/2006/relationships" r:embed="rId1"/>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9A3A2-8EFC-412D-9695-C87355794422}">
      <dsp:nvSpPr>
        <dsp:cNvPr id="0" name=""/>
        <dsp:cNvSpPr/>
      </dsp:nvSpPr>
      <dsp:spPr>
        <a:xfrm>
          <a:off x="1469532"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Definiranje</a:t>
          </a:r>
          <a:r>
            <a:rPr lang="hr-HR" sz="1300" kern="1200" baseline="0" dirty="0"/>
            <a:t> obuhvata ključnog područja intervencija</a:t>
          </a:r>
          <a:endParaRPr lang="hr-HR" sz="1300" kern="1200" dirty="0"/>
        </a:p>
      </dsp:txBody>
      <dsp:txXfrm>
        <a:off x="1469532" y="1296144"/>
        <a:ext cx="1425410" cy="1296144"/>
      </dsp:txXfrm>
    </dsp:sp>
    <dsp:sp modelId="{D55F49D5-0D87-4E15-ADAF-163C710A1D9F}">
      <dsp:nvSpPr>
        <dsp:cNvPr id="0" name=""/>
        <dsp:cNvSpPr/>
      </dsp:nvSpPr>
      <dsp:spPr>
        <a:xfrm>
          <a:off x="1642717" y="194421"/>
          <a:ext cx="1079039" cy="1079039"/>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8C77DE-1ADC-40A4-99B3-4F8AF907D852}">
      <dsp:nvSpPr>
        <dsp:cNvPr id="0" name=""/>
        <dsp:cNvSpPr/>
      </dsp:nvSpPr>
      <dsp:spPr>
        <a:xfrm>
          <a:off x="2937705"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Definiranje</a:t>
          </a:r>
          <a:r>
            <a:rPr lang="hr-HR" sz="1300" kern="1200" baseline="0" dirty="0"/>
            <a:t> provedbenih mehanizama i strateških projekata i izvora financiranja</a:t>
          </a:r>
          <a:endParaRPr lang="hr-HR" sz="1300" kern="1200" dirty="0"/>
        </a:p>
      </dsp:txBody>
      <dsp:txXfrm>
        <a:off x="2937705" y="1296144"/>
        <a:ext cx="1425410" cy="1296144"/>
      </dsp:txXfrm>
    </dsp:sp>
    <dsp:sp modelId="{C2F62ED8-CA2C-4EB8-BA8D-E8E6843EBEF2}">
      <dsp:nvSpPr>
        <dsp:cNvPr id="0" name=""/>
        <dsp:cNvSpPr/>
      </dsp:nvSpPr>
      <dsp:spPr>
        <a:xfrm>
          <a:off x="3110890" y="194421"/>
          <a:ext cx="1079039" cy="1079039"/>
        </a:xfrm>
        <a:prstGeom prst="ellipse">
          <a:avLst/>
        </a:prstGeom>
        <a:blipFill rotWithShape="1">
          <a:blip xmlns:r="http://schemas.openxmlformats.org/officeDocument/2006/relationships" r:embed="rId3"/>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AD209-E58C-4992-97F9-A972809818E7}">
      <dsp:nvSpPr>
        <dsp:cNvPr id="0" name=""/>
        <dsp:cNvSpPr/>
      </dsp:nvSpPr>
      <dsp:spPr>
        <a:xfrm>
          <a:off x="4405877"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Definiranje izvora financiranja i razvoj investicijskih platformi</a:t>
          </a:r>
        </a:p>
      </dsp:txBody>
      <dsp:txXfrm>
        <a:off x="4405877" y="1296144"/>
        <a:ext cx="1425410" cy="1296144"/>
      </dsp:txXfrm>
    </dsp:sp>
    <dsp:sp modelId="{75EDF9E8-E5A7-45AB-A13E-57DC1E074F8D}">
      <dsp:nvSpPr>
        <dsp:cNvPr id="0" name=""/>
        <dsp:cNvSpPr/>
      </dsp:nvSpPr>
      <dsp:spPr>
        <a:xfrm>
          <a:off x="4579062" y="194421"/>
          <a:ext cx="1079039" cy="1079039"/>
        </a:xfrm>
        <a:prstGeom prst="ellipse">
          <a:avLst/>
        </a:prstGeom>
        <a:blipFill rotWithShape="1">
          <a:blip xmlns:r="http://schemas.openxmlformats.org/officeDocument/2006/relationships" r:embed="rId4"/>
          <a:srcRect/>
          <a:stretch>
            <a:fillRect l="-53000" r="-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DB2EC-0C36-45CF-A2D3-046AA18B8B01}">
      <dsp:nvSpPr>
        <dsp:cNvPr id="0" name=""/>
        <dsp:cNvSpPr/>
      </dsp:nvSpPr>
      <dsp:spPr>
        <a:xfrm>
          <a:off x="233305" y="2592288"/>
          <a:ext cx="5366036" cy="48605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68D1D-ED88-420B-B0D4-8D6EE076ABC3}" type="datetimeFigureOut">
              <a:rPr lang="hr-HR" smtClean="0"/>
              <a:pPr/>
              <a:t>7.6.2019.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CE333-B6E0-49E7-B614-54DE488E2FB4}"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10</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11</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12</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13</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14</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15</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16</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17</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405654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4141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15622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133823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6665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81702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28555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260031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6702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145299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pPr/>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109622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1FCC9-E127-4B3B-9E53-126AF32F37E6}" type="datetimeFigureOut">
              <a:rPr lang="en-GB" smtClean="0"/>
              <a:pPr/>
              <a:t>07/06/2019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A8678-DA04-419C-AE0F-295104623DF4}" type="slidenum">
              <a:rPr lang="en-GB" smtClean="0"/>
              <a:pPr/>
              <a:t>‹#›</a:t>
            </a:fld>
            <a:endParaRPr lang="en-GB"/>
          </a:p>
        </p:txBody>
      </p:sp>
    </p:spTree>
    <p:extLst>
      <p:ext uri="{BB962C8B-B14F-4D97-AF65-F5344CB8AC3E}">
        <p14:creationId xmlns:p14="http://schemas.microsoft.com/office/powerpoint/2010/main" val="49668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sz="4000" dirty="0">
                <a:solidFill>
                  <a:srgbClr val="171796"/>
                </a:solidFill>
                <a:latin typeface="VladaRHSans Med" panose="02000000000000000000" pitchFamily="50" charset="-18"/>
                <a:ea typeface="VladaRHSans Med" panose="02000000000000000000" pitchFamily="50" charset="-18"/>
              </a:rPr>
              <a:t>Integrirana teritorijalna ulaganja</a:t>
            </a:r>
            <a:endParaRPr lang="en-GB" sz="4000" dirty="0">
              <a:solidFill>
                <a:srgbClr val="171796"/>
              </a:solidFill>
              <a:latin typeface="VladaRHSans Med" panose="02000000000000000000" pitchFamily="50" charset="-18"/>
              <a:ea typeface="VladaRHSans Med" panose="02000000000000000000" pitchFamily="50" charset="-18"/>
            </a:endParaRPr>
          </a:p>
        </p:txBody>
      </p:sp>
      <p:sp>
        <p:nvSpPr>
          <p:cNvPr id="3" name="Subtitle 2"/>
          <p:cNvSpPr>
            <a:spLocks noGrp="1"/>
          </p:cNvSpPr>
          <p:nvPr>
            <p:ph type="subTitle" idx="1"/>
          </p:nvPr>
        </p:nvSpPr>
        <p:spPr/>
        <p:txBody>
          <a:bodyPr>
            <a:normAutofit fontScale="77500" lnSpcReduction="20000"/>
          </a:bodyPr>
          <a:lstStyle/>
          <a:p>
            <a:pPr lvl="0"/>
            <a:endParaRPr lang="hr-HR" sz="1600" dirty="0">
              <a:solidFill>
                <a:prstClr val="black"/>
              </a:solidFill>
            </a:endParaRPr>
          </a:p>
          <a:p>
            <a:pPr lvl="0"/>
            <a:endParaRPr lang="hr-HR" sz="1600" dirty="0">
              <a:solidFill>
                <a:prstClr val="black"/>
              </a:solidFill>
            </a:endParaRPr>
          </a:p>
          <a:p>
            <a:pPr lvl="0"/>
            <a:endParaRPr lang="hr-HR" sz="1600" dirty="0">
              <a:solidFill>
                <a:prstClr val="black"/>
              </a:solidFill>
            </a:endParaRPr>
          </a:p>
          <a:p>
            <a:pPr lvl="0"/>
            <a:r>
              <a:rPr lang="hr-HR" sz="1700" b="1" i="1" dirty="0">
                <a:solidFill>
                  <a:srgbClr val="171796"/>
                </a:solidFill>
                <a:latin typeface="VladaRHSans Med" panose="02000000000000000000" pitchFamily="50" charset="-18"/>
                <a:ea typeface="VladaRHSans Med" panose="02000000000000000000" pitchFamily="50" charset="-18"/>
              </a:rPr>
              <a:t>Šibenik, 10. lipnja 2019. godine</a:t>
            </a:r>
          </a:p>
          <a:p>
            <a:pPr lvl="0"/>
            <a:endParaRPr lang="hr-HR" sz="1600" dirty="0">
              <a:solidFill>
                <a:prstClr val="black"/>
              </a:solidFill>
            </a:endParaRPr>
          </a:p>
          <a:p>
            <a:pPr lvl="0"/>
            <a:endParaRPr lang="hr-HR" sz="1600" dirty="0">
              <a:solidFill>
                <a:prstClr val="black"/>
              </a:solidFill>
            </a:endParaRPr>
          </a:p>
          <a:p>
            <a:pPr lvl="0"/>
            <a:endParaRPr lang="hr-HR" sz="1600" dirty="0">
              <a:solidFill>
                <a:prstClr val="black"/>
              </a:solidFill>
            </a:endParaRPr>
          </a:p>
          <a:p>
            <a:pPr lvl="0"/>
            <a:r>
              <a:rPr lang="hr-HR" sz="1600" dirty="0">
                <a:solidFill>
                  <a:schemeClr val="tx1">
                    <a:lumMod val="65000"/>
                    <a:lumOff val="35000"/>
                  </a:schemeClr>
                </a:solidFill>
              </a:rPr>
              <a:t>Organizacija događaja sufinancirana je sredstvima tehničke pomoći u okviru Operativnog programa „Konkurentnost i kohezija”, iz Europskog fonda za regionalni razvoj. </a:t>
            </a:r>
            <a:endParaRPr lang="en-GB" sz="1600" dirty="0">
              <a:solidFill>
                <a:schemeClr val="tx1">
                  <a:lumMod val="65000"/>
                  <a:lumOff val="35000"/>
                </a:schemeClr>
              </a:solidFill>
            </a:endParaRPr>
          </a:p>
          <a:p>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69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marL="0" lvl="0" indent="0" algn="ctr">
              <a:buNone/>
            </a:pPr>
            <a:r>
              <a:rPr lang="hr-HR" altLang="sr-Latn-RS" sz="11200" b="1" dirty="0">
                <a:solidFill>
                  <a:srgbClr val="171796"/>
                </a:solidFill>
                <a:latin typeface="VladaRHSans Med"/>
                <a:ea typeface="VladaRHSans Med" panose="02000000000000000000" pitchFamily="50" charset="-18"/>
              </a:rPr>
              <a:t>Priprema za novu financijsku perspektivu</a:t>
            </a:r>
            <a:endParaRPr lang="hr-HR" sz="11200" dirty="0">
              <a:solidFill>
                <a:prstClr val="black"/>
              </a:solidFill>
              <a:latin typeface="VladaRHSans Med"/>
              <a:ea typeface="VladaRHSans Med" panose="02000000000000000000" pitchFamily="50" charset="-18"/>
            </a:endParaRPr>
          </a:p>
          <a:p>
            <a:pPr marL="0" indent="0">
              <a:buNone/>
            </a:pPr>
            <a:endParaRPr lang="hr-HR" dirty="0">
              <a:latin typeface="VladaRHSans Med"/>
            </a:endParaRPr>
          </a:p>
          <a:p>
            <a:pPr algn="just">
              <a:lnSpc>
                <a:spcPct val="107000"/>
              </a:lnSpc>
              <a:spcAft>
                <a:spcPts val="800"/>
              </a:spcAft>
            </a:pPr>
            <a:r>
              <a:rPr lang="hr-HR" sz="6400" dirty="0">
                <a:latin typeface="VladaRHSans Med"/>
              </a:rPr>
              <a:t>Ulagački prioritet </a:t>
            </a:r>
            <a:r>
              <a:rPr lang="hr-HR" sz="6400" b="1" dirty="0">
                <a:latin typeface="VladaRHSans Med"/>
              </a:rPr>
              <a:t>Europa bliže građanima </a:t>
            </a:r>
            <a:r>
              <a:rPr lang="hr-HR" sz="6400" dirty="0">
                <a:latin typeface="VladaRHSans Med"/>
              </a:rPr>
              <a:t>usmjeren je na teritorijalni razvoj kroz poticanje održivog društvenog i gospodarskog integriranog razvoja urbanih, ruralnih i priobalnih područja i lokalnih inicijativa</a:t>
            </a:r>
          </a:p>
          <a:p>
            <a:pPr algn="just">
              <a:lnSpc>
                <a:spcPct val="107000"/>
              </a:lnSpc>
              <a:spcAft>
                <a:spcPts val="800"/>
              </a:spcAft>
            </a:pPr>
            <a:r>
              <a:rPr lang="hr-HR" sz="6400" dirty="0">
                <a:latin typeface="VladaRHSans Med"/>
              </a:rPr>
              <a:t>Može se provoditi putem sljedećih oblika provedbe:</a:t>
            </a:r>
          </a:p>
          <a:p>
            <a:pPr marL="1543050" lvl="1" indent="-1143000" algn="just">
              <a:lnSpc>
                <a:spcPct val="107000"/>
              </a:lnSpc>
              <a:spcAft>
                <a:spcPts val="800"/>
              </a:spcAft>
              <a:buNone/>
            </a:pPr>
            <a:r>
              <a:rPr lang="hr-HR" sz="6400" dirty="0">
                <a:latin typeface="VladaRHSans Med"/>
              </a:rPr>
              <a:t>1. Integriranih teritorijalnih ulaganja</a:t>
            </a:r>
          </a:p>
          <a:p>
            <a:pPr marL="1543050" lvl="1" indent="-1143000" algn="just">
              <a:lnSpc>
                <a:spcPct val="107000"/>
              </a:lnSpc>
              <a:spcAft>
                <a:spcPts val="800"/>
              </a:spcAft>
              <a:buNone/>
            </a:pPr>
            <a:r>
              <a:rPr lang="hr-HR" sz="6400" dirty="0">
                <a:latin typeface="VladaRHSans Med"/>
              </a:rPr>
              <a:t>2. Lokalnog razvoja pod vodstvom zajednice (LAG)</a:t>
            </a:r>
          </a:p>
          <a:p>
            <a:pPr marL="1543050" lvl="1" indent="-1143000" algn="just">
              <a:lnSpc>
                <a:spcPct val="107000"/>
              </a:lnSpc>
              <a:spcAft>
                <a:spcPts val="800"/>
              </a:spcAft>
              <a:buNone/>
            </a:pPr>
            <a:r>
              <a:rPr lang="hr-HR" sz="6400" dirty="0">
                <a:latin typeface="VladaRHSans Med"/>
              </a:rPr>
              <a:t>3. Teritorijalnih alata koje je osmislila sama država članica</a:t>
            </a:r>
          </a:p>
          <a:p>
            <a:pPr algn="just">
              <a:lnSpc>
                <a:spcPct val="107000"/>
              </a:lnSpc>
              <a:spcAft>
                <a:spcPts val="800"/>
              </a:spcAft>
            </a:pPr>
            <a:r>
              <a:rPr lang="hr-HR" sz="6400" dirty="0">
                <a:latin typeface="VladaRHSans Med"/>
              </a:rPr>
              <a:t>Glavni preduvjet je postojanje definiranih teritorija i </a:t>
            </a:r>
            <a:r>
              <a:rPr lang="hr-HR" sz="6400" b="1" dirty="0">
                <a:latin typeface="VladaRHSans Med"/>
              </a:rPr>
              <a:t>teritorijalnih strategija</a:t>
            </a:r>
          </a:p>
          <a:p>
            <a:pPr marL="342900" lvl="1" indent="-342900" algn="just">
              <a:lnSpc>
                <a:spcPct val="107000"/>
              </a:lnSpc>
              <a:spcAft>
                <a:spcPts val="800"/>
              </a:spcAft>
              <a:buFont typeface="Arial" pitchFamily="34" charset="0"/>
              <a:buChar char="•"/>
            </a:pPr>
            <a:r>
              <a:rPr lang="hr-HR" sz="6400" dirty="0">
                <a:latin typeface="VladaRHSans Med"/>
              </a:rPr>
              <a:t>U okviru ulagačkog prioriteta „Europa bliže građanima“ mogu se odabrati svi kodovi ključnih područja intervencija za ostale ulagačke prioritete pored onih navedenih pod ulagačkim prioritetom „Europa bliže građanima“ što daje dobru osnovu za definiranje </a:t>
            </a:r>
            <a:r>
              <a:rPr lang="hr-HR" sz="6400" i="1" dirty="0" err="1">
                <a:latin typeface="VladaRHSans Med"/>
              </a:rPr>
              <a:t>Policy</a:t>
            </a:r>
            <a:r>
              <a:rPr lang="hr-HR" sz="6400" i="1" dirty="0">
                <a:latin typeface="VladaRHSans Med"/>
              </a:rPr>
              <a:t> </a:t>
            </a:r>
            <a:r>
              <a:rPr lang="hr-HR" sz="6400" i="1" dirty="0" err="1">
                <a:latin typeface="VladaRHSans Med"/>
              </a:rPr>
              <a:t>mixa</a:t>
            </a:r>
            <a:r>
              <a:rPr lang="hr-HR" sz="6400" dirty="0">
                <a:latin typeface="VladaRHSans Med"/>
              </a:rPr>
              <a:t> u okviru teritorijalnih strategija za funkcionalne teritorije </a:t>
            </a:r>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6870"/>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32500" lnSpcReduction="20000"/>
          </a:bodyPr>
          <a:lstStyle/>
          <a:p>
            <a:pPr marL="0" lvl="0" indent="0" algn="ctr">
              <a:buNone/>
            </a:pPr>
            <a:r>
              <a:rPr lang="hr-HR" altLang="sr-Latn-RS" sz="8600" b="1" dirty="0">
                <a:solidFill>
                  <a:srgbClr val="171796"/>
                </a:solidFill>
                <a:latin typeface="VladaRHSans Med"/>
              </a:rPr>
              <a:t>Snažnije usmjerenje na </a:t>
            </a:r>
          </a:p>
          <a:p>
            <a:pPr marL="0" lvl="0" indent="0" algn="ctr">
              <a:buNone/>
            </a:pPr>
            <a:r>
              <a:rPr lang="hr-HR" altLang="sr-Latn-RS" sz="8600" b="1" dirty="0">
                <a:solidFill>
                  <a:srgbClr val="171796"/>
                </a:solidFill>
                <a:latin typeface="VladaRHSans Med"/>
              </a:rPr>
              <a:t>održivi urbani razvoj</a:t>
            </a:r>
          </a:p>
          <a:p>
            <a:pPr marL="0" lvl="0" indent="0" algn="ctr">
              <a:buNone/>
            </a:pPr>
            <a:endParaRPr lang="hr-HR" dirty="0">
              <a:latin typeface="VladaRHSans Med"/>
            </a:endParaRPr>
          </a:p>
          <a:p>
            <a:pPr algn="just"/>
            <a:r>
              <a:rPr lang="hr-HR" altLang="sr-Latn-RS" sz="5500" b="1" dirty="0">
                <a:latin typeface="VladaRHSans Med"/>
              </a:rPr>
              <a:t>Gradovi su pokretači rasta i inovacija</a:t>
            </a:r>
            <a:r>
              <a:rPr lang="hr-HR" altLang="sr-Latn-RS" sz="5500" dirty="0">
                <a:latin typeface="VladaRHSans Med"/>
              </a:rPr>
              <a:t>, no istodobno su suočeni s gorućim problemima kao što su onečišćenje zraka, nezaposlenost i društvena isključenost</a:t>
            </a:r>
          </a:p>
          <a:p>
            <a:pPr algn="just"/>
            <a:r>
              <a:rPr lang="hr-HR" altLang="sr-Latn-RS" sz="5500" b="1" dirty="0">
                <a:latin typeface="VladaRHSans Med"/>
              </a:rPr>
              <a:t>6 % sredstava iz EFRR-a </a:t>
            </a:r>
            <a:r>
              <a:rPr lang="hr-HR" altLang="sr-Latn-RS" sz="5500" dirty="0">
                <a:latin typeface="VladaRHSans Med"/>
              </a:rPr>
              <a:t>bit će namijenjeno ulaganjima u održivi urbani razvoj kroz ITU mehanizam u okviru Investicijskog prioriteta „Europa bliže građanima”</a:t>
            </a:r>
          </a:p>
          <a:p>
            <a:pPr algn="just"/>
            <a:r>
              <a:rPr lang="hr-HR" altLang="sr-Latn-RS" sz="5500" dirty="0">
                <a:latin typeface="VladaRHSans Med"/>
              </a:rPr>
              <a:t>Okvirom za razdoblje od 2021. do 2027. stvara se </a:t>
            </a:r>
            <a:r>
              <a:rPr lang="hr-HR" altLang="sr-Latn-RS" sz="5500" b="1" dirty="0">
                <a:latin typeface="VladaRHSans Med"/>
              </a:rPr>
              <a:t>Europska urbana inicijativa</a:t>
            </a:r>
            <a:r>
              <a:rPr lang="hr-HR" altLang="sr-Latn-RS" sz="5500" dirty="0">
                <a:latin typeface="VladaRHSans Med"/>
              </a:rPr>
              <a:t>, </a:t>
            </a:r>
            <a:r>
              <a:rPr lang="hr-HR" altLang="sr-Latn-RS" sz="5500" b="1" dirty="0">
                <a:latin typeface="VladaRHSans Med"/>
              </a:rPr>
              <a:t>novi alat za međugradsku suradnju, inovacije i izgradnju kapaciteta</a:t>
            </a:r>
            <a:r>
              <a:rPr lang="hr-HR" altLang="sr-Latn-RS" sz="5500" dirty="0">
                <a:latin typeface="VladaRHSans Med"/>
              </a:rPr>
              <a:t> u svim prioritetima Plana EU-a za gradove (kao što su integracija </a:t>
            </a:r>
            <a:r>
              <a:rPr lang="hr-HR" altLang="sr-Latn-RS" sz="5500" dirty="0" err="1">
                <a:latin typeface="VladaRHSans Med"/>
              </a:rPr>
              <a:t>migranata</a:t>
            </a:r>
            <a:r>
              <a:rPr lang="hr-HR" altLang="sr-Latn-RS" sz="5500" dirty="0">
                <a:latin typeface="VladaRHSans Med"/>
              </a:rPr>
              <a:t>, stambeno zbrinjavanje, kvaliteta zraka, urbano siromaštvo i energetska tranzicija). </a:t>
            </a:r>
          </a:p>
          <a:p>
            <a:pPr algn="just"/>
            <a:endParaRPr lang="hr-HR" sz="6000" dirty="0"/>
          </a:p>
          <a:p>
            <a:pPr marL="0" indent="0" algn="ctr">
              <a:buNone/>
            </a:pPr>
            <a:r>
              <a:rPr lang="hr-HR" sz="4300" dirty="0">
                <a:solidFill>
                  <a:schemeClr val="tx1">
                    <a:lumMod val="65000"/>
                    <a:lumOff val="35000"/>
                  </a:schemeClr>
                </a:solidFill>
              </a:rPr>
              <a:t>Organizacija događaja sufinancirana je sredstvima tehničke pomoći u okviru Operativnog </a:t>
            </a:r>
          </a:p>
          <a:p>
            <a:pPr marL="0" indent="0" algn="ctr">
              <a:buNone/>
            </a:pPr>
            <a:r>
              <a:rPr lang="hr-HR" sz="4300" dirty="0">
                <a:solidFill>
                  <a:schemeClr val="tx1">
                    <a:lumMod val="65000"/>
                    <a:lumOff val="35000"/>
                  </a:schemeClr>
                </a:solidFill>
              </a:rPr>
              <a:t>programa „Konkurentnost i kohezija”, iz Europskog fonda za regionalni razvoj. </a:t>
            </a:r>
            <a:endParaRPr lang="en-GB" sz="43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67544" y="1556792"/>
            <a:ext cx="8229600" cy="4320480"/>
          </a:xfrm>
        </p:spPr>
        <p:txBody>
          <a:bodyPr>
            <a:normAutofit fontScale="25000" lnSpcReduction="20000"/>
          </a:bodyPr>
          <a:lstStyle/>
          <a:p>
            <a:pPr marL="0" lvl="0" indent="0" algn="ctr">
              <a:buNone/>
            </a:pPr>
            <a:r>
              <a:rPr lang="hr-HR" sz="11200" b="1" dirty="0">
                <a:solidFill>
                  <a:srgbClr val="171796"/>
                </a:solidFill>
                <a:latin typeface="VladaRHSans Med"/>
              </a:rPr>
              <a:t>Priprema za novu financijsku perspektivu</a:t>
            </a:r>
          </a:p>
          <a:p>
            <a:pPr marL="0" lvl="0" indent="0" algn="ctr">
              <a:buNone/>
            </a:pPr>
            <a:endParaRPr lang="hr-HR" dirty="0">
              <a:latin typeface="VladaRHSans Med"/>
            </a:endParaRPr>
          </a:p>
          <a:p>
            <a:r>
              <a:rPr lang="hr-HR" sz="7200" dirty="0">
                <a:solidFill>
                  <a:srgbClr val="171796"/>
                </a:solidFill>
                <a:latin typeface="VladaRHSans Med"/>
              </a:rPr>
              <a:t>I polovica 2019.</a:t>
            </a:r>
          </a:p>
          <a:p>
            <a:pPr lvl="1" algn="just"/>
            <a:r>
              <a:rPr lang="hr-HR" sz="7200" dirty="0">
                <a:latin typeface="VladaRHSans Med"/>
              </a:rPr>
              <a:t>Definiranje obuhvata ključnog područja intervencije, provedbenih mehanizama, strateških projekata i strukturnih reformi te izvora financiranja za razvoj urbanih područja u Republici Hrvatskoj u okviru Nacionalne razvojne strategije do 2030  - Podloga za izradu Partnerskog sporazuma</a:t>
            </a:r>
          </a:p>
          <a:p>
            <a:pPr lvl="1">
              <a:buNone/>
            </a:pPr>
            <a:endParaRPr lang="hr-HR" sz="5600" dirty="0">
              <a:latin typeface="VladaRHSans Med"/>
            </a:endParaRPr>
          </a:p>
          <a:p>
            <a:pPr algn="just"/>
            <a:r>
              <a:rPr lang="hr-HR" sz="7200" dirty="0">
                <a:solidFill>
                  <a:srgbClr val="171796"/>
                </a:solidFill>
                <a:latin typeface="VladaRHSans Med"/>
              </a:rPr>
              <a:t>II polovica 2019.</a:t>
            </a:r>
          </a:p>
          <a:p>
            <a:pPr lvl="1" algn="just"/>
            <a:r>
              <a:rPr lang="hr-HR" sz="7200" dirty="0">
                <a:latin typeface="VladaRHSans Med"/>
              </a:rPr>
              <a:t>Izrada Partnerskog sporazuma i određivanje financijske alokacije za razvoj urbanih područja (minimalno 6% Europskog fonda za regionalni razvoj)</a:t>
            </a:r>
          </a:p>
          <a:p>
            <a:pPr lvl="1" algn="just"/>
            <a:r>
              <a:rPr lang="hr-HR" sz="7200" dirty="0">
                <a:latin typeface="VladaRHSans Med"/>
              </a:rPr>
              <a:t>Definiranje broja i izrada operativnih programa i definiranje institucionalnog ustroja za upravljanje operativnim programima</a:t>
            </a:r>
          </a:p>
          <a:p>
            <a:pPr lvl="1" algn="just"/>
            <a:r>
              <a:rPr lang="hr-HR" sz="7200" dirty="0">
                <a:latin typeface="VladaRHSans Med"/>
              </a:rPr>
              <a:t>Podrška u izradi teritorijalnih strategija razvoja urbanih područja i priprema zalihe projekata</a:t>
            </a:r>
          </a:p>
          <a:p>
            <a:pPr lvl="1" algn="just"/>
            <a:endParaRPr lang="hr-HR" sz="5600" dirty="0">
              <a:solidFill>
                <a:schemeClr val="accent5">
                  <a:lumMod val="50000"/>
                </a:schemeClr>
              </a:solidFill>
            </a:endParaRPr>
          </a:p>
          <a:p>
            <a:pPr algn="just"/>
            <a:endParaRPr lang="hr-HR" sz="5600" dirty="0"/>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493096"/>
          </a:xfrm>
        </p:spPr>
        <p:txBody>
          <a:bodyPr>
            <a:normAutofit fontScale="25000" lnSpcReduction="20000"/>
          </a:bodyPr>
          <a:lstStyle/>
          <a:p>
            <a:pPr marL="0" lvl="0" indent="0" algn="ctr">
              <a:buNone/>
            </a:pPr>
            <a:r>
              <a:rPr lang="hr-HR" sz="9600" b="1" dirty="0">
                <a:solidFill>
                  <a:srgbClr val="171796"/>
                </a:solidFill>
                <a:latin typeface="VladaRHSans Med"/>
              </a:rPr>
              <a:t>Priprema za novu financijsku perspektivu</a:t>
            </a:r>
          </a:p>
          <a:p>
            <a:pPr>
              <a:buNone/>
            </a:pPr>
            <a:endParaRPr lang="hr-HR" sz="7000" dirty="0">
              <a:solidFill>
                <a:schemeClr val="accent5">
                  <a:lumMod val="50000"/>
                </a:schemeClr>
              </a:solidFill>
              <a:latin typeface="VladaRHSans Med"/>
            </a:endParaRPr>
          </a:p>
          <a:p>
            <a:pPr algn="just"/>
            <a:r>
              <a:rPr lang="hr-HR" sz="6400" dirty="0">
                <a:latin typeface="VladaRHSans Med"/>
              </a:rPr>
              <a:t>planira se provođenje ITU mehanizma u 14 hrvatskih gradova:</a:t>
            </a:r>
          </a:p>
          <a:p>
            <a:pPr lvl="1" algn="just"/>
            <a:r>
              <a:rPr lang="hr-HR" sz="6400" dirty="0">
                <a:latin typeface="VladaRHSans Med"/>
              </a:rPr>
              <a:t>7 gradova koji sada koriste ITU mehanizam </a:t>
            </a:r>
          </a:p>
          <a:p>
            <a:pPr lvl="1" algn="just"/>
            <a:r>
              <a:rPr lang="hr-HR" sz="6400" dirty="0">
                <a:latin typeface="VladaRHSans Med"/>
              </a:rPr>
              <a:t>dodatnih 7 gradova koji ispunjavaju uvjete za veće urbano područje u skladu sa Zakonom o regionalnom razvoju RH: </a:t>
            </a:r>
            <a:r>
              <a:rPr lang="hr-HR" sz="6400" b="1" dirty="0">
                <a:latin typeface="VladaRHSans Med"/>
              </a:rPr>
              <a:t>Karlovac, Dubrovnik, Varaždin, Vinkovci, Sisak, Šibenik i Bjelovar</a:t>
            </a:r>
          </a:p>
          <a:p>
            <a:pPr lvl="0" algn="just">
              <a:buNone/>
            </a:pPr>
            <a:endParaRPr lang="hr-HR" sz="6400" dirty="0">
              <a:latin typeface="VladaRHSans Med"/>
            </a:endParaRPr>
          </a:p>
          <a:p>
            <a:pPr lvl="0" algn="just"/>
            <a:r>
              <a:rPr lang="hr-HR" sz="6400" dirty="0">
                <a:latin typeface="VladaRHSans Med"/>
              </a:rPr>
              <a:t>ključni preduvjeti za uključivanje gradova u ITU mehanizam i korištenje EU sredstava namijenjenih održivom urbanom razvoju su izrada akta strateškog planiranja odnosno </a:t>
            </a:r>
            <a:r>
              <a:rPr lang="hr-HR" sz="6400" b="1" dirty="0">
                <a:latin typeface="VladaRHSans Med"/>
              </a:rPr>
              <a:t>teritorijalnih strategija</a:t>
            </a:r>
            <a:r>
              <a:rPr lang="hr-HR" sz="6400" dirty="0">
                <a:latin typeface="VladaRHSans Med"/>
              </a:rPr>
              <a:t> razvoja urbanog područja i </a:t>
            </a:r>
            <a:r>
              <a:rPr lang="hr-HR" sz="6400" b="1" dirty="0">
                <a:latin typeface="VladaRHSans Med"/>
              </a:rPr>
              <a:t>priprema zalihe projekata</a:t>
            </a:r>
          </a:p>
          <a:p>
            <a:pPr lvl="0" algn="just"/>
            <a:endParaRPr lang="hr-HR" sz="6400" dirty="0">
              <a:solidFill>
                <a:schemeClr val="tx1">
                  <a:lumMod val="65000"/>
                  <a:lumOff val="35000"/>
                </a:schemeClr>
              </a:solidFill>
              <a:latin typeface="VladaRHSans Med"/>
            </a:endParaRPr>
          </a:p>
          <a:p>
            <a:pPr lvl="0" algn="just"/>
            <a:r>
              <a:rPr lang="hr-HR" sz="6400" dirty="0">
                <a:latin typeface="VladaRHSans Med"/>
              </a:rPr>
              <a:t>predstavnici 14 gradova uključeni su u proces programiranja kroz rad </a:t>
            </a:r>
            <a:r>
              <a:rPr lang="hr-HR" sz="6400" b="1" dirty="0">
                <a:latin typeface="VladaRHSans Med"/>
              </a:rPr>
              <a:t>Radne podskupine za pametne gradove</a:t>
            </a:r>
            <a:r>
              <a:rPr lang="hr-HR" sz="6400" dirty="0">
                <a:latin typeface="VladaRHSans Med"/>
              </a:rPr>
              <a:t> u okviru procesa izrade </a:t>
            </a:r>
            <a:r>
              <a:rPr lang="hr-HR" sz="6400" b="1" dirty="0">
                <a:latin typeface="VladaRHSans Med"/>
              </a:rPr>
              <a:t>Nacionalne razvojne strategije do 2030.</a:t>
            </a:r>
            <a:r>
              <a:rPr lang="hr-HR" sz="6400" dirty="0">
                <a:latin typeface="VladaRHSans Med"/>
              </a:rPr>
              <a:t> </a:t>
            </a:r>
          </a:p>
          <a:p>
            <a:pPr marL="0" indent="0" algn="ctr">
              <a:buNone/>
            </a:pPr>
            <a:endParaRPr lang="hr-HR" sz="3500" dirty="0">
              <a:solidFill>
                <a:schemeClr val="tx1">
                  <a:lumMod val="65000"/>
                  <a:lumOff val="35000"/>
                </a:schemeClr>
              </a:solidFill>
            </a:endParaRPr>
          </a:p>
          <a:p>
            <a:pPr marL="0" indent="0" algn="ctr">
              <a:buNone/>
            </a:pPr>
            <a:r>
              <a:rPr lang="hr-HR" sz="6000" dirty="0">
                <a:solidFill>
                  <a:schemeClr val="tx1">
                    <a:lumMod val="65000"/>
                    <a:lumOff val="35000"/>
                  </a:schemeClr>
                </a:solidFill>
              </a:rPr>
              <a:t>Organizacija događaja sufinancirana je sredstvima tehničke pomoći u okviru Operativnog </a:t>
            </a:r>
          </a:p>
          <a:p>
            <a:pPr marL="0" indent="0" algn="ctr">
              <a:buNone/>
            </a:pPr>
            <a:r>
              <a:rPr lang="hr-HR" sz="6000" dirty="0">
                <a:solidFill>
                  <a:schemeClr val="tx1">
                    <a:lumMod val="65000"/>
                    <a:lumOff val="35000"/>
                  </a:schemeClr>
                </a:solidFill>
              </a:rPr>
              <a:t>programa „Konkurentnost i kohezija”, iz Europskog fonda za regionalni razvoj. </a:t>
            </a:r>
            <a:endParaRPr lang="en-GB" sz="60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7"/>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32500" lnSpcReduction="20000"/>
          </a:bodyPr>
          <a:lstStyle/>
          <a:p>
            <a:pPr marL="0" lvl="0" indent="0" algn="ctr">
              <a:buNone/>
            </a:pPr>
            <a:r>
              <a:rPr lang="hr-HR" sz="8600" b="1" dirty="0">
                <a:solidFill>
                  <a:srgbClr val="171796"/>
                </a:solidFill>
                <a:latin typeface="VladaRHSans Med"/>
              </a:rPr>
              <a:t>Nacionalna razvojna strategija</a:t>
            </a:r>
            <a:br>
              <a:rPr lang="hr-HR" sz="8600" b="1" dirty="0">
                <a:solidFill>
                  <a:srgbClr val="171796"/>
                </a:solidFill>
                <a:latin typeface="VladaRHSans Med"/>
              </a:rPr>
            </a:br>
            <a:r>
              <a:rPr lang="hr-HR" sz="8600" b="1" dirty="0">
                <a:solidFill>
                  <a:srgbClr val="171796"/>
                </a:solidFill>
                <a:latin typeface="VladaRHSans Med"/>
              </a:rPr>
              <a:t> do 2030. godine</a:t>
            </a:r>
          </a:p>
          <a:p>
            <a:pPr marL="0" lvl="0" indent="0" algn="ctr">
              <a:buNone/>
            </a:pPr>
            <a:endParaRPr lang="hr-HR" sz="5500" b="1" dirty="0">
              <a:solidFill>
                <a:srgbClr val="171796"/>
              </a:solidFill>
            </a:endParaRPr>
          </a:p>
          <a:p>
            <a:pPr marL="0" lvl="0" indent="0" algn="ctr">
              <a:buNone/>
            </a:pPr>
            <a:r>
              <a:rPr lang="hr-HR" sz="5500" b="1" dirty="0">
                <a:solidFill>
                  <a:srgbClr val="171796"/>
                </a:solidFill>
                <a:latin typeface="VladaRHSans Med"/>
              </a:rPr>
              <a:t>Ključna područja intervencije: razvojni smjer Hrvatska naprednih regija</a:t>
            </a:r>
          </a:p>
          <a:p>
            <a:pPr marL="0" lvl="0" indent="0" algn="ctr">
              <a:buNone/>
            </a:pPr>
            <a:endParaRPr lang="hr-HR" dirty="0"/>
          </a:p>
          <a:p>
            <a:endParaRPr lang="hr-HR" sz="7200" dirty="0">
              <a:solidFill>
                <a:schemeClr val="accent5">
                  <a:lumMod val="50000"/>
                </a:schemeClr>
              </a:solidFill>
            </a:endParaRPr>
          </a:p>
          <a:p>
            <a:endParaRPr lang="hr-HR" sz="7200" dirty="0">
              <a:solidFill>
                <a:schemeClr val="accent5">
                  <a:lumMod val="50000"/>
                </a:schemeClr>
              </a:solidFill>
            </a:endParaRPr>
          </a:p>
          <a:p>
            <a:endParaRPr lang="hr-HR" sz="7200" dirty="0">
              <a:solidFill>
                <a:schemeClr val="accent5">
                  <a:lumMod val="50000"/>
                </a:schemeClr>
              </a:solidFill>
            </a:endParaRPr>
          </a:p>
          <a:p>
            <a:pPr>
              <a:buNone/>
            </a:pPr>
            <a:endParaRPr lang="hr-HR" sz="5600" dirty="0">
              <a:solidFill>
                <a:schemeClr val="accent5">
                  <a:lumMod val="50000"/>
                </a:schemeClr>
              </a:solidFill>
            </a:endParaRPr>
          </a:p>
          <a:p>
            <a:pPr algn="just"/>
            <a:endParaRPr lang="hr-HR" sz="6000" dirty="0"/>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r>
              <a:rPr lang="hr-HR" sz="4300" dirty="0">
                <a:solidFill>
                  <a:schemeClr val="tx1">
                    <a:lumMod val="65000"/>
                    <a:lumOff val="35000"/>
                  </a:schemeClr>
                </a:solidFill>
              </a:rPr>
              <a:t>Organizacija događaja sufinancirana je sredstvima tehničke pomoći u okviru Operativnog </a:t>
            </a:r>
          </a:p>
          <a:p>
            <a:pPr marL="0" indent="0" algn="ctr">
              <a:buNone/>
            </a:pPr>
            <a:r>
              <a:rPr lang="hr-HR" sz="4300" dirty="0">
                <a:solidFill>
                  <a:schemeClr val="tx1">
                    <a:lumMod val="65000"/>
                    <a:lumOff val="35000"/>
                  </a:schemeClr>
                </a:solidFill>
              </a:rPr>
              <a:t>programa „Konkurentnost i kohezija”, iz Europskog fonda za regionalni razvoj. </a:t>
            </a:r>
            <a:endParaRPr lang="en-GB" sz="43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id="{1443D1F6-200E-4B1C-B920-D9F1D7F1F404}"/>
              </a:ext>
            </a:extLst>
          </p:cNvPr>
          <p:cNvGraphicFramePr/>
          <p:nvPr>
            <p:extLst>
              <p:ext uri="{D42A27DB-BD31-4B8C-83A1-F6EECF244321}">
                <p14:modId xmlns:p14="http://schemas.microsoft.com/office/powerpoint/2010/main" val="26080927"/>
              </p:ext>
            </p:extLst>
          </p:nvPr>
        </p:nvGraphicFramePr>
        <p:xfrm>
          <a:off x="467544" y="2996952"/>
          <a:ext cx="8136904" cy="2421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997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40000" lnSpcReduction="20000"/>
          </a:bodyPr>
          <a:lstStyle/>
          <a:p>
            <a:pPr marL="0" lvl="0" indent="0" algn="ctr">
              <a:buNone/>
            </a:pPr>
            <a:r>
              <a:rPr lang="hr-HR" sz="7000" b="1" dirty="0">
                <a:solidFill>
                  <a:srgbClr val="171796"/>
                </a:solidFill>
                <a:latin typeface="VladaRHSans Med"/>
              </a:rPr>
              <a:t>Pod-skupina za razvoj pametnih gradova</a:t>
            </a:r>
          </a:p>
          <a:p>
            <a:pPr>
              <a:buNone/>
            </a:pPr>
            <a:endParaRPr lang="hr-HR" sz="7000" dirty="0">
              <a:solidFill>
                <a:schemeClr val="accent5">
                  <a:lumMod val="50000"/>
                </a:schemeClr>
              </a:solidFill>
              <a:latin typeface="VladaRHSans Med"/>
            </a:endParaRPr>
          </a:p>
          <a:p>
            <a:endParaRPr lang="hr-HR" sz="7200" dirty="0">
              <a:solidFill>
                <a:schemeClr val="accent5">
                  <a:lumMod val="50000"/>
                </a:schemeClr>
              </a:solidFill>
            </a:endParaRPr>
          </a:p>
          <a:p>
            <a:pPr>
              <a:buNone/>
            </a:pPr>
            <a:endParaRPr lang="hr-HR" sz="5600" dirty="0">
              <a:solidFill>
                <a:schemeClr val="accent5">
                  <a:lumMod val="50000"/>
                </a:schemeClr>
              </a:solidFill>
            </a:endParaRPr>
          </a:p>
          <a:p>
            <a:pPr algn="just"/>
            <a:endParaRPr lang="hr-HR" sz="6000" dirty="0"/>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r>
              <a:rPr lang="hr-HR" sz="3500" dirty="0">
                <a:solidFill>
                  <a:schemeClr val="tx1">
                    <a:lumMod val="65000"/>
                    <a:lumOff val="35000"/>
                  </a:schemeClr>
                </a:solidFill>
              </a:rPr>
              <a:t>Organizacija događaja sufinancirana je sredstvima tehničke pomoći u okviru Operativnog </a:t>
            </a:r>
          </a:p>
          <a:p>
            <a:pPr marL="0" indent="0" algn="ctr">
              <a:buNone/>
            </a:pPr>
            <a:r>
              <a:rPr lang="hr-HR" sz="3500" dirty="0">
                <a:solidFill>
                  <a:schemeClr val="tx1">
                    <a:lumMod val="65000"/>
                    <a:lumOff val="35000"/>
                  </a:schemeClr>
                </a:solidFill>
              </a:rPr>
              <a:t>programa „Konkurentnost i kohezija”, iz Europskog fonda za regionalni razvoj. </a:t>
            </a:r>
            <a:endParaRPr lang="en-GB" sz="35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Rezervirano mjesto sadržaja 3">
            <a:extLst>
              <a:ext uri="{FF2B5EF4-FFF2-40B4-BE49-F238E27FC236}">
                <a16:creationId xmlns:a16="http://schemas.microsoft.com/office/drawing/2014/main" id="{4DD1A740-1A9A-40DF-9E58-86618ED469B1}"/>
              </a:ext>
            </a:extLst>
          </p:cNvPr>
          <p:cNvGraphicFramePr>
            <a:graphicFrameLocks/>
          </p:cNvGraphicFramePr>
          <p:nvPr>
            <p:extLst/>
          </p:nvPr>
        </p:nvGraphicFramePr>
        <p:xfrm>
          <a:off x="1547664" y="2060848"/>
          <a:ext cx="5832648"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997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marL="0" lvl="0" indent="0" algn="ctr">
              <a:buNone/>
            </a:pPr>
            <a:r>
              <a:rPr lang="hr-HR" altLang="sr-Latn-RS" sz="11200" b="1" dirty="0">
                <a:solidFill>
                  <a:srgbClr val="171796"/>
                </a:solidFill>
                <a:latin typeface="VladaRHSans Med"/>
                <a:cs typeface="Arial" panose="020B0604020202020204" pitchFamily="34" charset="0"/>
              </a:rPr>
              <a:t>Razvoj pametnih gradova  </a:t>
            </a:r>
          </a:p>
          <a:p>
            <a:pPr marL="0" lvl="0" indent="0" algn="ctr">
              <a:buNone/>
            </a:pPr>
            <a:r>
              <a:rPr lang="hr-HR" altLang="sr-Latn-RS" sz="11200" b="1" dirty="0">
                <a:solidFill>
                  <a:srgbClr val="171796"/>
                </a:solidFill>
                <a:latin typeface="VladaRHSans Med"/>
                <a:cs typeface="Arial" panose="020B0604020202020204" pitchFamily="34" charset="0"/>
              </a:rPr>
              <a:t>u Republici Hrvatskoj</a:t>
            </a:r>
            <a:endParaRPr lang="hr-HR" sz="11200" b="1" dirty="0">
              <a:solidFill>
                <a:srgbClr val="171796"/>
              </a:solidFill>
              <a:latin typeface="VladaRHSans Med"/>
            </a:endParaRPr>
          </a:p>
          <a:p>
            <a:pPr>
              <a:buNone/>
            </a:pPr>
            <a:endParaRPr lang="hr-HR" sz="5600" dirty="0">
              <a:solidFill>
                <a:schemeClr val="accent5">
                  <a:lumMod val="50000"/>
                </a:schemeClr>
              </a:solidFill>
            </a:endParaRPr>
          </a:p>
          <a:p>
            <a:pPr algn="just"/>
            <a:endParaRPr lang="hr-HR" sz="6000" dirty="0"/>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1043608" y="2780928"/>
          <a:ext cx="6912768" cy="2736304"/>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377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altLang="sr-Latn-RS" sz="1800" b="1" dirty="0"/>
                        <a:t>Ključni razvojni izazovi</a:t>
                      </a:r>
                    </a:p>
                  </a:txBody>
                  <a:tcPr/>
                </a:tc>
                <a:tc>
                  <a:txBody>
                    <a:bodyPr/>
                    <a:lstStyle/>
                    <a:p>
                      <a:pPr algn="ctr"/>
                      <a:r>
                        <a:rPr lang="hr-HR" altLang="sr-Latn-RS" dirty="0"/>
                        <a:t>Ključni razvojni potencijali</a:t>
                      </a:r>
                    </a:p>
                  </a:txBody>
                  <a:tcPr/>
                </a:tc>
                <a:extLst>
                  <a:ext uri="{0D108BD9-81ED-4DB2-BD59-A6C34878D82A}">
                    <a16:rowId xmlns:a16="http://schemas.microsoft.com/office/drawing/2014/main" val="10000"/>
                  </a:ext>
                </a:extLst>
              </a:tr>
              <a:tr h="2358704">
                <a:tc>
                  <a:txBody>
                    <a:bodyPr/>
                    <a:lstStyle/>
                    <a:p>
                      <a:pPr>
                        <a:buFont typeface="Arial" pitchFamily="34" charset="0"/>
                        <a:buChar char="•"/>
                      </a:pPr>
                      <a:r>
                        <a:rPr lang="hr-HR" altLang="sr-Latn-RS" sz="1800" baseline="0" dirty="0"/>
                        <a:t> </a:t>
                      </a:r>
                      <a:r>
                        <a:rPr lang="hr-HR" altLang="sr-Latn-RS" sz="1600" dirty="0"/>
                        <a:t>Klimatske promjene i rizici za   </a:t>
                      </a:r>
                    </a:p>
                    <a:p>
                      <a:pPr>
                        <a:buFont typeface="Arial" pitchFamily="34" charset="0"/>
                        <a:buNone/>
                      </a:pPr>
                      <a:r>
                        <a:rPr lang="hr-HR" altLang="sr-Latn-RS" sz="1600" dirty="0"/>
                        <a:t>   okoliš</a:t>
                      </a:r>
                    </a:p>
                    <a:p>
                      <a:pPr>
                        <a:buFont typeface="Arial" pitchFamily="34" charset="0"/>
                        <a:buChar char="•"/>
                      </a:pPr>
                      <a:r>
                        <a:rPr lang="hr-HR" altLang="sr-Latn-RS" sz="1600" dirty="0"/>
                        <a:t> Prometno zagušenje i    </a:t>
                      </a:r>
                    </a:p>
                    <a:p>
                      <a:pPr>
                        <a:buFont typeface="Arial" pitchFamily="34" charset="0"/>
                        <a:buNone/>
                      </a:pPr>
                      <a:r>
                        <a:rPr lang="hr-HR" altLang="sr-Latn-RS" sz="1600" dirty="0"/>
                        <a:t>   zagađenje </a:t>
                      </a:r>
                    </a:p>
                    <a:p>
                      <a:pPr>
                        <a:buFont typeface="Arial" pitchFamily="34" charset="0"/>
                        <a:buChar char="•"/>
                      </a:pPr>
                      <a:r>
                        <a:rPr lang="hr-HR" altLang="sr-Latn-RS" sz="1600" dirty="0"/>
                        <a:t> Energetski izazovi</a:t>
                      </a:r>
                    </a:p>
                    <a:p>
                      <a:pPr>
                        <a:buFont typeface="Arial" pitchFamily="34" charset="0"/>
                        <a:buChar char="•"/>
                      </a:pPr>
                      <a:r>
                        <a:rPr lang="hr-HR" altLang="sr-Latn-RS" sz="1600" dirty="0"/>
                        <a:t> Sigurnost </a:t>
                      </a:r>
                    </a:p>
                    <a:p>
                      <a:pPr>
                        <a:buFont typeface="Arial" pitchFamily="34" charset="0"/>
                        <a:buChar char="•"/>
                      </a:pPr>
                      <a:r>
                        <a:rPr lang="hr-HR" altLang="sr-Latn-RS" sz="1600" dirty="0"/>
                        <a:t> Zdravlje i kvaliteta života</a:t>
                      </a:r>
                    </a:p>
                    <a:p>
                      <a:pPr>
                        <a:buFont typeface="Arial" pitchFamily="34" charset="0"/>
                        <a:buChar char="•"/>
                      </a:pPr>
                      <a:r>
                        <a:rPr lang="hr-HR" altLang="sr-Latn-RS" sz="1600" dirty="0"/>
                        <a:t> Demografske promjene</a:t>
                      </a:r>
                    </a:p>
                    <a:p>
                      <a:pPr>
                        <a:buFont typeface="Arial" pitchFamily="34" charset="0"/>
                        <a:buNone/>
                      </a:pPr>
                      <a:r>
                        <a:rPr lang="hr-HR" altLang="sr-Latn-RS" sz="1600" baseline="0" dirty="0"/>
                        <a:t>  </a:t>
                      </a:r>
                      <a:r>
                        <a:rPr lang="en-GB" altLang="sr-Latn-RS" sz="1600" dirty="0"/>
                        <a:t>(</a:t>
                      </a:r>
                      <a:r>
                        <a:rPr lang="hr-HR" altLang="sr-Latn-RS" sz="1600" dirty="0"/>
                        <a:t>starenje</a:t>
                      </a:r>
                      <a:r>
                        <a:rPr lang="en-GB" altLang="sr-Latn-RS" sz="1600" dirty="0"/>
                        <a:t>) </a:t>
                      </a:r>
                      <a:r>
                        <a:rPr lang="hr-HR" altLang="sr-Latn-RS" sz="1600" dirty="0"/>
                        <a:t>i socijalni izazovi</a:t>
                      </a:r>
                      <a:endParaRPr lang="hr-HR" sz="1600" dirty="0"/>
                    </a:p>
                  </a:txBody>
                  <a:tcPr/>
                </a:tc>
                <a:tc>
                  <a:txBody>
                    <a:bodyPr/>
                    <a:lstStyle/>
                    <a:p>
                      <a:pPr lvl="1">
                        <a:buFont typeface="Arial" pitchFamily="34" charset="0"/>
                        <a:buChar char="•"/>
                      </a:pPr>
                      <a:r>
                        <a:rPr lang="hr-HR" altLang="sr-Latn-RS" sz="1600" dirty="0"/>
                        <a:t> Pametno upravljanje</a:t>
                      </a:r>
                    </a:p>
                    <a:p>
                      <a:pPr lvl="1">
                        <a:buFont typeface="Arial" pitchFamily="34" charset="0"/>
                        <a:buChar char="•"/>
                      </a:pPr>
                      <a:r>
                        <a:rPr lang="hr-HR" altLang="sr-Latn-RS" sz="1600" dirty="0"/>
                        <a:t> Pametno gospodarstvo</a:t>
                      </a:r>
                      <a:endParaRPr lang="en-US" altLang="sr-Latn-RS" sz="1600" dirty="0"/>
                    </a:p>
                    <a:p>
                      <a:pPr lvl="1">
                        <a:buFont typeface="Arial" pitchFamily="34" charset="0"/>
                        <a:buChar char="•"/>
                      </a:pPr>
                      <a:r>
                        <a:rPr lang="hr-HR" altLang="sr-Latn-RS" sz="1600" dirty="0"/>
                        <a:t> Pametna mobilnost</a:t>
                      </a:r>
                      <a:endParaRPr lang="en-US" altLang="sr-Latn-RS" sz="1600" dirty="0"/>
                    </a:p>
                    <a:p>
                      <a:pPr lvl="1">
                        <a:buFont typeface="Arial" pitchFamily="34" charset="0"/>
                        <a:buChar char="•"/>
                      </a:pPr>
                      <a:r>
                        <a:rPr lang="hr-HR" altLang="sr-Latn-RS" sz="1600" dirty="0"/>
                        <a:t> Pametan okoliš</a:t>
                      </a:r>
                      <a:endParaRPr lang="en-US" altLang="sr-Latn-RS" sz="1600" dirty="0"/>
                    </a:p>
                    <a:p>
                      <a:pPr lvl="1">
                        <a:buFont typeface="Arial" pitchFamily="34" charset="0"/>
                        <a:buChar char="•"/>
                      </a:pPr>
                      <a:r>
                        <a:rPr lang="hr-HR" altLang="sr-Latn-RS" sz="1600" dirty="0"/>
                        <a:t> Pametni ljudi</a:t>
                      </a:r>
                      <a:endParaRPr lang="en-US" altLang="sr-Latn-RS" sz="1600" dirty="0"/>
                    </a:p>
                    <a:p>
                      <a:pPr lvl="1">
                        <a:buFont typeface="Arial" pitchFamily="34" charset="0"/>
                        <a:buChar char="•"/>
                      </a:pPr>
                      <a:r>
                        <a:rPr lang="hr-HR" altLang="sr-Latn-RS" sz="1600" dirty="0"/>
                        <a:t> Pametno življenje</a:t>
                      </a:r>
                      <a:endParaRPr lang="en-US" altLang="sr-Latn-R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997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algn="ctr">
              <a:buNone/>
            </a:pPr>
            <a:r>
              <a:rPr lang="hr-HR" altLang="sr-Latn-RS" sz="11200" b="1" dirty="0">
                <a:solidFill>
                  <a:srgbClr val="171796"/>
                </a:solidFill>
                <a:latin typeface="VladaRHSans Med"/>
                <a:ea typeface="ＭＳ Ｐゴシック" panose="020B0600070205080204" pitchFamily="34" charset="-128"/>
              </a:rPr>
              <a:t>Ključni izazovi  i naučene lekcije</a:t>
            </a:r>
          </a:p>
          <a:p>
            <a:pPr>
              <a:buNone/>
            </a:pPr>
            <a:endParaRPr lang="hr-HR" sz="7200" dirty="0">
              <a:solidFill>
                <a:schemeClr val="accent5">
                  <a:lumMod val="50000"/>
                </a:schemeClr>
              </a:solidFill>
              <a:latin typeface="VladaRHSans Med"/>
            </a:endParaRPr>
          </a:p>
          <a:p>
            <a:pPr algn="just"/>
            <a:r>
              <a:rPr lang="hr-HR" altLang="sr-Latn-RS" sz="7200" dirty="0">
                <a:latin typeface="VladaRHSans Med"/>
              </a:rPr>
              <a:t>Limitirani kapaciteti javnog sektora</a:t>
            </a:r>
          </a:p>
          <a:p>
            <a:pPr algn="just"/>
            <a:r>
              <a:rPr lang="hr-HR" altLang="sr-Latn-RS" sz="7200" dirty="0">
                <a:latin typeface="VladaRHSans Med"/>
              </a:rPr>
              <a:t>U RH ne postoji tradicija upravljačkih i provedbenih struktura u sustavu upravljanja EU fondovima na razini JRLS (za razliku od </a:t>
            </a:r>
            <a:r>
              <a:rPr lang="hr-HR" altLang="sr-Latn-RS" sz="7200" dirty="0" err="1">
                <a:latin typeface="VladaRHSans Med"/>
              </a:rPr>
              <a:t>npr</a:t>
            </a:r>
            <a:r>
              <a:rPr lang="hr-HR" altLang="sr-Latn-RS" sz="7200" dirty="0">
                <a:latin typeface="VladaRHSans Med"/>
              </a:rPr>
              <a:t>. Nizozemske, Poljske)</a:t>
            </a:r>
          </a:p>
          <a:p>
            <a:pPr algn="just"/>
            <a:r>
              <a:rPr lang="hr-HR" altLang="sr-Latn-RS" sz="7200" dirty="0">
                <a:latin typeface="VladaRHSans Med"/>
              </a:rPr>
              <a:t>Pravovremeno osiguranje usklađenosti prostorno-planske dokumentacije i izdavanje potrebnih dozvola za strateške projekte</a:t>
            </a:r>
          </a:p>
          <a:p>
            <a:pPr algn="just"/>
            <a:r>
              <a:rPr lang="hr-HR" altLang="sr-Latn-RS" sz="7200" dirty="0">
                <a:latin typeface="VladaRHSans Med"/>
              </a:rPr>
              <a:t>Promicati učinkovitost ulaganja – korištenje stvarnih potencijala svakog područja</a:t>
            </a:r>
          </a:p>
          <a:p>
            <a:pPr algn="just"/>
            <a:r>
              <a:rPr lang="hr-HR" altLang="sr-Latn-RS" sz="7200" dirty="0">
                <a:latin typeface="VladaRHSans Med"/>
              </a:rPr>
              <a:t>Promicati integrirana teritorijalna ulaganja i javno privatno partnerstvo ključnih dionika razvoja</a:t>
            </a:r>
          </a:p>
          <a:p>
            <a:pPr algn="just"/>
            <a:r>
              <a:rPr lang="hr-HR" altLang="sr-Latn-RS" sz="7200" dirty="0">
                <a:latin typeface="VladaRHSans Med"/>
              </a:rPr>
              <a:t>Koristiti primjere dobre prakse „pametnih gradova” kao što su Beč, Amsterdam, Barcelona, </a:t>
            </a:r>
            <a:r>
              <a:rPr lang="hr-HR" altLang="sr-Latn-RS" sz="7200" dirty="0" err="1">
                <a:latin typeface="VladaRHSans Med"/>
              </a:rPr>
              <a:t>Dubai</a:t>
            </a:r>
            <a:r>
              <a:rPr lang="hr-HR" altLang="sr-Latn-RS" sz="7200" dirty="0">
                <a:latin typeface="VladaRHSans Med"/>
              </a:rPr>
              <a:t>, New York </a:t>
            </a:r>
          </a:p>
          <a:p>
            <a:pPr algn="just"/>
            <a:r>
              <a:rPr lang="hr-HR" altLang="sr-Latn-RS" sz="7200" dirty="0">
                <a:latin typeface="VladaRHSans Med"/>
              </a:rPr>
              <a:t>Podržati gradove kao pokretače razvoja širih područja u okviru </a:t>
            </a:r>
            <a:r>
              <a:rPr lang="hr-HR" altLang="sr-Latn-RS" sz="7200" b="1" dirty="0">
                <a:latin typeface="VladaRHSans Med"/>
              </a:rPr>
              <a:t>Nacionalne razvojne strategije</a:t>
            </a: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r>
              <a:rPr lang="hr-HR" sz="5600" dirty="0">
                <a:solidFill>
                  <a:schemeClr val="tx1">
                    <a:lumMod val="65000"/>
                    <a:lumOff val="35000"/>
                  </a:schemeClr>
                </a:solidFill>
              </a:rPr>
              <a:t>Organizacija događaja sufinancirana je sredstvima tehničke pomoći u okviru Operativnog</a:t>
            </a:r>
          </a:p>
          <a:p>
            <a:pPr marL="0" indent="0" algn="ctr">
              <a:buNone/>
            </a:pPr>
            <a:r>
              <a:rPr lang="hr-HR" sz="5600" dirty="0">
                <a:solidFill>
                  <a:schemeClr val="tx1">
                    <a:lumMod val="65000"/>
                    <a:lumOff val="35000"/>
                  </a:schemeClr>
                </a:solidFill>
              </a:rPr>
              <a:t> 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Autofit/>
          </a:bodyPr>
          <a:lstStyle/>
          <a:p>
            <a:endParaRPr lang="en-GB" sz="100" dirty="0"/>
          </a:p>
        </p:txBody>
      </p:sp>
      <p:sp>
        <p:nvSpPr>
          <p:cNvPr id="3" name="Content Placeholder 2"/>
          <p:cNvSpPr>
            <a:spLocks noGrp="1"/>
          </p:cNvSpPr>
          <p:nvPr>
            <p:ph idx="1"/>
          </p:nvPr>
        </p:nvSpPr>
        <p:spPr>
          <a:xfrm>
            <a:off x="457200" y="1556792"/>
            <a:ext cx="8229600" cy="4569371"/>
          </a:xfrm>
        </p:spPr>
        <p:txBody>
          <a:bodyPr>
            <a:normAutofit fontScale="92500" lnSpcReduction="10000"/>
          </a:bodyPr>
          <a:lstStyle/>
          <a:p>
            <a:pPr marL="0" indent="0" algn="ctr">
              <a:spcBef>
                <a:spcPts val="0"/>
              </a:spcBef>
              <a:buNone/>
            </a:pPr>
            <a:endParaRPr lang="hr-HR" altLang="sr-Latn-RS" b="1" dirty="0">
              <a:solidFill>
                <a:srgbClr val="171796"/>
              </a:solidFill>
              <a:latin typeface="VladaRHSans Med" panose="02000000000000000000" pitchFamily="50" charset="-18"/>
            </a:endParaRPr>
          </a:p>
          <a:p>
            <a:pPr marL="0" indent="0" algn="ctr">
              <a:spcBef>
                <a:spcPts val="0"/>
              </a:spcBef>
              <a:buNone/>
            </a:pPr>
            <a:r>
              <a:rPr lang="hr-HR" altLang="sr-Latn-RS" sz="3000" b="1" dirty="0">
                <a:solidFill>
                  <a:srgbClr val="171796"/>
                </a:solidFill>
                <a:latin typeface="VladaRHSans Med" panose="02000000000000000000" pitchFamily="50" charset="-18"/>
              </a:rPr>
              <a:t>Teritorijalni razvoj u Europskoj uniji</a:t>
            </a:r>
          </a:p>
          <a:p>
            <a:pPr marL="171450" lvl="0" indent="-171450" algn="just" defTabSz="685800" eaLnBrk="0" fontAlgn="base" hangingPunct="0">
              <a:lnSpc>
                <a:spcPct val="90000"/>
              </a:lnSpc>
              <a:spcBef>
                <a:spcPts val="1388"/>
              </a:spcBef>
              <a:spcAft>
                <a:spcPct val="0"/>
              </a:spcAft>
              <a:buSzPct val="120000"/>
              <a:defRPr/>
            </a:pPr>
            <a:r>
              <a:rPr lang="hr-HR" altLang="en-US" sz="1800" dirty="0">
                <a:solidFill>
                  <a:prstClr val="black"/>
                </a:solidFill>
                <a:latin typeface="VladaRHSans Med" pitchFamily="50" charset="-18"/>
              </a:rPr>
              <a:t>Osnovna načela teritorijalnog razvoja u Europskoj uniji:</a:t>
            </a:r>
          </a:p>
          <a:p>
            <a:pPr marL="550862" lvl="1" algn="just" defTabSz="685800" eaLnBrk="0" fontAlgn="base" hangingPunct="0">
              <a:lnSpc>
                <a:spcPct val="90000"/>
              </a:lnSpc>
              <a:spcBef>
                <a:spcPts val="1388"/>
              </a:spcBef>
              <a:spcAft>
                <a:spcPct val="0"/>
              </a:spcAft>
              <a:buFont typeface="Arial" panose="020B0604020202020204" pitchFamily="34" charset="0"/>
              <a:buChar char="•"/>
              <a:defRPr/>
            </a:pPr>
            <a:r>
              <a:rPr lang="hr-HR" altLang="en-US" sz="1800" b="1" dirty="0">
                <a:solidFill>
                  <a:prstClr val="black"/>
                </a:solidFill>
                <a:latin typeface="VladaRHSans Med" pitchFamily="50" charset="-18"/>
              </a:rPr>
              <a:t>Promicanje ujednačenog teritorijalnog razvoja</a:t>
            </a:r>
          </a:p>
          <a:p>
            <a:pPr marL="550862" lvl="1" algn="just" defTabSz="685800" eaLnBrk="0" fontAlgn="base" hangingPunct="0">
              <a:lnSpc>
                <a:spcPct val="90000"/>
              </a:lnSpc>
              <a:spcBef>
                <a:spcPts val="1388"/>
              </a:spcBef>
              <a:spcAft>
                <a:spcPct val="0"/>
              </a:spcAft>
              <a:buFont typeface="Arial" panose="020B0604020202020204" pitchFamily="34" charset="0"/>
              <a:buChar char="•"/>
              <a:defRPr/>
            </a:pPr>
            <a:r>
              <a:rPr lang="hr-HR" altLang="en-US" sz="1800" b="1" dirty="0">
                <a:solidFill>
                  <a:prstClr val="black"/>
                </a:solidFill>
                <a:latin typeface="VladaRHSans Med" pitchFamily="50" charset="-18"/>
              </a:rPr>
              <a:t>Korištenje teritorijalnog kapitala i komparativnih prednosti svakog pojedinog prostora</a:t>
            </a:r>
          </a:p>
          <a:p>
            <a:pPr marL="171450" lvl="0" indent="-171450" algn="just" defTabSz="685800" eaLnBrk="0" fontAlgn="base" hangingPunct="0">
              <a:lnSpc>
                <a:spcPct val="90000"/>
              </a:lnSpc>
              <a:spcBef>
                <a:spcPts val="900"/>
              </a:spcBef>
              <a:spcAft>
                <a:spcPct val="0"/>
              </a:spcAft>
              <a:buSzPct val="120000"/>
              <a:defRPr/>
            </a:pPr>
            <a:r>
              <a:rPr lang="hr-HR" altLang="en-US" sz="1800" dirty="0">
                <a:solidFill>
                  <a:prstClr val="black"/>
                </a:solidFill>
                <a:latin typeface="VladaRHSans Med" pitchFamily="50" charset="-18"/>
              </a:rPr>
              <a:t>Tipovi pristupa:</a:t>
            </a:r>
          </a:p>
          <a:p>
            <a:pPr marL="530225" lvl="1" indent="-265113" algn="just" defTabSz="685800" eaLnBrk="0" fontAlgn="base" hangingPunct="0">
              <a:lnSpc>
                <a:spcPct val="90000"/>
              </a:lnSpc>
              <a:spcBef>
                <a:spcPts val="900"/>
              </a:spcBef>
              <a:spcAft>
                <a:spcPct val="0"/>
              </a:spcAft>
              <a:buSzPct val="90000"/>
              <a:buFont typeface="Arial" panose="020B0604020202020204" pitchFamily="34" charset="0"/>
              <a:buChar char="•"/>
              <a:defRPr/>
            </a:pPr>
            <a:r>
              <a:rPr lang="hr-HR" altLang="en-US" sz="1800" b="1" dirty="0">
                <a:solidFill>
                  <a:prstClr val="black"/>
                </a:solidFill>
                <a:latin typeface="VladaRHSans Med" pitchFamily="50" charset="-18"/>
              </a:rPr>
              <a:t>Horizontalni pristupi </a:t>
            </a:r>
            <a:r>
              <a:rPr lang="hr-HR" altLang="en-US" sz="1800" dirty="0">
                <a:solidFill>
                  <a:prstClr val="black"/>
                </a:solidFill>
                <a:latin typeface="VladaRHSans Med" pitchFamily="50" charset="-18"/>
              </a:rPr>
              <a:t>– intervencije se provode na cijelom prostoru određenog teritorija, ali uz određene prilagodbe, ovisno o mjestu provedbe</a:t>
            </a:r>
            <a:endParaRPr lang="hr-HR" altLang="en-US" sz="1800" b="1" dirty="0">
              <a:solidFill>
                <a:prstClr val="black"/>
              </a:solidFill>
              <a:latin typeface="VladaRHSans Med" pitchFamily="50" charset="-18"/>
            </a:endParaRPr>
          </a:p>
          <a:p>
            <a:pPr marL="530225" lvl="1" indent="-265113" algn="just" defTabSz="685800" eaLnBrk="0" fontAlgn="base" hangingPunct="0">
              <a:lnSpc>
                <a:spcPct val="90000"/>
              </a:lnSpc>
              <a:spcBef>
                <a:spcPts val="900"/>
              </a:spcBef>
              <a:spcAft>
                <a:spcPct val="0"/>
              </a:spcAft>
              <a:buSzPct val="90000"/>
              <a:buFont typeface="Arial" panose="020B0604020202020204" pitchFamily="34" charset="0"/>
              <a:buChar char="•"/>
              <a:defRPr/>
            </a:pPr>
            <a:r>
              <a:rPr lang="hr-HR" altLang="en-US" sz="1800" b="1" dirty="0">
                <a:solidFill>
                  <a:prstClr val="black"/>
                </a:solidFill>
                <a:latin typeface="VladaRHSans Med" pitchFamily="50" charset="-18"/>
              </a:rPr>
              <a:t>Teritorijalna koncentracija sredstava </a:t>
            </a:r>
            <a:r>
              <a:rPr lang="hr-HR" altLang="en-US" sz="1800" dirty="0">
                <a:solidFill>
                  <a:prstClr val="black"/>
                </a:solidFill>
                <a:latin typeface="VladaRHSans Med" pitchFamily="50" charset="-18"/>
              </a:rPr>
              <a:t>– integriranje aktivnosti u pojedinim odabranim prostorima putem posebnih mehanizama</a:t>
            </a:r>
            <a:endParaRPr lang="en-US" altLang="en-US" sz="1800" dirty="0">
              <a:solidFill>
                <a:prstClr val="black"/>
              </a:solidFill>
            </a:endParaRPr>
          </a:p>
          <a:p>
            <a:pPr marL="0" lvl="0" indent="0" algn="ctr">
              <a:buNone/>
            </a:pPr>
            <a:endParaRPr lang="hr-HR" sz="1400" dirty="0">
              <a:solidFill>
                <a:prstClr val="black">
                  <a:lumMod val="65000"/>
                  <a:lumOff val="35000"/>
                </a:prstClr>
              </a:solidFill>
            </a:endParaRPr>
          </a:p>
          <a:p>
            <a:pPr marL="0" lvl="0" indent="0" algn="ctr">
              <a:buNone/>
            </a:pPr>
            <a:r>
              <a:rPr lang="hr-HR" sz="1400" dirty="0">
                <a:solidFill>
                  <a:prstClr val="black">
                    <a:lumMod val="65000"/>
                    <a:lumOff val="35000"/>
                  </a:prstClr>
                </a:solidFill>
              </a:rPr>
              <a:t>Organizacija događaja sufinancirana je sredstvima tehničke pomoći u okviru Operativnog </a:t>
            </a:r>
          </a:p>
          <a:p>
            <a:pPr marL="0" lvl="0" indent="0" algn="ctr">
              <a:buNone/>
            </a:pPr>
            <a:r>
              <a:rPr lang="hr-HR" sz="1400" dirty="0">
                <a:solidFill>
                  <a:prstClr val="black">
                    <a:lumMod val="65000"/>
                    <a:lumOff val="35000"/>
                  </a:prstClr>
                </a:solidFill>
              </a:rPr>
              <a:t>programa „Konkurentnost i kohezija”, iz Europskog fonda za regionalni razvoj. </a:t>
            </a:r>
            <a:endParaRPr lang="en-GB" sz="1400" dirty="0">
              <a:solidFill>
                <a:prstClr val="black">
                  <a:lumMod val="65000"/>
                  <a:lumOff val="35000"/>
                </a:prstClr>
              </a:solidFill>
            </a:endParaRPr>
          </a:p>
          <a:p>
            <a:pPr marL="0" indent="0" algn="ctr">
              <a:buNone/>
            </a:pPr>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74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p:txBody>
          <a:bodyPr>
            <a:normAutofit lnSpcReduction="10000"/>
          </a:bodyPr>
          <a:lstStyle/>
          <a:p>
            <a:pPr marL="0" indent="0" algn="ctr">
              <a:spcBef>
                <a:spcPts val="0"/>
              </a:spcBef>
              <a:buNone/>
            </a:pPr>
            <a:r>
              <a:rPr lang="hr-HR" altLang="sr-Latn-RS" sz="3000" b="1" dirty="0">
                <a:solidFill>
                  <a:srgbClr val="171796"/>
                </a:solidFill>
                <a:latin typeface="VladaRHSans Med" panose="02000000000000000000" pitchFamily="50" charset="-18"/>
                <a:ea typeface="ＭＳ Ｐゴシック" panose="020B0600070205080204" pitchFamily="34" charset="-128"/>
              </a:rPr>
              <a:t>Održivi urbani razvoj</a:t>
            </a:r>
          </a:p>
          <a:p>
            <a:pPr marL="171450" lvl="0" indent="-171450" algn="just" defTabSz="685800" eaLnBrk="0" fontAlgn="base" hangingPunct="0">
              <a:lnSpc>
                <a:spcPct val="110000"/>
              </a:lnSpc>
              <a:spcBef>
                <a:spcPts val="750"/>
              </a:spcBef>
              <a:spcAft>
                <a:spcPct val="0"/>
              </a:spcAft>
              <a:buSzPct val="120000"/>
              <a:defRPr/>
            </a:pPr>
            <a:r>
              <a:rPr lang="hr-HR" altLang="sr-Latn-RS" sz="1800" b="1" dirty="0">
                <a:solidFill>
                  <a:prstClr val="black"/>
                </a:solidFill>
                <a:latin typeface="VladaRHSans Med"/>
              </a:rPr>
              <a:t>Integrirana teritorijalna ulaganja (ITU) </a:t>
            </a:r>
            <a:r>
              <a:rPr lang="hr-HR" altLang="sr-Latn-RS" sz="1800" dirty="0">
                <a:solidFill>
                  <a:prstClr val="black"/>
                </a:solidFill>
                <a:latin typeface="VladaRHSans Med"/>
              </a:rPr>
              <a:t>se po prvi puta koristi u razdoblju </a:t>
            </a:r>
            <a:r>
              <a:rPr lang="hr-HR" altLang="sr-Latn-RS" sz="1800" b="1" dirty="0">
                <a:solidFill>
                  <a:prstClr val="black"/>
                </a:solidFill>
                <a:latin typeface="VladaRHSans Med"/>
              </a:rPr>
              <a:t>2014.-2020. godine </a:t>
            </a:r>
            <a:r>
              <a:rPr lang="hr-HR" altLang="sr-Latn-RS" sz="1800" dirty="0">
                <a:solidFill>
                  <a:prstClr val="black"/>
                </a:solidFill>
                <a:latin typeface="VladaRHSans Med"/>
              </a:rPr>
              <a:t>(Uredba EU 1301/2013, Čl. 7. i Uredba Eu 1303/2013, Čl. 36. i Čl. 96.)</a:t>
            </a:r>
          </a:p>
          <a:p>
            <a:pPr marL="171450" lvl="0" indent="-171450" algn="just" defTabSz="685800" eaLnBrk="0" fontAlgn="base" hangingPunct="0">
              <a:lnSpc>
                <a:spcPct val="110000"/>
              </a:lnSpc>
              <a:spcBef>
                <a:spcPts val="750"/>
              </a:spcBef>
              <a:spcAft>
                <a:spcPct val="0"/>
              </a:spcAft>
              <a:buSzPct val="120000"/>
              <a:defRPr/>
            </a:pPr>
            <a:r>
              <a:rPr lang="hr-HR" altLang="sr-Latn-RS" sz="1800" b="1" dirty="0">
                <a:solidFill>
                  <a:prstClr val="black"/>
                </a:solidFill>
                <a:latin typeface="VladaRHSans Med"/>
              </a:rPr>
              <a:t>Najmanje 5% sredstava iz EFRR </a:t>
            </a:r>
            <a:r>
              <a:rPr lang="hr-HR" altLang="sr-Latn-RS" sz="1800" dirty="0">
                <a:solidFill>
                  <a:prstClr val="black"/>
                </a:solidFill>
                <a:latin typeface="VladaRHSans Med"/>
              </a:rPr>
              <a:t>potrebno je uložiti u </a:t>
            </a:r>
            <a:r>
              <a:rPr lang="hr-HR" altLang="sr-Latn-RS" sz="1800" b="1" dirty="0">
                <a:solidFill>
                  <a:prstClr val="black"/>
                </a:solidFill>
                <a:latin typeface="VladaRHSans Med"/>
              </a:rPr>
              <a:t>održivi urbani razvoj </a:t>
            </a:r>
            <a:r>
              <a:rPr lang="hr-HR" altLang="sr-Latn-RS" sz="1800" dirty="0">
                <a:solidFill>
                  <a:prstClr val="black"/>
                </a:solidFill>
                <a:latin typeface="VladaRHSans Med"/>
              </a:rPr>
              <a:t>(Uredba EU br. 1301/2013 o EFRR (Čl. 7)</a:t>
            </a:r>
          </a:p>
          <a:p>
            <a:pPr marL="171450" lvl="0" indent="-171450" algn="just" defTabSz="685800" eaLnBrk="0" fontAlgn="base" hangingPunct="0">
              <a:lnSpc>
                <a:spcPct val="110000"/>
              </a:lnSpc>
              <a:spcBef>
                <a:spcPts val="750"/>
              </a:spcBef>
              <a:spcAft>
                <a:spcPct val="0"/>
              </a:spcAft>
              <a:buSzPct val="120000"/>
              <a:defRPr/>
            </a:pPr>
            <a:r>
              <a:rPr lang="hr-HR" altLang="sr-Latn-RS" sz="1800" b="1" dirty="0">
                <a:solidFill>
                  <a:prstClr val="black"/>
                </a:solidFill>
                <a:latin typeface="VladaRHSans Med"/>
              </a:rPr>
              <a:t>Jačanje uloge gradova kao pokretača razvoja</a:t>
            </a:r>
          </a:p>
          <a:p>
            <a:pPr marL="171450" lvl="0" indent="-171450" algn="just" defTabSz="685800" eaLnBrk="0" fontAlgn="base" hangingPunct="0">
              <a:spcBef>
                <a:spcPts val="750"/>
              </a:spcBef>
              <a:spcAft>
                <a:spcPct val="0"/>
              </a:spcAft>
              <a:buSzPct val="120000"/>
              <a:defRPr/>
            </a:pPr>
            <a:r>
              <a:rPr lang="hr-HR" altLang="sr-Latn-RS" sz="1800" dirty="0">
                <a:solidFill>
                  <a:prstClr val="black"/>
                </a:solidFill>
                <a:latin typeface="VladaRHSans Med"/>
              </a:rPr>
              <a:t>Partnerskim sporazumom i operativnim programima za održivi urbani razvoj kroz </a:t>
            </a:r>
            <a:r>
              <a:rPr lang="hr-HR" altLang="sr-Latn-RS" sz="1800" b="1" dirty="0">
                <a:solidFill>
                  <a:srgbClr val="171796"/>
                </a:solidFill>
                <a:latin typeface="VladaRHSans Med"/>
              </a:rPr>
              <a:t>ITU mehanizam osigurano je: 345,35 milijuna eura</a:t>
            </a:r>
          </a:p>
          <a:p>
            <a:pPr marL="171450" lvl="0" indent="-171450" algn="just" defTabSz="685800" eaLnBrk="0" fontAlgn="base" hangingPunct="0">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Arial" panose="020B0604020202020204" pitchFamily="34" charset="0"/>
              </a:rPr>
              <a:t>Bespovratna sredstva su na raspolaganju za financiranje projekata u svrhu urbanog razvoja na području jedinica lokalne samouprave koja čine odabrana ITU područja</a:t>
            </a:r>
          </a:p>
          <a:p>
            <a:pPr marL="0" lvl="0" indent="0" algn="just" defTabSz="685800" eaLnBrk="0" fontAlgn="base" hangingPunct="0">
              <a:spcBef>
                <a:spcPts val="750"/>
              </a:spcBef>
              <a:spcAft>
                <a:spcPct val="0"/>
              </a:spcAft>
              <a:buSzPct val="120000"/>
              <a:buNone/>
              <a:defRPr/>
            </a:pPr>
            <a:endParaRPr lang="hr-HR" altLang="sr-Latn-RS" sz="1800" dirty="0">
              <a:solidFill>
                <a:prstClr val="black"/>
              </a:solidFill>
              <a:latin typeface="VladaRHSans Med"/>
              <a:ea typeface="ＭＳ Ｐゴシック" panose="020B0600070205080204" pitchFamily="34" charset="-128"/>
              <a:cs typeface="Arial" panose="020B0604020202020204" pitchFamily="34" charset="0"/>
            </a:endParaRPr>
          </a:p>
          <a:p>
            <a:pPr marL="0" lvl="0" indent="0" algn="ctr">
              <a:buNone/>
            </a:pPr>
            <a:r>
              <a:rPr lang="hr-HR" sz="1400" dirty="0">
                <a:solidFill>
                  <a:prstClr val="black">
                    <a:lumMod val="65000"/>
                    <a:lumOff val="35000"/>
                  </a:prstClr>
                </a:solidFill>
              </a:rPr>
              <a:t>Organizacija događaja sufinancirana je sredstvima tehničke pomoći u okviru Operativnog </a:t>
            </a:r>
          </a:p>
          <a:p>
            <a:pPr marL="0" lvl="0" indent="0" algn="ctr">
              <a:buNone/>
            </a:pPr>
            <a:r>
              <a:rPr lang="hr-HR" sz="1400" dirty="0">
                <a:solidFill>
                  <a:prstClr val="black">
                    <a:lumMod val="65000"/>
                    <a:lumOff val="35000"/>
                  </a:prstClr>
                </a:solidFill>
              </a:rPr>
              <a:t>programa „Konkurentnost i kohezija”, iz Europskog fonda za regionalni razvoj. </a:t>
            </a:r>
            <a:endParaRPr lang="en-GB" sz="1400" dirty="0">
              <a:solidFill>
                <a:prstClr val="black">
                  <a:lumMod val="65000"/>
                  <a:lumOff val="35000"/>
                </a:prstClr>
              </a:solidFill>
            </a:endParaRPr>
          </a:p>
          <a:p>
            <a:pPr marL="0" lvl="0" indent="0" algn="just" defTabSz="685800" eaLnBrk="0" fontAlgn="base" hangingPunct="0">
              <a:spcBef>
                <a:spcPts val="750"/>
              </a:spcBef>
              <a:spcAft>
                <a:spcPct val="0"/>
              </a:spcAft>
              <a:buSzPct val="120000"/>
              <a:buNone/>
              <a:defRPr/>
            </a:pPr>
            <a:endParaRPr lang="hr-HR" altLang="sr-Latn-RS" sz="1800" dirty="0">
              <a:solidFill>
                <a:prstClr val="black"/>
              </a:solidFill>
              <a:latin typeface="VladaRHSans Med"/>
              <a:ea typeface="ＭＳ Ｐゴシック" panose="020B0600070205080204" pitchFamily="34" charset="-128"/>
              <a:cs typeface="Arial" panose="020B0604020202020204" pitchFamily="34" charset="0"/>
            </a:endParaRPr>
          </a:p>
          <a:p>
            <a:pPr marL="0" indent="0" algn="ctr">
              <a:buNone/>
            </a:pPr>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06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85000" lnSpcReduction="20000"/>
          </a:bodyPr>
          <a:lstStyle/>
          <a:p>
            <a:pPr marL="0" indent="0" algn="ctr">
              <a:buNone/>
            </a:pPr>
            <a:r>
              <a:rPr lang="hr-HR" altLang="sr-Latn-RS" sz="3300" b="1" dirty="0">
                <a:solidFill>
                  <a:srgbClr val="171796"/>
                </a:solidFill>
                <a:ea typeface="ＭＳ Ｐゴシック" panose="020B0600070205080204" pitchFamily="34" charset="-128"/>
                <a:cs typeface="+mj-cs"/>
              </a:rPr>
              <a:t>Integrirana teritorijalna ulaganja u RH</a:t>
            </a:r>
            <a:endParaRPr lang="hr-HR" sz="3300" dirty="0"/>
          </a:p>
          <a:p>
            <a:pPr marL="171450" lvl="0" indent="-171450" algn="just" defTabSz="685800" eaLnBrk="0" fontAlgn="base" hangingPunct="0">
              <a:lnSpc>
                <a:spcPct val="120000"/>
              </a:lnSpc>
              <a:spcBef>
                <a:spcPts val="750"/>
              </a:spcBef>
              <a:spcAft>
                <a:spcPct val="0"/>
              </a:spcAft>
              <a:buSzPct val="120000"/>
              <a:defRPr/>
            </a:pPr>
            <a:endParaRPr lang="hr-HR" altLang="sr-Latn-RS" sz="200" dirty="0">
              <a:solidFill>
                <a:prstClr val="black"/>
              </a:solidFill>
              <a:latin typeface="VladaRHSans Med"/>
            </a:endParaRPr>
          </a:p>
          <a:p>
            <a:pPr marL="171450" lvl="0" indent="-171450" algn="just" defTabSz="685800" eaLnBrk="0" fontAlgn="base" hangingPunct="0">
              <a:lnSpc>
                <a:spcPct val="120000"/>
              </a:lnSpc>
              <a:spcBef>
                <a:spcPts val="750"/>
              </a:spcBef>
              <a:spcAft>
                <a:spcPct val="0"/>
              </a:spcAft>
              <a:buSzPct val="120000"/>
              <a:defRPr/>
            </a:pPr>
            <a:r>
              <a:rPr lang="hr-HR" altLang="sr-Latn-RS" sz="1900" dirty="0">
                <a:solidFill>
                  <a:prstClr val="black"/>
                </a:solidFill>
                <a:latin typeface="VladaRHSans Med"/>
              </a:rPr>
              <a:t>Intervencije ponuđene gradovima kroz ITU mehanizam su raznolike te omogućuju </a:t>
            </a:r>
            <a:r>
              <a:rPr lang="hr-HR" altLang="sr-Latn-RS" sz="1900" b="1" dirty="0">
                <a:solidFill>
                  <a:prstClr val="black"/>
                </a:solidFill>
                <a:latin typeface="VladaRHSans Med"/>
              </a:rPr>
              <a:t>integriranje infrastrukturnih projekata i soft aktivnosti </a:t>
            </a:r>
            <a:r>
              <a:rPr lang="hr-HR" altLang="sr-Latn-RS" sz="1800" dirty="0">
                <a:solidFill>
                  <a:prstClr val="black"/>
                </a:solidFill>
                <a:latin typeface="VladaRHSans Med"/>
                <a:ea typeface="ＭＳ Ｐゴシック" panose="020B0600070205080204" pitchFamily="34" charset="-128"/>
                <a:cs typeface="VladaRHSans Reg"/>
              </a:rPr>
              <a:t>koje se u gradovima mogu financirati iz više fondova EU: </a:t>
            </a:r>
          </a:p>
          <a:p>
            <a:pPr marL="857250" lvl="2" indent="-171450" algn="just" defTabSz="685800" eaLnBrk="0" fontAlgn="base" hangingPunct="0">
              <a:lnSpc>
                <a:spcPct val="120000"/>
              </a:lnSpc>
              <a:spcBef>
                <a:spcPts val="375"/>
              </a:spcBef>
              <a:spcAft>
                <a:spcPct val="0"/>
              </a:spcAft>
              <a:buFont typeface="Wingdings" panose="05000000000000000000" pitchFamily="2" charset="2"/>
              <a:buChar char="§"/>
              <a:defRPr/>
            </a:pPr>
            <a:r>
              <a:rPr lang="hr-HR" altLang="sr-Latn-RS" sz="1500" dirty="0">
                <a:solidFill>
                  <a:prstClr val="black"/>
                </a:solidFill>
                <a:latin typeface="VladaRHSans Med"/>
                <a:ea typeface="ＭＳ Ｐゴシック" panose="020B0600070205080204" pitchFamily="34" charset="-128"/>
                <a:cs typeface="VladaRHSans Reg"/>
              </a:rPr>
              <a:t>Europskog fonda za regionalni razvoj - </a:t>
            </a:r>
            <a:r>
              <a:rPr lang="hr-HR" altLang="sr-Latn-RS" sz="1500" b="1" dirty="0">
                <a:solidFill>
                  <a:prstClr val="black"/>
                </a:solidFill>
                <a:latin typeface="VladaRHSans Med"/>
                <a:ea typeface="ＭＳ Ｐゴシック" panose="020B0600070205080204" pitchFamily="34" charset="-128"/>
              </a:rPr>
              <a:t>253 milijuna eura</a:t>
            </a:r>
          </a:p>
          <a:p>
            <a:pPr marL="857250" lvl="2" indent="-171450" algn="just" defTabSz="685800" eaLnBrk="0" fontAlgn="base" hangingPunct="0">
              <a:lnSpc>
                <a:spcPct val="120000"/>
              </a:lnSpc>
              <a:spcBef>
                <a:spcPts val="375"/>
              </a:spcBef>
              <a:spcAft>
                <a:spcPct val="0"/>
              </a:spcAft>
              <a:buFont typeface="Wingdings" panose="05000000000000000000" pitchFamily="2" charset="2"/>
              <a:buChar char="§"/>
              <a:defRPr/>
            </a:pPr>
            <a:r>
              <a:rPr lang="hr-HR" altLang="sr-Latn-RS" sz="1500" dirty="0">
                <a:solidFill>
                  <a:prstClr val="black"/>
                </a:solidFill>
                <a:latin typeface="VladaRHSans Med"/>
                <a:ea typeface="ＭＳ Ｐゴシック" panose="020B0600070205080204" pitchFamily="34" charset="-128"/>
                <a:cs typeface="VladaRHSans Reg"/>
              </a:rPr>
              <a:t>Kohezijskog fonda - </a:t>
            </a:r>
            <a:r>
              <a:rPr lang="hr-HR" altLang="sr-Latn-RS" sz="1500" b="1" dirty="0">
                <a:solidFill>
                  <a:prstClr val="black"/>
                </a:solidFill>
                <a:latin typeface="VladaRHSans Med"/>
                <a:ea typeface="ＭＳ Ｐゴシック" panose="020B0600070205080204" pitchFamily="34" charset="-128"/>
              </a:rPr>
              <a:t>50 milijuna eura</a:t>
            </a:r>
          </a:p>
          <a:p>
            <a:pPr marL="857250" lvl="2" indent="-171450" algn="just" defTabSz="685800" eaLnBrk="0" fontAlgn="base" hangingPunct="0">
              <a:lnSpc>
                <a:spcPct val="120000"/>
              </a:lnSpc>
              <a:spcBef>
                <a:spcPts val="375"/>
              </a:spcBef>
              <a:spcAft>
                <a:spcPct val="0"/>
              </a:spcAft>
              <a:buFont typeface="Wingdings" panose="05000000000000000000" pitchFamily="2" charset="2"/>
              <a:buChar char="§"/>
              <a:defRPr/>
            </a:pPr>
            <a:r>
              <a:rPr lang="hr-HR" altLang="sr-Latn-RS" sz="1500" dirty="0">
                <a:solidFill>
                  <a:prstClr val="black"/>
                </a:solidFill>
                <a:latin typeface="VladaRHSans Med"/>
                <a:ea typeface="ＭＳ Ｐゴシック" panose="020B0600070205080204" pitchFamily="34" charset="-128"/>
                <a:cs typeface="VladaRHSans Reg"/>
              </a:rPr>
              <a:t>Europskog socijalnog fonda – </a:t>
            </a:r>
            <a:r>
              <a:rPr lang="hr-HR" altLang="sr-Latn-RS" sz="1500" b="1" dirty="0">
                <a:solidFill>
                  <a:prstClr val="black"/>
                </a:solidFill>
                <a:latin typeface="VladaRHSans Med"/>
                <a:ea typeface="ＭＳ Ｐゴシック" panose="020B0600070205080204" pitchFamily="34" charset="-128"/>
                <a:cs typeface="VladaRHSans Reg"/>
              </a:rPr>
              <a:t>42 milijuna eura</a:t>
            </a:r>
          </a:p>
          <a:p>
            <a:pPr marL="171450" lvl="0" indent="-171450" algn="just" defTabSz="685800" eaLnBrk="0" fontAlgn="base" hangingPunct="0">
              <a:lnSpc>
                <a:spcPct val="120000"/>
              </a:lnSpc>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VladaRHSans Reg"/>
              </a:rPr>
              <a:t>Dva operativna programa: OPKK i OPULJP; različite prioritetne osi </a:t>
            </a:r>
          </a:p>
          <a:p>
            <a:pPr marL="171450" lvl="0" indent="-171450" algn="just" defTabSz="685800" eaLnBrk="0" fontAlgn="base" hangingPunct="0">
              <a:lnSpc>
                <a:spcPct val="120000"/>
              </a:lnSpc>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VladaRHSans Reg"/>
              </a:rPr>
              <a:t>Mogućnost financiranja raznolikih projekata kroz ITU mehanizam uz mogućnost </a:t>
            </a:r>
            <a:r>
              <a:rPr lang="hr-HR" altLang="sr-Latn-RS" sz="1800" u="sng" dirty="0">
                <a:solidFill>
                  <a:prstClr val="black"/>
                </a:solidFill>
                <a:latin typeface="VladaRHSans Med"/>
                <a:ea typeface="ＭＳ Ｐゴシック" panose="020B0600070205080204" pitchFamily="34" charset="-128"/>
                <a:cs typeface="VladaRHSans Reg"/>
              </a:rPr>
              <a:t>integriranja infrastrukturnih i </a:t>
            </a:r>
            <a:r>
              <a:rPr lang="hr-HR" altLang="sr-Latn-RS" sz="1800" i="1" u="sng" dirty="0" err="1">
                <a:solidFill>
                  <a:prstClr val="black"/>
                </a:solidFill>
                <a:latin typeface="VladaRHSans Med"/>
                <a:ea typeface="ＭＳ Ｐゴシック" panose="020B0600070205080204" pitchFamily="34" charset="-128"/>
                <a:cs typeface="VladaRHSans Reg"/>
              </a:rPr>
              <a:t>soft</a:t>
            </a:r>
            <a:r>
              <a:rPr lang="hr-HR" altLang="sr-Latn-RS" sz="1800" u="sng" dirty="0">
                <a:solidFill>
                  <a:prstClr val="black"/>
                </a:solidFill>
                <a:latin typeface="VladaRHSans Med"/>
                <a:ea typeface="ＭＳ Ｐゴシック" panose="020B0600070205080204" pitchFamily="34" charset="-128"/>
                <a:cs typeface="VladaRHSans Reg"/>
              </a:rPr>
              <a:t> projekata.</a:t>
            </a:r>
            <a:r>
              <a:rPr lang="hr-HR" altLang="sr-Latn-RS" sz="1800" dirty="0">
                <a:solidFill>
                  <a:prstClr val="black"/>
                </a:solidFill>
                <a:latin typeface="VladaRHSans Med"/>
              </a:rPr>
              <a:t> </a:t>
            </a:r>
          </a:p>
          <a:p>
            <a:pPr marL="171450" lvl="0" indent="-171450" algn="just" defTabSz="685800" eaLnBrk="0" fontAlgn="base" hangingPunct="0">
              <a:lnSpc>
                <a:spcPct val="120000"/>
              </a:lnSpc>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Arial" panose="020B0604020202020204" pitchFamily="34" charset="0"/>
              </a:rPr>
              <a:t>Sredstva se dodjeljuju u okviru otvorenih/ograničenih poziva ili su namijenjena za financiranje strateških projekata urbanog područja putem izravne dodjele</a:t>
            </a:r>
          </a:p>
          <a:p>
            <a:pPr marL="0" indent="0">
              <a:buNone/>
            </a:pPr>
            <a:endParaRPr lang="hr-HR" dirty="0"/>
          </a:p>
          <a:p>
            <a:pPr marL="0" indent="0" algn="ctr">
              <a:buNone/>
            </a:pPr>
            <a:r>
              <a:rPr lang="hr-HR" sz="1600" dirty="0">
                <a:solidFill>
                  <a:schemeClr val="tx1">
                    <a:lumMod val="65000"/>
                    <a:lumOff val="35000"/>
                  </a:schemeClr>
                </a:solidFill>
              </a:rPr>
              <a:t>Organizacija događaja sufinancirana je sredstvima tehničke pomoći u okviru Operativnog </a:t>
            </a:r>
          </a:p>
          <a:p>
            <a:pPr marL="0" indent="0" algn="ctr">
              <a:buNone/>
            </a:pPr>
            <a:r>
              <a:rPr lang="hr-HR" sz="1600" dirty="0">
                <a:solidFill>
                  <a:schemeClr val="tx1">
                    <a:lumMod val="65000"/>
                    <a:lumOff val="35000"/>
                  </a:schemeClr>
                </a:solidFill>
              </a:rPr>
              <a:t>programa „Konkurentnost i kohezija”, iz Europskog fonda za regionalni razvoj. </a:t>
            </a:r>
            <a:endParaRPr lang="en-GB" sz="16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01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454" y="2996952"/>
            <a:ext cx="4246927" cy="304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77500" lnSpcReduction="20000"/>
          </a:bodyPr>
          <a:lstStyle/>
          <a:p>
            <a:pPr marL="0" indent="0" algn="ctr">
              <a:buNone/>
            </a:pPr>
            <a:r>
              <a:rPr lang="hr-HR" altLang="sr-Latn-RS" sz="3600" b="1" dirty="0">
                <a:solidFill>
                  <a:srgbClr val="171796"/>
                </a:solidFill>
                <a:latin typeface="VladaRHSans Med" panose="02000000000000000000" pitchFamily="50" charset="-18"/>
                <a:ea typeface="ＭＳ Ｐゴシック" panose="020B0600070205080204" pitchFamily="34" charset="-128"/>
              </a:rPr>
              <a:t>Odabir područja za provedbu </a:t>
            </a:r>
          </a:p>
          <a:p>
            <a:pPr marL="0" indent="0" algn="ctr">
              <a:buNone/>
            </a:pPr>
            <a:r>
              <a:rPr lang="hr-HR" altLang="sr-Latn-RS" sz="3600" b="1" dirty="0">
                <a:solidFill>
                  <a:srgbClr val="171796"/>
                </a:solidFill>
                <a:latin typeface="VladaRHSans Med" panose="02000000000000000000" pitchFamily="50" charset="-18"/>
                <a:ea typeface="ＭＳ Ｐゴシック" panose="020B0600070205080204" pitchFamily="34" charset="-128"/>
              </a:rPr>
              <a:t>ITU mehanizma</a:t>
            </a:r>
          </a:p>
          <a:p>
            <a:pPr marL="0" indent="0" algn="ctr">
              <a:buNone/>
            </a:pPr>
            <a:endParaRPr lang="hr-HR" altLang="sr-Latn-RS" sz="1300" b="1" dirty="0">
              <a:solidFill>
                <a:srgbClr val="171796"/>
              </a:solidFill>
              <a:latin typeface="VladaRHSans Med" panose="02000000000000000000" pitchFamily="50" charset="-18"/>
              <a:ea typeface="ＭＳ Ｐゴシック" panose="020B0600070205080204" pitchFamily="34" charset="-128"/>
            </a:endParaRPr>
          </a:p>
          <a:p>
            <a:pPr marL="171450" lvl="0" indent="-171450" algn="just" defTabSz="685800" eaLnBrk="0" fontAlgn="base" hangingPunct="0">
              <a:spcBef>
                <a:spcPts val="0"/>
              </a:spcBef>
              <a:spcAft>
                <a:spcPct val="0"/>
              </a:spcAft>
              <a:buSzPct val="120000"/>
              <a:defRPr/>
            </a:pPr>
            <a:r>
              <a:rPr lang="hr-HR" sz="2000" b="1" dirty="0">
                <a:solidFill>
                  <a:prstClr val="black"/>
                </a:solidFill>
                <a:latin typeface="VladaRHSans Med"/>
                <a:ea typeface="ＭＳ Ｐゴシック" panose="020B0600070205080204" pitchFamily="34" charset="-128"/>
                <a:cs typeface="VladaRHSans Med"/>
              </a:rPr>
              <a:t>Poziv za odabir urbanih područja </a:t>
            </a:r>
            <a:r>
              <a:rPr lang="hr-HR" sz="2000" dirty="0">
                <a:solidFill>
                  <a:prstClr val="black"/>
                </a:solidFill>
                <a:latin typeface="VladaRHSans Med"/>
                <a:ea typeface="ＭＳ Ｐゴシック" panose="020B0600070205080204" pitchFamily="34" charset="-128"/>
                <a:cs typeface="VladaRHSans Med"/>
              </a:rPr>
              <a:t>u RH za provedbu ITU mehanizma objavljen je 23. ožujka 2016. godine i bio otvoren do 15. srpnja 2016. godine</a:t>
            </a:r>
          </a:p>
          <a:p>
            <a:pPr marL="171450" lvl="0" indent="-171450" algn="just" defTabSz="685800" eaLnBrk="0" fontAlgn="base" hangingPunct="0">
              <a:spcBef>
                <a:spcPts val="750"/>
              </a:spcBef>
              <a:spcAft>
                <a:spcPct val="0"/>
              </a:spcAft>
              <a:buSzPct val="120000"/>
              <a:defRPr/>
            </a:pPr>
            <a:r>
              <a:rPr lang="hr-HR" altLang="sr-Latn-RS" sz="2000" dirty="0">
                <a:solidFill>
                  <a:prstClr val="black"/>
                </a:solidFill>
                <a:latin typeface="VladaRHSans Med"/>
                <a:ea typeface="ＭＳ Ｐゴシック" panose="020B0600070205080204" pitchFamily="34" charset="-128"/>
                <a:cs typeface="VladaRHSans Med"/>
              </a:rPr>
              <a:t>5. listopada 2016. donesena je </a:t>
            </a:r>
            <a:r>
              <a:rPr lang="hr-HR" altLang="sr-Latn-RS" sz="2000" b="1" dirty="0">
                <a:solidFill>
                  <a:prstClr val="black"/>
                </a:solidFill>
                <a:latin typeface="VladaRHSans Med"/>
                <a:ea typeface="ＭＳ Ｐゴシック" panose="020B0600070205080204" pitchFamily="34" charset="-128"/>
                <a:cs typeface="VladaRHSans Med"/>
              </a:rPr>
              <a:t>Odluka o odabiru područja za provedbu mehanizma integriranih teritorijalnih ulaganja </a:t>
            </a:r>
          </a:p>
          <a:p>
            <a:pPr marL="171450" lvl="0" indent="-171450" algn="just" defTabSz="685800" eaLnBrk="0" fontAlgn="base" hangingPunct="0">
              <a:spcBef>
                <a:spcPts val="0"/>
              </a:spcBef>
              <a:spcAft>
                <a:spcPct val="0"/>
              </a:spcAft>
              <a:buSzPct val="120000"/>
              <a:defRPr/>
            </a:pPr>
            <a:endParaRPr lang="hr-HR" altLang="sr-Latn-RS" sz="2000" dirty="0">
              <a:solidFill>
                <a:prstClr val="black"/>
              </a:solidFill>
              <a:latin typeface="VladaRHSans Med"/>
              <a:ea typeface="ＭＳ Ｐゴシック" panose="020B0600070205080204" pitchFamily="34" charset="-128"/>
              <a:cs typeface="VladaRHSans Med"/>
            </a:endParaRPr>
          </a:p>
          <a:p>
            <a:pPr marL="171450" lvl="0" indent="-171450" algn="just" defTabSz="685800" eaLnBrk="0" fontAlgn="base" hangingPunct="0">
              <a:spcBef>
                <a:spcPts val="0"/>
              </a:spcBef>
              <a:spcAft>
                <a:spcPct val="0"/>
              </a:spcAft>
              <a:buSzPct val="120000"/>
              <a:defRPr/>
            </a:pPr>
            <a:r>
              <a:rPr lang="hr-HR" altLang="sr-Latn-RS" sz="2000" dirty="0">
                <a:solidFill>
                  <a:prstClr val="black"/>
                </a:solidFill>
                <a:latin typeface="VladaRHSans Med"/>
                <a:ea typeface="ＭＳ Ｐゴシック" panose="020B0600070205080204" pitchFamily="34" charset="-128"/>
                <a:cs typeface="VladaRHSans Med"/>
              </a:rPr>
              <a:t>Odabrana Urbana područja: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Zagreb</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Osijek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Rijeka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Split</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Zadar</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Slavonski Brod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Pula </a:t>
            </a:r>
            <a:endParaRPr lang="hr-HR" dirty="0"/>
          </a:p>
          <a:p>
            <a:pPr marL="0" indent="0" algn="ctr">
              <a:buNone/>
            </a:pPr>
            <a:endParaRPr lang="hr-HR" sz="1600" dirty="0">
              <a:solidFill>
                <a:schemeClr val="tx1">
                  <a:lumMod val="65000"/>
                  <a:lumOff val="35000"/>
                </a:schemeClr>
              </a:solidFill>
            </a:endParaRPr>
          </a:p>
          <a:p>
            <a:pPr marL="0" indent="0" algn="ctr">
              <a:buNone/>
            </a:pPr>
            <a:endParaRPr lang="hr-HR" sz="1600" dirty="0">
              <a:solidFill>
                <a:schemeClr val="tx1">
                  <a:lumMod val="65000"/>
                  <a:lumOff val="35000"/>
                </a:schemeClr>
              </a:solidFill>
            </a:endParaRPr>
          </a:p>
          <a:p>
            <a:pPr marL="0" indent="0" algn="ctr">
              <a:buNone/>
            </a:pPr>
            <a:r>
              <a:rPr lang="hr-HR" sz="1800" dirty="0">
                <a:solidFill>
                  <a:schemeClr val="tx1">
                    <a:lumMod val="65000"/>
                    <a:lumOff val="35000"/>
                  </a:schemeClr>
                </a:solidFill>
              </a:rPr>
              <a:t>Organizacija događaja sufinancirana je sredstvima tehničke pomoći u okviru Operativnog </a:t>
            </a:r>
          </a:p>
          <a:p>
            <a:pPr marL="0" indent="0" algn="ctr">
              <a:buNone/>
            </a:pPr>
            <a:r>
              <a:rPr lang="hr-HR" sz="1800" dirty="0">
                <a:solidFill>
                  <a:schemeClr val="tx1">
                    <a:lumMod val="65000"/>
                    <a:lumOff val="35000"/>
                  </a:schemeClr>
                </a:solidFill>
              </a:rPr>
              <a:t>programa „Konkurentnost i kohezija”, iz Europskog fonda za regionalni razvoj. </a:t>
            </a:r>
            <a:endParaRPr lang="en-GB" sz="1800" dirty="0">
              <a:solidFill>
                <a:schemeClr val="tx1">
                  <a:lumMod val="65000"/>
                  <a:lumOff val="35000"/>
                </a:schemeClr>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2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Autofit/>
          </a:bodyPr>
          <a:lstStyle/>
          <a:p>
            <a:endParaRPr lang="en-GB" sz="100" dirty="0"/>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pPr marL="0" indent="0" algn="ctr">
              <a:buNone/>
            </a:pPr>
            <a:r>
              <a:rPr lang="hr-HR" altLang="sr-Latn-RS" sz="3000" b="1" dirty="0">
                <a:solidFill>
                  <a:srgbClr val="171796"/>
                </a:solidFill>
                <a:latin typeface="VladaRHSans Med" panose="02000000000000000000" pitchFamily="50" charset="-18"/>
                <a:ea typeface="ＭＳ Ｐゴシック" panose="020B0600070205080204" pitchFamily="34" charset="-128"/>
              </a:rPr>
              <a:t>Tematska područja i tipovi aktivnosti</a:t>
            </a:r>
            <a:endParaRPr lang="hr-HR" sz="3000" dirty="0"/>
          </a:p>
          <a:p>
            <a:pPr marL="0" indent="0">
              <a:buNone/>
            </a:pPr>
            <a:endParaRPr lang="hr-HR" dirty="0"/>
          </a:p>
          <a:p>
            <a:endParaRPr lang="hr-HR" dirty="0"/>
          </a:p>
          <a:p>
            <a:endParaRPr lang="hr-HR" dirty="0"/>
          </a:p>
          <a:p>
            <a:endParaRPr lang="hr-HR" dirty="0"/>
          </a:p>
          <a:p>
            <a:endParaRPr lang="hr-HR" dirty="0"/>
          </a:p>
          <a:p>
            <a:endParaRPr lang="hr-HR" dirty="0"/>
          </a:p>
          <a:p>
            <a:endParaRPr lang="hr-HR" dirty="0"/>
          </a:p>
          <a:p>
            <a:pPr marL="0" indent="0" algn="ctr">
              <a:buNone/>
            </a:pPr>
            <a:endParaRPr lang="hr-HR" sz="1600" dirty="0">
              <a:solidFill>
                <a:schemeClr val="tx1">
                  <a:lumMod val="65000"/>
                  <a:lumOff val="35000"/>
                </a:schemeClr>
              </a:solidFill>
            </a:endParaRPr>
          </a:p>
          <a:p>
            <a:pPr marL="0" indent="0" algn="ctr">
              <a:buNone/>
            </a:pPr>
            <a:endParaRPr lang="hr-HR" sz="1600" dirty="0">
              <a:solidFill>
                <a:schemeClr val="tx1">
                  <a:lumMod val="65000"/>
                  <a:lumOff val="35000"/>
                </a:schemeClr>
              </a:solidFill>
            </a:endParaRPr>
          </a:p>
          <a:p>
            <a:pPr marL="0" indent="0" algn="ctr">
              <a:buNone/>
            </a:pPr>
            <a:endParaRPr lang="hr-HR" sz="1600" dirty="0">
              <a:solidFill>
                <a:schemeClr val="tx1">
                  <a:lumMod val="65000"/>
                  <a:lumOff val="35000"/>
                </a:schemeClr>
              </a:solidFill>
            </a:endParaRPr>
          </a:p>
          <a:p>
            <a:pPr marL="0" indent="0" algn="ctr">
              <a:buNone/>
            </a:pPr>
            <a:r>
              <a:rPr lang="hr-HR" sz="1500" dirty="0">
                <a:solidFill>
                  <a:schemeClr val="tx1">
                    <a:lumMod val="65000"/>
                    <a:lumOff val="35000"/>
                  </a:schemeClr>
                </a:solidFill>
              </a:rPr>
              <a:t>Organizacija događaja sufinancirana je sredstvima tehničke pomoći u okviru Operativnog </a:t>
            </a:r>
          </a:p>
          <a:p>
            <a:pPr marL="0" indent="0" algn="ctr">
              <a:buNone/>
            </a:pPr>
            <a:r>
              <a:rPr lang="hr-HR" sz="1500" dirty="0">
                <a:solidFill>
                  <a:schemeClr val="tx1">
                    <a:lumMod val="65000"/>
                    <a:lumOff val="35000"/>
                  </a:schemeClr>
                </a:solidFill>
              </a:rPr>
              <a:t>programa „Konkurentnost i kohezija”, iz Europskog fonda za regionalni razvoj. </a:t>
            </a:r>
            <a:endParaRPr lang="en-GB" sz="1500" dirty="0">
              <a:solidFill>
                <a:schemeClr val="tx1">
                  <a:lumMod val="65000"/>
                  <a:lumOff val="35000"/>
                </a:schemeClr>
              </a:solidFill>
            </a:endParaRPr>
          </a:p>
        </p:txBody>
      </p:sp>
      <p:pic>
        <p:nvPicPr>
          <p:cNvPr id="4" name="Picture 3"/>
          <p:cNvPicPr>
            <a:picLocks noChangeAspect="1"/>
          </p:cNvPicPr>
          <p:nvPr/>
        </p:nvPicPr>
        <p:blipFill>
          <a:blip r:embed="rId2" cstate="print"/>
          <a:stretch>
            <a:fillRect/>
          </a:stretch>
        </p:blipFill>
        <p:spPr>
          <a:xfrm>
            <a:off x="523905" y="2047122"/>
            <a:ext cx="8096190" cy="3743268"/>
          </a:xfrm>
          <a:prstGeom prst="rect">
            <a:avLst/>
          </a:prstGeom>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70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92500" lnSpcReduction="20000"/>
          </a:bodyPr>
          <a:lstStyle/>
          <a:p>
            <a:pPr marL="0" indent="0" algn="ctr">
              <a:buNone/>
            </a:pPr>
            <a:r>
              <a:rPr lang="hr-HR" altLang="sr-Latn-RS" sz="3000" b="1" dirty="0">
                <a:solidFill>
                  <a:srgbClr val="171796"/>
                </a:solidFill>
                <a:latin typeface="VladaRHSans Med" panose="02000000000000000000" pitchFamily="50" charset="-18"/>
                <a:ea typeface="ＭＳ Ｐゴシック" panose="020B0600070205080204" pitchFamily="34" charset="-128"/>
              </a:rPr>
              <a:t>Indikativna raspoloživa sredstva </a:t>
            </a:r>
            <a:br>
              <a:rPr lang="hr-HR" altLang="sr-Latn-RS" sz="3000" b="1" dirty="0">
                <a:solidFill>
                  <a:srgbClr val="171796"/>
                </a:solidFill>
                <a:latin typeface="VladaRHSans Med" panose="02000000000000000000" pitchFamily="50" charset="-18"/>
                <a:ea typeface="ＭＳ Ｐゴシック" panose="020B0600070205080204" pitchFamily="34" charset="-128"/>
              </a:rPr>
            </a:br>
            <a:r>
              <a:rPr lang="hr-HR" altLang="sr-Latn-RS" sz="3000" b="1" dirty="0">
                <a:solidFill>
                  <a:srgbClr val="171796"/>
                </a:solidFill>
                <a:latin typeface="VladaRHSans Med" panose="02000000000000000000" pitchFamily="50" charset="-18"/>
                <a:ea typeface="ＭＳ Ｐゴシック" panose="020B0600070205080204" pitchFamily="34" charset="-128"/>
              </a:rPr>
              <a:t>po Urbanom području</a:t>
            </a:r>
            <a:endParaRPr lang="hr-HR" sz="3000" dirty="0"/>
          </a:p>
          <a:p>
            <a:pPr marL="0" indent="0">
              <a:buNone/>
            </a:pPr>
            <a:endParaRPr lang="hr-HR" dirty="0"/>
          </a:p>
          <a:p>
            <a:endParaRPr lang="hr-HR" dirty="0"/>
          </a:p>
          <a:p>
            <a:endParaRPr lang="hr-HR" dirty="0"/>
          </a:p>
          <a:p>
            <a:endParaRPr lang="hr-HR" dirty="0"/>
          </a:p>
          <a:p>
            <a:endParaRPr lang="hr-HR" dirty="0"/>
          </a:p>
          <a:p>
            <a:endParaRPr lang="hr-HR" dirty="0"/>
          </a:p>
          <a:p>
            <a:endParaRPr lang="hr-HR" dirty="0"/>
          </a:p>
          <a:p>
            <a:pPr marL="0" indent="0" algn="ctr">
              <a:buNone/>
            </a:pPr>
            <a:r>
              <a:rPr lang="hr-HR" sz="1500" dirty="0">
                <a:solidFill>
                  <a:schemeClr val="tx1">
                    <a:lumMod val="65000"/>
                    <a:lumOff val="35000"/>
                  </a:schemeClr>
                </a:solidFill>
              </a:rPr>
              <a:t>Organizacija događaja sufinancirana je sredstvima tehničke pomoći u okviru Operativnog </a:t>
            </a:r>
          </a:p>
          <a:p>
            <a:pPr marL="0" indent="0" algn="ctr">
              <a:buNone/>
            </a:pPr>
            <a:r>
              <a:rPr lang="hr-HR" sz="1500" dirty="0">
                <a:solidFill>
                  <a:schemeClr val="tx1">
                    <a:lumMod val="65000"/>
                    <a:lumOff val="35000"/>
                  </a:schemeClr>
                </a:solidFill>
              </a:rPr>
              <a:t>programa „Konkurentnost i kohezija”, iz Europskog fonda za regionalni razvoj. </a:t>
            </a:r>
            <a:endParaRPr lang="en-GB" sz="1500" dirty="0">
              <a:solidFill>
                <a:schemeClr val="tx1">
                  <a:lumMod val="65000"/>
                  <a:lumOff val="35000"/>
                </a:schemeClr>
              </a:solidFill>
            </a:endParaRPr>
          </a:p>
        </p:txBody>
      </p:sp>
      <p:pic>
        <p:nvPicPr>
          <p:cNvPr id="4" name="Picture 3"/>
          <p:cNvPicPr>
            <a:picLocks noChangeAspect="1"/>
          </p:cNvPicPr>
          <p:nvPr/>
        </p:nvPicPr>
        <p:blipFill>
          <a:blip r:embed="rId2" cstate="print"/>
          <a:stretch>
            <a:fillRect/>
          </a:stretch>
        </p:blipFill>
        <p:spPr>
          <a:xfrm>
            <a:off x="517452" y="2636912"/>
            <a:ext cx="8169348" cy="2828789"/>
          </a:xfrm>
          <a:prstGeom prst="rect">
            <a:avLst/>
          </a:prstGeom>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86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40000" lnSpcReduction="20000"/>
          </a:bodyPr>
          <a:lstStyle/>
          <a:p>
            <a:pPr marL="0" indent="0" algn="ctr">
              <a:buNone/>
            </a:pPr>
            <a:endParaRPr lang="hr-HR" altLang="sr-Latn-RS" sz="3000" b="1" dirty="0">
              <a:solidFill>
                <a:srgbClr val="171796"/>
              </a:solidFill>
              <a:latin typeface="VladaRHSans Med" panose="02000000000000000000" pitchFamily="50" charset="-18"/>
              <a:ea typeface="ＭＳ Ｐゴシック" panose="020B0600070205080204" pitchFamily="34" charset="-128"/>
              <a:cs typeface="+mj-cs"/>
            </a:endParaRPr>
          </a:p>
          <a:p>
            <a:pPr marL="0" indent="0" algn="ctr">
              <a:buNone/>
            </a:pPr>
            <a:r>
              <a:rPr lang="hr-HR" altLang="sr-Latn-RS" sz="7000" b="1" dirty="0">
                <a:solidFill>
                  <a:srgbClr val="171796"/>
                </a:solidFill>
                <a:latin typeface="VladaRHSans Med"/>
                <a:ea typeface="ＭＳ Ｐゴシック" panose="020B0600070205080204" pitchFamily="34" charset="-128"/>
                <a:cs typeface="+mj-cs"/>
              </a:rPr>
              <a:t>Trenutni status provedbe </a:t>
            </a:r>
          </a:p>
          <a:p>
            <a:pPr marL="0" indent="0" algn="ctr">
              <a:buNone/>
            </a:pPr>
            <a:r>
              <a:rPr lang="hr-HR" altLang="sr-Latn-RS" sz="7000" b="1" dirty="0">
                <a:solidFill>
                  <a:srgbClr val="171796"/>
                </a:solidFill>
                <a:latin typeface="VladaRHSans Med"/>
                <a:ea typeface="ＭＳ Ｐゴシック" panose="020B0600070205080204" pitchFamily="34" charset="-128"/>
                <a:cs typeface="+mj-cs"/>
              </a:rPr>
              <a:t>ITU mehanizma</a:t>
            </a:r>
          </a:p>
          <a:p>
            <a:pPr marL="0" indent="0" algn="ctr">
              <a:buNone/>
            </a:pPr>
            <a:endParaRPr lang="hr-HR" sz="4500" dirty="0"/>
          </a:p>
          <a:p>
            <a:pPr marL="400050" lvl="1" indent="0">
              <a:buFont typeface="Arial" pitchFamily="34" charset="0"/>
              <a:buChar char="•"/>
            </a:pPr>
            <a:r>
              <a:rPr lang="hr-HR" sz="4500" dirty="0"/>
              <a:t> </a:t>
            </a:r>
            <a:r>
              <a:rPr lang="hr-HR" sz="4500" dirty="0">
                <a:latin typeface="VladaRHSans Med"/>
              </a:rPr>
              <a:t>izrađene strategije razvoja 7  urbanih aglomeracija/područja</a:t>
            </a:r>
          </a:p>
          <a:p>
            <a:pPr marL="400050" lvl="1" indent="0">
              <a:buFont typeface="Arial" pitchFamily="34" charset="0"/>
              <a:buChar char="•"/>
            </a:pPr>
            <a:r>
              <a:rPr lang="hr-HR" sz="4500" dirty="0">
                <a:latin typeface="VladaRHSans Med"/>
              </a:rPr>
              <a:t> sklopljeni sporazumi o delegiranim funkcijama </a:t>
            </a:r>
          </a:p>
          <a:p>
            <a:pPr marL="400050" lvl="1" indent="0">
              <a:buFont typeface="Arial" pitchFamily="34" charset="0"/>
              <a:buChar char="•"/>
            </a:pPr>
            <a:r>
              <a:rPr lang="hr-HR" sz="4500" dirty="0">
                <a:latin typeface="VladaRHSans Med"/>
              </a:rPr>
              <a:t> sklopljeni sporazumi o provedbi ITU mehanizma</a:t>
            </a:r>
          </a:p>
          <a:p>
            <a:pPr marL="400050" lvl="1" indent="0">
              <a:buFont typeface="Arial" pitchFamily="34" charset="0"/>
              <a:buChar char="•"/>
            </a:pPr>
            <a:r>
              <a:rPr lang="hr-HR" sz="4500" dirty="0">
                <a:latin typeface="VladaRHSans Med"/>
              </a:rPr>
              <a:t> objavljeno </a:t>
            </a:r>
            <a:r>
              <a:rPr lang="hr-HR" sz="4500" b="1" dirty="0">
                <a:latin typeface="VladaRHSans Med"/>
              </a:rPr>
              <a:t>27 poziva </a:t>
            </a:r>
            <a:r>
              <a:rPr lang="hr-HR" sz="4500" dirty="0">
                <a:latin typeface="VladaRHSans Med"/>
              </a:rPr>
              <a:t>/ vrijednosti </a:t>
            </a:r>
            <a:r>
              <a:rPr lang="hr-HR" sz="4500" b="1" dirty="0">
                <a:latin typeface="VladaRHSans Med"/>
              </a:rPr>
              <a:t>106.9 milijuna EUR</a:t>
            </a:r>
          </a:p>
          <a:p>
            <a:pPr marL="400050" lvl="1" indent="0">
              <a:buFont typeface="Arial" pitchFamily="34" charset="0"/>
              <a:buChar char="•"/>
            </a:pPr>
            <a:r>
              <a:rPr lang="hr-HR" sz="4500" dirty="0">
                <a:latin typeface="VladaRHSans Med"/>
              </a:rPr>
              <a:t> sklopljeno </a:t>
            </a:r>
            <a:r>
              <a:rPr lang="hr-HR" sz="4500" b="1" dirty="0">
                <a:latin typeface="VladaRHSans Med"/>
              </a:rPr>
              <a:t>10 Ugovora </a:t>
            </a:r>
            <a:r>
              <a:rPr lang="hr-HR" sz="4500" dirty="0">
                <a:latin typeface="VladaRHSans Med"/>
              </a:rPr>
              <a:t>o dodjeli bespovratnih sredstava vrijednosti  </a:t>
            </a:r>
          </a:p>
          <a:p>
            <a:pPr marL="400050" lvl="1" indent="0">
              <a:buNone/>
            </a:pPr>
            <a:r>
              <a:rPr lang="hr-HR" sz="4500" dirty="0">
                <a:latin typeface="VladaRHSans Med"/>
              </a:rPr>
              <a:t>  preko </a:t>
            </a:r>
            <a:r>
              <a:rPr lang="hr-HR" sz="4500" b="1" dirty="0">
                <a:latin typeface="VladaRHSans Med"/>
              </a:rPr>
              <a:t>37,4 milijuna EUR </a:t>
            </a:r>
          </a:p>
          <a:p>
            <a:pPr marL="400050" lvl="1" indent="0">
              <a:buFont typeface="Arial" pitchFamily="34" charset="0"/>
              <a:buChar char="•"/>
            </a:pPr>
            <a:r>
              <a:rPr lang="hr-HR" sz="4500" dirty="0">
                <a:latin typeface="VladaRHSans Med"/>
              </a:rPr>
              <a:t> isplaćeno preko </a:t>
            </a:r>
            <a:r>
              <a:rPr lang="hr-HR" sz="4500" b="1" dirty="0">
                <a:latin typeface="VladaRHSans Med"/>
              </a:rPr>
              <a:t>4,3 milijuna EUR</a:t>
            </a:r>
          </a:p>
          <a:p>
            <a:pPr marL="400050" lvl="1" indent="0">
              <a:buFont typeface="Arial" pitchFamily="34" charset="0"/>
              <a:buChar char="•"/>
            </a:pPr>
            <a:r>
              <a:rPr lang="hr-HR" sz="4500" dirty="0">
                <a:latin typeface="VladaRHSans Med"/>
              </a:rPr>
              <a:t> u planu je objava preko 30-ak Poziva tijekom2019./početkom 2020.</a:t>
            </a:r>
          </a:p>
          <a:p>
            <a:endParaRPr lang="hr-HR" dirty="0"/>
          </a:p>
          <a:p>
            <a:pPr marL="0" indent="0" algn="ctr">
              <a:buNone/>
            </a:pPr>
            <a:endParaRPr lang="hr-HR" sz="2900" dirty="0">
              <a:solidFill>
                <a:schemeClr val="tx1">
                  <a:lumMod val="65000"/>
                  <a:lumOff val="35000"/>
                </a:schemeClr>
              </a:solidFill>
            </a:endParaRPr>
          </a:p>
          <a:p>
            <a:pPr marL="0" indent="0" algn="ctr">
              <a:buNone/>
            </a:pPr>
            <a:r>
              <a:rPr lang="hr-HR" sz="3500" dirty="0">
                <a:solidFill>
                  <a:schemeClr val="tx1">
                    <a:lumMod val="65000"/>
                    <a:lumOff val="35000"/>
                  </a:schemeClr>
                </a:solidFill>
              </a:rPr>
              <a:t>Organizacija događaja sufinancirana je sredstvima tehničke pomoći u okviru Operativnog </a:t>
            </a:r>
          </a:p>
          <a:p>
            <a:pPr marL="0" indent="0" algn="ctr">
              <a:buNone/>
            </a:pPr>
            <a:r>
              <a:rPr lang="hr-HR" sz="3500" dirty="0">
                <a:solidFill>
                  <a:schemeClr val="tx1">
                    <a:lumMod val="65000"/>
                    <a:lumOff val="35000"/>
                  </a:schemeClr>
                </a:solidFill>
              </a:rPr>
              <a:t>programa „Konkurentnost i kohezija”, iz Europskog fonda za regionalni razvoj. </a:t>
            </a:r>
            <a:endParaRPr lang="en-GB" sz="35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6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92500" lnSpcReduction="10000"/>
          </a:bodyPr>
          <a:lstStyle/>
          <a:p>
            <a:pPr marL="0" indent="0" algn="ctr">
              <a:buNone/>
            </a:pPr>
            <a:endParaRPr lang="hr-HR" altLang="sr-Latn-RS" sz="2800" b="1" dirty="0">
              <a:solidFill>
                <a:srgbClr val="171796"/>
              </a:solidFill>
              <a:latin typeface="VladaRHSans Med"/>
              <a:ea typeface="ＭＳ Ｐゴシック" panose="020B0600070205080204" pitchFamily="34" charset="-128"/>
            </a:endParaRPr>
          </a:p>
          <a:p>
            <a:pPr marL="0" indent="0" algn="ctr">
              <a:buNone/>
            </a:pPr>
            <a:r>
              <a:rPr lang="hr-HR" altLang="sr-Latn-RS" sz="2800" b="1" dirty="0">
                <a:solidFill>
                  <a:srgbClr val="171796"/>
                </a:solidFill>
                <a:latin typeface="VladaRHSans Med"/>
                <a:ea typeface="ＭＳ Ｐゴシック" panose="020B0600070205080204" pitchFamily="34" charset="-128"/>
              </a:rPr>
              <a:t>Prednosti ITU mehanizma za urbani razvoj</a:t>
            </a:r>
            <a:endParaRPr lang="hr-HR" sz="2800" dirty="0">
              <a:latin typeface="VladaRHSans Med"/>
            </a:endParaRPr>
          </a:p>
          <a:p>
            <a:pPr marL="171450" lvl="0" indent="-171450" algn="just" defTabSz="685800" fontAlgn="base">
              <a:spcBef>
                <a:spcPts val="750"/>
              </a:spcBef>
              <a:spcAft>
                <a:spcPct val="0"/>
              </a:spcAft>
              <a:buSzPct val="120000"/>
            </a:pPr>
            <a:r>
              <a:rPr lang="hr-HR" altLang="sr-Latn-RS" sz="1600" dirty="0">
                <a:solidFill>
                  <a:prstClr val="black"/>
                </a:solidFill>
                <a:latin typeface="VladaRHSans Med"/>
              </a:rPr>
              <a:t>Osmišljen za pristup razvoju vezano uz </a:t>
            </a:r>
            <a:r>
              <a:rPr lang="hr-HR" altLang="sr-Latn-RS" sz="1600" b="1" dirty="0">
                <a:solidFill>
                  <a:prstClr val="black"/>
                </a:solidFill>
                <a:latin typeface="VladaRHSans Med"/>
              </a:rPr>
              <a:t>mjesto koji može pridonijeti otkrivanju nedovoljno korištenog potencijala na lokalnoj i regionalnoj razini </a:t>
            </a:r>
            <a:r>
              <a:rPr lang="hr-HR" altLang="sr-Latn-RS" sz="1600" dirty="0">
                <a:solidFill>
                  <a:prstClr val="black"/>
                </a:solidFill>
                <a:latin typeface="VladaRHSans Med"/>
              </a:rPr>
              <a:t>– stvaranje FUNKCIONALNIH TERITORIJA</a:t>
            </a:r>
            <a:endPar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endParaRPr>
          </a:p>
          <a:p>
            <a:pPr marL="171450" lvl="0" indent="-171450" algn="just" defTabSz="685800" fontAlgn="base">
              <a:spcBef>
                <a:spcPts val="750"/>
              </a:spcBef>
              <a:spcAft>
                <a:spcPct val="0"/>
              </a:spcAft>
              <a:buSzPct val="120000"/>
            </a:pP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Promovira integrirano korištenje fondova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i ima potencijal za postizanje boljeg skupnog rezultata za istu količinu javnih ulaganja</a:t>
            </a:r>
          </a:p>
          <a:p>
            <a:pPr marL="171450" lvl="0" indent="-171450" algn="just" defTabSz="685800" fontAlgn="base">
              <a:spcBef>
                <a:spcPts val="750"/>
              </a:spcBef>
              <a:spcAft>
                <a:spcPct val="0"/>
              </a:spcAft>
              <a:buSzPct val="120000"/>
            </a:pP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Definirana alokacija za financiranje projekata za pojedino urbano područje, </a:t>
            </a: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nema natječajnog postupka na nacionalnoj razini za ITU alokacije</a:t>
            </a:r>
          </a:p>
          <a:p>
            <a:pPr marL="171450" lvl="0" indent="-171450" algn="just" defTabSz="685800" fontAlgn="base">
              <a:spcBef>
                <a:spcPts val="750"/>
              </a:spcBef>
              <a:spcAft>
                <a:spcPct val="0"/>
              </a:spcAft>
              <a:buSzPct val="120000"/>
            </a:pP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Urbana područja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nadležna za provedbu strategija urbanoga razvoja putem ITU mehanizma </a:t>
            </a: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odgovorna su za zadaće koje se odnose na odabir operacija/projekata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 urbana područja sama predlažu, tj. biraju svoje projekte </a:t>
            </a:r>
          </a:p>
          <a:p>
            <a:pPr marL="171450" lvl="0" indent="-171450" algn="just" defTabSz="685800" fontAlgn="base">
              <a:spcBef>
                <a:spcPts val="750"/>
              </a:spcBef>
              <a:spcAft>
                <a:spcPct val="0"/>
              </a:spcAft>
              <a:buSzPct val="120000"/>
            </a:pP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Jačanje kapaciteta urbanih područja za provedbu projekata u sklopu ESI fondova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 gradovi su posrednička tijela u okviru sustava upravljanja ESI fondovima</a:t>
            </a:r>
            <a:endParaRPr lang="hr-HR" dirty="0">
              <a:latin typeface="VladaRHSans Med"/>
            </a:endParaRPr>
          </a:p>
          <a:p>
            <a:pPr marL="0" indent="0" algn="ctr">
              <a:buNone/>
            </a:pPr>
            <a:endParaRPr lang="hr-HR" sz="1600" dirty="0">
              <a:solidFill>
                <a:schemeClr val="tx1">
                  <a:lumMod val="65000"/>
                  <a:lumOff val="35000"/>
                </a:schemeClr>
              </a:solidFill>
            </a:endParaRPr>
          </a:p>
          <a:p>
            <a:pPr marL="0" indent="0" algn="ctr">
              <a:buNone/>
            </a:pPr>
            <a:r>
              <a:rPr lang="hr-HR" sz="1500" dirty="0">
                <a:solidFill>
                  <a:schemeClr val="tx1">
                    <a:lumMod val="65000"/>
                    <a:lumOff val="35000"/>
                  </a:schemeClr>
                </a:solidFill>
              </a:rPr>
              <a:t>Organizacija događaja sufinancirana je sredstvima tehničke pomoći u okviru Operativnog </a:t>
            </a:r>
          </a:p>
          <a:p>
            <a:pPr marL="0" indent="0" algn="ctr">
              <a:buNone/>
            </a:pPr>
            <a:r>
              <a:rPr lang="hr-HR" sz="1500" dirty="0">
                <a:solidFill>
                  <a:schemeClr val="tx1">
                    <a:lumMod val="65000"/>
                    <a:lumOff val="35000"/>
                  </a:schemeClr>
                </a:solidFill>
              </a:rPr>
              <a:t>programa „Konkurentnost i kohezija”, iz Europskog fonda za regionalni razvoj. </a:t>
            </a:r>
            <a:endParaRPr lang="en-GB" sz="15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450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1580</Words>
  <Application>Microsoft Office PowerPoint</Application>
  <PresentationFormat>On-screen Show (4:3)</PresentationFormat>
  <Paragraphs>255</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VladaRHSans Med</vt:lpstr>
      <vt:lpstr>VladaRHSans Reg</vt:lpstr>
      <vt:lpstr>Wingdings</vt:lpstr>
      <vt:lpstr>Office Theme</vt:lpstr>
      <vt:lpstr>Integrirana teritorijalna ulaganja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Bracko</dc:creator>
  <cp:lastModifiedBy>Maja Jelić Petković</cp:lastModifiedBy>
  <cp:revision>107</cp:revision>
  <dcterms:created xsi:type="dcterms:W3CDTF">2018-05-29T10:27:22Z</dcterms:created>
  <dcterms:modified xsi:type="dcterms:W3CDTF">2019-06-07T08:19:32Z</dcterms:modified>
</cp:coreProperties>
</file>