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77" r:id="rId10"/>
    <p:sldId id="278" r:id="rId11"/>
    <p:sldId id="279" r:id="rId12"/>
    <p:sldId id="281" r:id="rId13"/>
    <p:sldId id="280" r:id="rId14"/>
    <p:sldId id="282" r:id="rId15"/>
    <p:sldId id="283" r:id="rId16"/>
    <p:sldId id="267" r:id="rId17"/>
    <p:sldId id="269" r:id="rId18"/>
    <p:sldId id="270" r:id="rId19"/>
    <p:sldId id="271" r:id="rId20"/>
    <p:sldId id="276" r:id="rId21"/>
    <p:sldId id="272" r:id="rId22"/>
    <p:sldId id="273"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11" autoAdjust="0"/>
    <p:restoredTop sz="94660"/>
  </p:normalViewPr>
  <p:slideViewPr>
    <p:cSldViewPr>
      <p:cViewPr varScale="1">
        <p:scale>
          <a:sx n="108" d="100"/>
          <a:sy n="108" d="100"/>
        </p:scale>
        <p:origin x="222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43769-446C-4A03-8379-81B533324438}" type="doc">
      <dgm:prSet loTypeId="urn:microsoft.com/office/officeart/2005/8/layout/hList7#1" loCatId="process" qsTypeId="urn:microsoft.com/office/officeart/2005/8/quickstyle/simple1" qsCatId="simple" csTypeId="urn:microsoft.com/office/officeart/2005/8/colors/accent1_2" csCatId="accent1" phldr="1"/>
      <dgm:spPr/>
      <dgm:t>
        <a:bodyPr/>
        <a:lstStyle/>
        <a:p>
          <a:endParaRPr lang="hr-HR"/>
        </a:p>
      </dgm:t>
    </dgm:pt>
    <dgm:pt modelId="{A557E319-C123-462A-9555-A3CA02734DC6}">
      <dgm:prSet phldrT="[Text]"/>
      <dgm:spPr>
        <a:xfrm>
          <a:off x="1796"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dirty="0">
              <a:solidFill>
                <a:sysClr val="window" lastClr="FFFFFF"/>
              </a:solidFill>
              <a:latin typeface="Calibri"/>
              <a:ea typeface="+mn-ea"/>
              <a:cs typeface="+mn-cs"/>
            </a:rPr>
            <a:t>Uravnoteženi regionalni razvoj</a:t>
          </a:r>
        </a:p>
        <a:p>
          <a:pPr>
            <a:buNone/>
          </a:pPr>
          <a:r>
            <a:rPr lang="hr-HR" dirty="0">
              <a:solidFill>
                <a:sysClr val="window" lastClr="FFFFFF"/>
              </a:solidFill>
              <a:latin typeface="Calibri"/>
              <a:ea typeface="+mn-ea"/>
              <a:cs typeface="+mn-cs"/>
            </a:rPr>
            <a:t> (horizontalne politike i razvoj potpomognutih i brdsko planinskih područja)</a:t>
          </a:r>
        </a:p>
      </dgm:t>
    </dgm:pt>
    <dgm:pt modelId="{02D69B35-DB5C-42CF-8539-8411DDB2247A}" type="parTrans" cxnId="{86D710F5-93D3-4865-B456-FCCDF7368F82}">
      <dgm:prSet/>
      <dgm:spPr/>
      <dgm:t>
        <a:bodyPr/>
        <a:lstStyle/>
        <a:p>
          <a:endParaRPr lang="hr-HR"/>
        </a:p>
      </dgm:t>
    </dgm:pt>
    <dgm:pt modelId="{734855D3-31CA-4EC1-8F1F-210FC8AF61E4}" type="sibTrans" cxnId="{86D710F5-93D3-4865-B456-FCCDF7368F82}">
      <dgm:prSet/>
      <dgm:spPr/>
      <dgm:t>
        <a:bodyPr/>
        <a:lstStyle/>
        <a:p>
          <a:endParaRPr lang="hr-HR"/>
        </a:p>
      </dgm:t>
    </dgm:pt>
    <dgm:pt modelId="{D38E246D-67DC-4214-8117-82A80575955C}">
      <dgm:prSet phldrT="[Text]"/>
      <dgm:spPr>
        <a:xfrm>
          <a:off x="1941234"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dirty="0">
              <a:solidFill>
                <a:sysClr val="window" lastClr="FFFFFF"/>
              </a:solidFill>
              <a:latin typeface="Calibri"/>
              <a:ea typeface="+mn-ea"/>
              <a:cs typeface="+mn-cs"/>
            </a:rPr>
            <a:t>Pametna specijalizacija i unaprjeđenje pozicije regionalnog gospodarstva u globalnim lancima vrijednosti</a:t>
          </a:r>
        </a:p>
      </dgm:t>
    </dgm:pt>
    <dgm:pt modelId="{0A9A13A0-A318-494C-BB9C-A18D20B3F4DA}" type="parTrans" cxnId="{1949FB95-743C-4908-B47F-B54633D4DDC6}">
      <dgm:prSet/>
      <dgm:spPr/>
      <dgm:t>
        <a:bodyPr/>
        <a:lstStyle/>
        <a:p>
          <a:endParaRPr lang="hr-HR"/>
        </a:p>
      </dgm:t>
    </dgm:pt>
    <dgm:pt modelId="{0397AF73-AE20-4D17-9759-B136BE3AEAC4}" type="sibTrans" cxnId="{1949FB95-743C-4908-B47F-B54633D4DDC6}">
      <dgm:prSet/>
      <dgm:spPr/>
      <dgm:t>
        <a:bodyPr/>
        <a:lstStyle/>
        <a:p>
          <a:endParaRPr lang="hr-HR"/>
        </a:p>
      </dgm:t>
    </dgm:pt>
    <dgm:pt modelId="{6373ED07-7BFD-4D82-85C7-572FFA35AD05}">
      <dgm:prSet phldrT="[Text]"/>
      <dgm:spPr>
        <a:xfrm>
          <a:off x="3880672"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b="1" dirty="0">
              <a:solidFill>
                <a:srgbClr val="FF0000"/>
              </a:solidFill>
              <a:latin typeface="Calibri"/>
              <a:ea typeface="+mn-ea"/>
              <a:cs typeface="+mn-cs"/>
            </a:rPr>
            <a:t>Razvoj pametnih gradova</a:t>
          </a:r>
        </a:p>
      </dgm:t>
    </dgm:pt>
    <dgm:pt modelId="{C8074033-033B-44FF-88ED-14DF8043DF4E}" type="parTrans" cxnId="{F9CA2C26-3158-4D9F-B267-976207138CD2}">
      <dgm:prSet/>
      <dgm:spPr/>
      <dgm:t>
        <a:bodyPr/>
        <a:lstStyle/>
        <a:p>
          <a:endParaRPr lang="hr-HR"/>
        </a:p>
      </dgm:t>
    </dgm:pt>
    <dgm:pt modelId="{ACEFA243-7E17-44B8-B2C4-B104978859BD}" type="sibTrans" cxnId="{F9CA2C26-3158-4D9F-B267-976207138CD2}">
      <dgm:prSet/>
      <dgm:spPr/>
      <dgm:t>
        <a:bodyPr/>
        <a:lstStyle/>
        <a:p>
          <a:endParaRPr lang="hr-HR"/>
        </a:p>
      </dgm:t>
    </dgm:pt>
    <dgm:pt modelId="{37C7238C-FB75-4557-AFB3-78DC8AA5C6DD}">
      <dgm:prSet phldrT="[Text]"/>
      <dgm:spPr>
        <a:xfrm>
          <a:off x="5820110" y="0"/>
          <a:ext cx="1882949" cy="289609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r-HR" dirty="0">
              <a:solidFill>
                <a:sysClr val="window" lastClr="FFFFFF"/>
              </a:solidFill>
              <a:latin typeface="Calibri"/>
              <a:ea typeface="+mn-ea"/>
              <a:cs typeface="+mn-cs"/>
            </a:rPr>
            <a:t>Razvoj pametnih otoka</a:t>
          </a:r>
        </a:p>
      </dgm:t>
    </dgm:pt>
    <dgm:pt modelId="{197822F1-DCC4-4A34-844C-94C85AA9064B}" type="parTrans" cxnId="{ED6CF561-10F4-4236-BC32-AD25A738AE6A}">
      <dgm:prSet/>
      <dgm:spPr/>
      <dgm:t>
        <a:bodyPr/>
        <a:lstStyle/>
        <a:p>
          <a:endParaRPr lang="hr-HR"/>
        </a:p>
      </dgm:t>
    </dgm:pt>
    <dgm:pt modelId="{6CF0D6C6-5BF2-4941-84C4-DAB9489A0852}" type="sibTrans" cxnId="{ED6CF561-10F4-4236-BC32-AD25A738AE6A}">
      <dgm:prSet/>
      <dgm:spPr/>
      <dgm:t>
        <a:bodyPr/>
        <a:lstStyle/>
        <a:p>
          <a:endParaRPr lang="hr-HR"/>
        </a:p>
      </dgm:t>
    </dgm:pt>
    <dgm:pt modelId="{474BED87-4827-41D5-924D-F1A096B1A888}" type="pres">
      <dgm:prSet presAssocID="{1C043769-446C-4A03-8379-81B533324438}" presName="Name0" presStyleCnt="0">
        <dgm:presLayoutVars>
          <dgm:dir/>
          <dgm:resizeHandles val="exact"/>
        </dgm:presLayoutVars>
      </dgm:prSet>
      <dgm:spPr/>
    </dgm:pt>
    <dgm:pt modelId="{735359E5-AEF3-4B91-B86F-04961C03D81E}" type="pres">
      <dgm:prSet presAssocID="{1C043769-446C-4A03-8379-81B533324438}" presName="fgShape" presStyleLbl="fgShp" presStyleIdx="0" presStyleCnt="1"/>
      <dgm:spPr>
        <a:xfrm>
          <a:off x="308194" y="2316876"/>
          <a:ext cx="7088467" cy="434414"/>
        </a:xfrm>
        <a:prstGeom prst="leftRight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9731E6E4-915D-4D96-B3B6-9D7641E1CB73}" type="pres">
      <dgm:prSet presAssocID="{1C043769-446C-4A03-8379-81B533324438}" presName="linComp" presStyleCnt="0"/>
      <dgm:spPr/>
    </dgm:pt>
    <dgm:pt modelId="{8C584EBA-A5D1-4F06-BF05-5AF03DB5CD69}" type="pres">
      <dgm:prSet presAssocID="{A557E319-C123-462A-9555-A3CA02734DC6}" presName="compNode" presStyleCnt="0"/>
      <dgm:spPr/>
    </dgm:pt>
    <dgm:pt modelId="{62FE1C3D-4513-456A-B01B-88205DE1A3E4}" type="pres">
      <dgm:prSet presAssocID="{A557E319-C123-462A-9555-A3CA02734DC6}" presName="bkgdShape" presStyleLbl="node1" presStyleIdx="0" presStyleCnt="4"/>
      <dgm:spPr>
        <a:prstGeom prst="roundRect">
          <a:avLst>
            <a:gd name="adj" fmla="val 10000"/>
          </a:avLst>
        </a:prstGeom>
      </dgm:spPr>
    </dgm:pt>
    <dgm:pt modelId="{DCE5FB0F-2DB4-4740-AB98-498B3004EC94}" type="pres">
      <dgm:prSet presAssocID="{A557E319-C123-462A-9555-A3CA02734DC6}" presName="nodeTx" presStyleLbl="node1" presStyleIdx="0" presStyleCnt="4">
        <dgm:presLayoutVars>
          <dgm:bulletEnabled val="1"/>
        </dgm:presLayoutVars>
      </dgm:prSet>
      <dgm:spPr/>
    </dgm:pt>
    <dgm:pt modelId="{AF4CA9B2-9249-45EC-96DD-8476FAB017CB}" type="pres">
      <dgm:prSet presAssocID="{A557E319-C123-462A-9555-A3CA02734DC6}" presName="invisiNode" presStyleLbl="node1" presStyleIdx="0" presStyleCnt="4"/>
      <dgm:spPr/>
    </dgm:pt>
    <dgm:pt modelId="{456402F8-F57E-417F-9B2D-AF4E35B755FB}" type="pres">
      <dgm:prSet presAssocID="{A557E319-C123-462A-9555-A3CA02734DC6}" presName="imagNode" presStyleLbl="fgImgPlace1" presStyleIdx="0" presStyleCnt="4"/>
      <dgm:spPr>
        <a:xfrm>
          <a:off x="461071" y="173765"/>
          <a:ext cx="964399" cy="964399"/>
        </a:xfrm>
        <a:prstGeom prst="ellipse">
          <a:avLst/>
        </a:prstGeom>
        <a:blipFill rotWithShape="1">
          <a:blip xmlns:r="http://schemas.openxmlformats.org/officeDocument/2006/relationships" r:embed="rId1"/>
          <a:srcRect/>
          <a:stretch>
            <a:fillRect l="-25000" r="-25000"/>
          </a:stretch>
        </a:blipFill>
        <a:ln w="25400" cap="flat" cmpd="sng" algn="ctr">
          <a:solidFill>
            <a:sysClr val="window" lastClr="FFFFFF">
              <a:hueOff val="0"/>
              <a:satOff val="0"/>
              <a:lumOff val="0"/>
              <a:alphaOff val="0"/>
            </a:sysClr>
          </a:solidFill>
          <a:prstDash val="solid"/>
        </a:ln>
        <a:effectLst/>
      </dgm:spPr>
    </dgm:pt>
    <dgm:pt modelId="{E955954B-8103-4332-BC70-8AEDB00EA0D3}" type="pres">
      <dgm:prSet presAssocID="{734855D3-31CA-4EC1-8F1F-210FC8AF61E4}" presName="sibTrans" presStyleLbl="sibTrans2D1" presStyleIdx="0" presStyleCnt="0"/>
      <dgm:spPr/>
    </dgm:pt>
    <dgm:pt modelId="{0D357A68-6983-48EA-88AF-6AB36624CBBE}" type="pres">
      <dgm:prSet presAssocID="{D38E246D-67DC-4214-8117-82A80575955C}" presName="compNode" presStyleCnt="0"/>
      <dgm:spPr/>
    </dgm:pt>
    <dgm:pt modelId="{D37632BF-E0EF-4B7F-959C-DE95CDA9498B}" type="pres">
      <dgm:prSet presAssocID="{D38E246D-67DC-4214-8117-82A80575955C}" presName="bkgdShape" presStyleLbl="node1" presStyleIdx="1" presStyleCnt="4" custLinFactNeighborX="3027"/>
      <dgm:spPr>
        <a:prstGeom prst="roundRect">
          <a:avLst>
            <a:gd name="adj" fmla="val 10000"/>
          </a:avLst>
        </a:prstGeom>
      </dgm:spPr>
    </dgm:pt>
    <dgm:pt modelId="{0BA5206C-EA80-43E6-B441-79A0E8FA8852}" type="pres">
      <dgm:prSet presAssocID="{D38E246D-67DC-4214-8117-82A80575955C}" presName="nodeTx" presStyleLbl="node1" presStyleIdx="1" presStyleCnt="4">
        <dgm:presLayoutVars>
          <dgm:bulletEnabled val="1"/>
        </dgm:presLayoutVars>
      </dgm:prSet>
      <dgm:spPr/>
    </dgm:pt>
    <dgm:pt modelId="{2F9DFBC1-6B2A-4A16-9B26-148CAF94D675}" type="pres">
      <dgm:prSet presAssocID="{D38E246D-67DC-4214-8117-82A80575955C}" presName="invisiNode" presStyleLbl="node1" presStyleIdx="1" presStyleCnt="4"/>
      <dgm:spPr/>
    </dgm:pt>
    <dgm:pt modelId="{1B7FA906-6747-43EA-BFD7-D1F8E66CDAFB}" type="pres">
      <dgm:prSet presAssocID="{D38E246D-67DC-4214-8117-82A80575955C}" presName="imagNode" presStyleLbl="fgImgPlace1" presStyleIdx="1" presStyleCnt="4"/>
      <dgm:spPr>
        <a:xfrm>
          <a:off x="2400509" y="173765"/>
          <a:ext cx="964399" cy="964399"/>
        </a:xfrm>
        <a:prstGeom prst="ellipse">
          <a:avLst/>
        </a:prstGeom>
        <a:blipFill rotWithShape="1">
          <a:blip xmlns:r="http://schemas.openxmlformats.org/officeDocument/2006/relationships" r:embed="rId2"/>
          <a:srcRect/>
          <a:stretch>
            <a:fillRect l="-38000" r="-38000"/>
          </a:stretch>
        </a:blipFill>
        <a:ln w="25400" cap="flat" cmpd="sng" algn="ctr">
          <a:solidFill>
            <a:sysClr val="window" lastClr="FFFFFF">
              <a:hueOff val="0"/>
              <a:satOff val="0"/>
              <a:lumOff val="0"/>
              <a:alphaOff val="0"/>
            </a:sysClr>
          </a:solidFill>
          <a:prstDash val="solid"/>
        </a:ln>
        <a:effectLst/>
      </dgm:spPr>
    </dgm:pt>
    <dgm:pt modelId="{64128959-E642-4EE5-881A-90C65B803FD3}" type="pres">
      <dgm:prSet presAssocID="{0397AF73-AE20-4D17-9759-B136BE3AEAC4}" presName="sibTrans" presStyleLbl="sibTrans2D1" presStyleIdx="0" presStyleCnt="0"/>
      <dgm:spPr/>
    </dgm:pt>
    <dgm:pt modelId="{42357503-AA70-4C68-A4CB-0FE6F76764E5}" type="pres">
      <dgm:prSet presAssocID="{6373ED07-7BFD-4D82-85C7-572FFA35AD05}" presName="compNode" presStyleCnt="0"/>
      <dgm:spPr/>
    </dgm:pt>
    <dgm:pt modelId="{89CAE3EC-F8F5-4E5E-AA94-E5BC1584C1B1}" type="pres">
      <dgm:prSet presAssocID="{6373ED07-7BFD-4D82-85C7-572FFA35AD05}" presName="bkgdShape" presStyleLbl="node1" presStyleIdx="2" presStyleCnt="4"/>
      <dgm:spPr>
        <a:prstGeom prst="roundRect">
          <a:avLst>
            <a:gd name="adj" fmla="val 10000"/>
          </a:avLst>
        </a:prstGeom>
      </dgm:spPr>
    </dgm:pt>
    <dgm:pt modelId="{C5ADCEE5-F1F9-4A04-8943-073EF431F63F}" type="pres">
      <dgm:prSet presAssocID="{6373ED07-7BFD-4D82-85C7-572FFA35AD05}" presName="nodeTx" presStyleLbl="node1" presStyleIdx="2" presStyleCnt="4">
        <dgm:presLayoutVars>
          <dgm:bulletEnabled val="1"/>
        </dgm:presLayoutVars>
      </dgm:prSet>
      <dgm:spPr/>
    </dgm:pt>
    <dgm:pt modelId="{8B98C715-C727-4E0F-AE3C-1A90ECD0138A}" type="pres">
      <dgm:prSet presAssocID="{6373ED07-7BFD-4D82-85C7-572FFA35AD05}" presName="invisiNode" presStyleLbl="node1" presStyleIdx="2" presStyleCnt="4"/>
      <dgm:spPr/>
    </dgm:pt>
    <dgm:pt modelId="{C449A9DC-E373-4F8F-BA8E-B875CA7D74CC}" type="pres">
      <dgm:prSet presAssocID="{6373ED07-7BFD-4D82-85C7-572FFA35AD05}" presName="imagNode" presStyleLbl="fgImgPlace1" presStyleIdx="2" presStyleCnt="4"/>
      <dgm:spPr>
        <a:xfrm>
          <a:off x="4339946" y="173765"/>
          <a:ext cx="964399" cy="964399"/>
        </a:xfrm>
        <a:prstGeom prst="ellipse">
          <a:avLst/>
        </a:prstGeom>
        <a:blipFill rotWithShape="1">
          <a:blip xmlns:r="http://schemas.openxmlformats.org/officeDocument/2006/relationships" r:embed="rId3"/>
          <a:srcRect/>
          <a:stretch>
            <a:fillRect l="-2000" r="-2000"/>
          </a:stretch>
        </a:blipFill>
        <a:ln w="25400" cap="flat" cmpd="sng" algn="ctr">
          <a:solidFill>
            <a:sysClr val="window" lastClr="FFFFFF">
              <a:hueOff val="0"/>
              <a:satOff val="0"/>
              <a:lumOff val="0"/>
              <a:alphaOff val="0"/>
            </a:sysClr>
          </a:solidFill>
          <a:prstDash val="solid"/>
        </a:ln>
        <a:effectLst/>
      </dgm:spPr>
    </dgm:pt>
    <dgm:pt modelId="{B1E8C1AE-471F-495A-BFA9-1A083435B83D}" type="pres">
      <dgm:prSet presAssocID="{ACEFA243-7E17-44B8-B2C4-B104978859BD}" presName="sibTrans" presStyleLbl="sibTrans2D1" presStyleIdx="0" presStyleCnt="0"/>
      <dgm:spPr/>
    </dgm:pt>
    <dgm:pt modelId="{8221808B-799D-4B52-A204-E5FF8D08191D}" type="pres">
      <dgm:prSet presAssocID="{37C7238C-FB75-4557-AFB3-78DC8AA5C6DD}" presName="compNode" presStyleCnt="0"/>
      <dgm:spPr/>
    </dgm:pt>
    <dgm:pt modelId="{1E3298E3-2333-474C-B799-59A49A73A142}" type="pres">
      <dgm:prSet presAssocID="{37C7238C-FB75-4557-AFB3-78DC8AA5C6DD}" presName="bkgdShape" presStyleLbl="node1" presStyleIdx="3" presStyleCnt="4"/>
      <dgm:spPr>
        <a:prstGeom prst="roundRect">
          <a:avLst>
            <a:gd name="adj" fmla="val 10000"/>
          </a:avLst>
        </a:prstGeom>
      </dgm:spPr>
    </dgm:pt>
    <dgm:pt modelId="{984B2EEE-9603-4A71-B53E-6FD76EBF4E5F}" type="pres">
      <dgm:prSet presAssocID="{37C7238C-FB75-4557-AFB3-78DC8AA5C6DD}" presName="nodeTx" presStyleLbl="node1" presStyleIdx="3" presStyleCnt="4">
        <dgm:presLayoutVars>
          <dgm:bulletEnabled val="1"/>
        </dgm:presLayoutVars>
      </dgm:prSet>
      <dgm:spPr/>
    </dgm:pt>
    <dgm:pt modelId="{51C70E8A-DFAD-4F27-A523-009D1281380D}" type="pres">
      <dgm:prSet presAssocID="{37C7238C-FB75-4557-AFB3-78DC8AA5C6DD}" presName="invisiNode" presStyleLbl="node1" presStyleIdx="3" presStyleCnt="4"/>
      <dgm:spPr/>
    </dgm:pt>
    <dgm:pt modelId="{D5261368-77E4-42B6-BEA3-30B07C84DB2E}" type="pres">
      <dgm:prSet presAssocID="{37C7238C-FB75-4557-AFB3-78DC8AA5C6DD}" presName="imagNode" presStyleLbl="fgImgPlace1" presStyleIdx="3" presStyleCnt="4"/>
      <dgm:spPr>
        <a:xfrm>
          <a:off x="6279384" y="173765"/>
          <a:ext cx="964399" cy="964399"/>
        </a:xfrm>
        <a:prstGeom prst="ellipse">
          <a:avLst/>
        </a:prstGeom>
        <a:blipFill rotWithShape="1">
          <a:blip xmlns:r="http://schemas.openxmlformats.org/officeDocument/2006/relationships" r:embed="rId4"/>
          <a:srcRect/>
          <a:stretch>
            <a:fillRect l="-19000" r="-19000"/>
          </a:stretch>
        </a:blipFill>
        <a:ln w="25400" cap="flat" cmpd="sng" algn="ctr">
          <a:solidFill>
            <a:sysClr val="window" lastClr="FFFFFF">
              <a:hueOff val="0"/>
              <a:satOff val="0"/>
              <a:lumOff val="0"/>
              <a:alphaOff val="0"/>
            </a:sysClr>
          </a:solidFill>
          <a:prstDash val="solid"/>
        </a:ln>
        <a:effectLst/>
      </dgm:spPr>
    </dgm:pt>
  </dgm:ptLst>
  <dgm:cxnLst>
    <dgm:cxn modelId="{EAD02703-B705-4890-A420-FE74659B9CDF}" type="presOf" srcId="{6373ED07-7BFD-4D82-85C7-572FFA35AD05}" destId="{C5ADCEE5-F1F9-4A04-8943-073EF431F63F}" srcOrd="1" destOrd="0" presId="urn:microsoft.com/office/officeart/2005/8/layout/hList7#1"/>
    <dgm:cxn modelId="{D250EA18-BA1A-47B7-B2CC-D3D180D092C0}" type="presOf" srcId="{1C043769-446C-4A03-8379-81B533324438}" destId="{474BED87-4827-41D5-924D-F1A096B1A888}" srcOrd="0" destOrd="0" presId="urn:microsoft.com/office/officeart/2005/8/layout/hList7#1"/>
    <dgm:cxn modelId="{F9CA2C26-3158-4D9F-B267-976207138CD2}" srcId="{1C043769-446C-4A03-8379-81B533324438}" destId="{6373ED07-7BFD-4D82-85C7-572FFA35AD05}" srcOrd="2" destOrd="0" parTransId="{C8074033-033B-44FF-88ED-14DF8043DF4E}" sibTransId="{ACEFA243-7E17-44B8-B2C4-B104978859BD}"/>
    <dgm:cxn modelId="{ED6CF561-10F4-4236-BC32-AD25A738AE6A}" srcId="{1C043769-446C-4A03-8379-81B533324438}" destId="{37C7238C-FB75-4557-AFB3-78DC8AA5C6DD}" srcOrd="3" destOrd="0" parTransId="{197822F1-DCC4-4A34-844C-94C85AA9064B}" sibTransId="{6CF0D6C6-5BF2-4941-84C4-DAB9489A0852}"/>
    <dgm:cxn modelId="{922AC872-9C31-42FF-8606-3CCDE8682838}" type="presOf" srcId="{0397AF73-AE20-4D17-9759-B136BE3AEAC4}" destId="{64128959-E642-4EE5-881A-90C65B803FD3}" srcOrd="0" destOrd="0" presId="urn:microsoft.com/office/officeart/2005/8/layout/hList7#1"/>
    <dgm:cxn modelId="{C837487A-1E0B-416C-A547-7EB6F22FDA99}" type="presOf" srcId="{D38E246D-67DC-4214-8117-82A80575955C}" destId="{0BA5206C-EA80-43E6-B441-79A0E8FA8852}" srcOrd="1" destOrd="0" presId="urn:microsoft.com/office/officeart/2005/8/layout/hList7#1"/>
    <dgm:cxn modelId="{B1DB7288-196F-4086-8569-4BCEB6CFB601}" type="presOf" srcId="{ACEFA243-7E17-44B8-B2C4-B104978859BD}" destId="{B1E8C1AE-471F-495A-BFA9-1A083435B83D}" srcOrd="0" destOrd="0" presId="urn:microsoft.com/office/officeart/2005/8/layout/hList7#1"/>
    <dgm:cxn modelId="{1949FB95-743C-4908-B47F-B54633D4DDC6}" srcId="{1C043769-446C-4A03-8379-81B533324438}" destId="{D38E246D-67DC-4214-8117-82A80575955C}" srcOrd="1" destOrd="0" parTransId="{0A9A13A0-A318-494C-BB9C-A18D20B3F4DA}" sibTransId="{0397AF73-AE20-4D17-9759-B136BE3AEAC4}"/>
    <dgm:cxn modelId="{5189A4B0-50E0-40D6-8C5F-EDB40CA91047}" type="presOf" srcId="{A557E319-C123-462A-9555-A3CA02734DC6}" destId="{DCE5FB0F-2DB4-4740-AB98-498B3004EC94}" srcOrd="1" destOrd="0" presId="urn:microsoft.com/office/officeart/2005/8/layout/hList7#1"/>
    <dgm:cxn modelId="{D02646B5-C2BF-4252-8E54-EC9E58D4770A}" type="presOf" srcId="{D38E246D-67DC-4214-8117-82A80575955C}" destId="{D37632BF-E0EF-4B7F-959C-DE95CDA9498B}" srcOrd="0" destOrd="0" presId="urn:microsoft.com/office/officeart/2005/8/layout/hList7#1"/>
    <dgm:cxn modelId="{1F47D2B9-6272-46AB-A2B4-FD3AF9643B6F}" type="presOf" srcId="{37C7238C-FB75-4557-AFB3-78DC8AA5C6DD}" destId="{1E3298E3-2333-474C-B799-59A49A73A142}" srcOrd="0" destOrd="0" presId="urn:microsoft.com/office/officeart/2005/8/layout/hList7#1"/>
    <dgm:cxn modelId="{E43735C1-F089-44C5-8DAF-3A990A63B906}" type="presOf" srcId="{734855D3-31CA-4EC1-8F1F-210FC8AF61E4}" destId="{E955954B-8103-4332-BC70-8AEDB00EA0D3}" srcOrd="0" destOrd="0" presId="urn:microsoft.com/office/officeart/2005/8/layout/hList7#1"/>
    <dgm:cxn modelId="{6F9C82C9-C61B-4E71-9407-C6C6DA185F7B}" type="presOf" srcId="{A557E319-C123-462A-9555-A3CA02734DC6}" destId="{62FE1C3D-4513-456A-B01B-88205DE1A3E4}" srcOrd="0" destOrd="0" presId="urn:microsoft.com/office/officeart/2005/8/layout/hList7#1"/>
    <dgm:cxn modelId="{70A88CCA-814D-4B85-9F14-F4064F5D5F62}" type="presOf" srcId="{37C7238C-FB75-4557-AFB3-78DC8AA5C6DD}" destId="{984B2EEE-9603-4A71-B53E-6FD76EBF4E5F}" srcOrd="1" destOrd="0" presId="urn:microsoft.com/office/officeart/2005/8/layout/hList7#1"/>
    <dgm:cxn modelId="{8A3976EF-0DD0-46AE-9F12-D44A876336FC}" type="presOf" srcId="{6373ED07-7BFD-4D82-85C7-572FFA35AD05}" destId="{89CAE3EC-F8F5-4E5E-AA94-E5BC1584C1B1}" srcOrd="0" destOrd="0" presId="urn:microsoft.com/office/officeart/2005/8/layout/hList7#1"/>
    <dgm:cxn modelId="{86D710F5-93D3-4865-B456-FCCDF7368F82}" srcId="{1C043769-446C-4A03-8379-81B533324438}" destId="{A557E319-C123-462A-9555-A3CA02734DC6}" srcOrd="0" destOrd="0" parTransId="{02D69B35-DB5C-42CF-8539-8411DDB2247A}" sibTransId="{734855D3-31CA-4EC1-8F1F-210FC8AF61E4}"/>
    <dgm:cxn modelId="{D8015DB9-4616-4639-80C5-0771DAF2EEAB}" type="presParOf" srcId="{474BED87-4827-41D5-924D-F1A096B1A888}" destId="{735359E5-AEF3-4B91-B86F-04961C03D81E}" srcOrd="0" destOrd="0" presId="urn:microsoft.com/office/officeart/2005/8/layout/hList7#1"/>
    <dgm:cxn modelId="{22BE0AA0-92C8-401C-A6BD-71A1AB68A14D}" type="presParOf" srcId="{474BED87-4827-41D5-924D-F1A096B1A888}" destId="{9731E6E4-915D-4D96-B3B6-9D7641E1CB73}" srcOrd="1" destOrd="0" presId="urn:microsoft.com/office/officeart/2005/8/layout/hList7#1"/>
    <dgm:cxn modelId="{311ADC60-08CA-4D08-9351-F029318CE5A8}" type="presParOf" srcId="{9731E6E4-915D-4D96-B3B6-9D7641E1CB73}" destId="{8C584EBA-A5D1-4F06-BF05-5AF03DB5CD69}" srcOrd="0" destOrd="0" presId="urn:microsoft.com/office/officeart/2005/8/layout/hList7#1"/>
    <dgm:cxn modelId="{A7C40E60-C82E-4417-B195-0975349F64DC}" type="presParOf" srcId="{8C584EBA-A5D1-4F06-BF05-5AF03DB5CD69}" destId="{62FE1C3D-4513-456A-B01B-88205DE1A3E4}" srcOrd="0" destOrd="0" presId="urn:microsoft.com/office/officeart/2005/8/layout/hList7#1"/>
    <dgm:cxn modelId="{EB7676A9-3C95-4AC9-B271-08700C94BC9C}" type="presParOf" srcId="{8C584EBA-A5D1-4F06-BF05-5AF03DB5CD69}" destId="{DCE5FB0F-2DB4-4740-AB98-498B3004EC94}" srcOrd="1" destOrd="0" presId="urn:microsoft.com/office/officeart/2005/8/layout/hList7#1"/>
    <dgm:cxn modelId="{0C972574-F207-4AF5-8589-EC5BFE5B3097}" type="presParOf" srcId="{8C584EBA-A5D1-4F06-BF05-5AF03DB5CD69}" destId="{AF4CA9B2-9249-45EC-96DD-8476FAB017CB}" srcOrd="2" destOrd="0" presId="urn:microsoft.com/office/officeart/2005/8/layout/hList7#1"/>
    <dgm:cxn modelId="{E02F617E-692C-4843-8BA0-053855B99AF6}" type="presParOf" srcId="{8C584EBA-A5D1-4F06-BF05-5AF03DB5CD69}" destId="{456402F8-F57E-417F-9B2D-AF4E35B755FB}" srcOrd="3" destOrd="0" presId="urn:microsoft.com/office/officeart/2005/8/layout/hList7#1"/>
    <dgm:cxn modelId="{3E47F27F-1C8B-419D-AE49-749B8491666A}" type="presParOf" srcId="{9731E6E4-915D-4D96-B3B6-9D7641E1CB73}" destId="{E955954B-8103-4332-BC70-8AEDB00EA0D3}" srcOrd="1" destOrd="0" presId="urn:microsoft.com/office/officeart/2005/8/layout/hList7#1"/>
    <dgm:cxn modelId="{521DC22C-BB1F-4790-8C9F-D580FA349AA0}" type="presParOf" srcId="{9731E6E4-915D-4D96-B3B6-9D7641E1CB73}" destId="{0D357A68-6983-48EA-88AF-6AB36624CBBE}" srcOrd="2" destOrd="0" presId="urn:microsoft.com/office/officeart/2005/8/layout/hList7#1"/>
    <dgm:cxn modelId="{9929E2EC-0EB7-4E67-8BD8-426A2B07DE07}" type="presParOf" srcId="{0D357A68-6983-48EA-88AF-6AB36624CBBE}" destId="{D37632BF-E0EF-4B7F-959C-DE95CDA9498B}" srcOrd="0" destOrd="0" presId="urn:microsoft.com/office/officeart/2005/8/layout/hList7#1"/>
    <dgm:cxn modelId="{6778D926-7021-49C8-8C75-9474BAB6EF8D}" type="presParOf" srcId="{0D357A68-6983-48EA-88AF-6AB36624CBBE}" destId="{0BA5206C-EA80-43E6-B441-79A0E8FA8852}" srcOrd="1" destOrd="0" presId="urn:microsoft.com/office/officeart/2005/8/layout/hList7#1"/>
    <dgm:cxn modelId="{0DE7BC52-ABE7-4FE5-B5C5-42CCB9009CF6}" type="presParOf" srcId="{0D357A68-6983-48EA-88AF-6AB36624CBBE}" destId="{2F9DFBC1-6B2A-4A16-9B26-148CAF94D675}" srcOrd="2" destOrd="0" presId="urn:microsoft.com/office/officeart/2005/8/layout/hList7#1"/>
    <dgm:cxn modelId="{47B94B56-E931-4969-8541-EB9DE37830ED}" type="presParOf" srcId="{0D357A68-6983-48EA-88AF-6AB36624CBBE}" destId="{1B7FA906-6747-43EA-BFD7-D1F8E66CDAFB}" srcOrd="3" destOrd="0" presId="urn:microsoft.com/office/officeart/2005/8/layout/hList7#1"/>
    <dgm:cxn modelId="{0FABB445-AAA3-40C8-843F-F42F26A4299F}" type="presParOf" srcId="{9731E6E4-915D-4D96-B3B6-9D7641E1CB73}" destId="{64128959-E642-4EE5-881A-90C65B803FD3}" srcOrd="3" destOrd="0" presId="urn:microsoft.com/office/officeart/2005/8/layout/hList7#1"/>
    <dgm:cxn modelId="{8015D1CF-B218-46F6-BEE8-F76B337C1C30}" type="presParOf" srcId="{9731E6E4-915D-4D96-B3B6-9D7641E1CB73}" destId="{42357503-AA70-4C68-A4CB-0FE6F76764E5}" srcOrd="4" destOrd="0" presId="urn:microsoft.com/office/officeart/2005/8/layout/hList7#1"/>
    <dgm:cxn modelId="{838E5BF4-36CE-4519-877B-55570A8D863F}" type="presParOf" srcId="{42357503-AA70-4C68-A4CB-0FE6F76764E5}" destId="{89CAE3EC-F8F5-4E5E-AA94-E5BC1584C1B1}" srcOrd="0" destOrd="0" presId="urn:microsoft.com/office/officeart/2005/8/layout/hList7#1"/>
    <dgm:cxn modelId="{F9DEDB6D-6C48-4451-8CD2-38EDA772CAC6}" type="presParOf" srcId="{42357503-AA70-4C68-A4CB-0FE6F76764E5}" destId="{C5ADCEE5-F1F9-4A04-8943-073EF431F63F}" srcOrd="1" destOrd="0" presId="urn:microsoft.com/office/officeart/2005/8/layout/hList7#1"/>
    <dgm:cxn modelId="{22DF6C59-3C3A-4925-B5DD-C908AD579C62}" type="presParOf" srcId="{42357503-AA70-4C68-A4CB-0FE6F76764E5}" destId="{8B98C715-C727-4E0F-AE3C-1A90ECD0138A}" srcOrd="2" destOrd="0" presId="urn:microsoft.com/office/officeart/2005/8/layout/hList7#1"/>
    <dgm:cxn modelId="{C6506318-6B52-4434-8722-172AEA66EB1E}" type="presParOf" srcId="{42357503-AA70-4C68-A4CB-0FE6F76764E5}" destId="{C449A9DC-E373-4F8F-BA8E-B875CA7D74CC}" srcOrd="3" destOrd="0" presId="urn:microsoft.com/office/officeart/2005/8/layout/hList7#1"/>
    <dgm:cxn modelId="{8F33A878-B5E4-4615-94DF-7AC5B8AD1C66}" type="presParOf" srcId="{9731E6E4-915D-4D96-B3B6-9D7641E1CB73}" destId="{B1E8C1AE-471F-495A-BFA9-1A083435B83D}" srcOrd="5" destOrd="0" presId="urn:microsoft.com/office/officeart/2005/8/layout/hList7#1"/>
    <dgm:cxn modelId="{07FD49D7-E69D-4960-BF0B-0995D54CC025}" type="presParOf" srcId="{9731E6E4-915D-4D96-B3B6-9D7641E1CB73}" destId="{8221808B-799D-4B52-A204-E5FF8D08191D}" srcOrd="6" destOrd="0" presId="urn:microsoft.com/office/officeart/2005/8/layout/hList7#1"/>
    <dgm:cxn modelId="{39E31137-10BB-4457-980D-A23222449337}" type="presParOf" srcId="{8221808B-799D-4B52-A204-E5FF8D08191D}" destId="{1E3298E3-2333-474C-B799-59A49A73A142}" srcOrd="0" destOrd="0" presId="urn:microsoft.com/office/officeart/2005/8/layout/hList7#1"/>
    <dgm:cxn modelId="{CEA6BC8C-6780-4B06-94D7-8F814BC5EB54}" type="presParOf" srcId="{8221808B-799D-4B52-A204-E5FF8D08191D}" destId="{984B2EEE-9603-4A71-B53E-6FD76EBF4E5F}" srcOrd="1" destOrd="0" presId="urn:microsoft.com/office/officeart/2005/8/layout/hList7#1"/>
    <dgm:cxn modelId="{CFDA1091-C3E8-44C5-A8E9-B5B8F16F9773}" type="presParOf" srcId="{8221808B-799D-4B52-A204-E5FF8D08191D}" destId="{51C70E8A-DFAD-4F27-A523-009D1281380D}" srcOrd="2" destOrd="0" presId="urn:microsoft.com/office/officeart/2005/8/layout/hList7#1"/>
    <dgm:cxn modelId="{A064868B-076A-4900-8B1A-9129A2FF5705}" type="presParOf" srcId="{8221808B-799D-4B52-A204-E5FF8D08191D}" destId="{D5261368-77E4-42B6-BEA3-30B07C84DB2E}"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D159A-5C4C-4059-926F-2187C44D52DA}" type="doc">
      <dgm:prSet loTypeId="urn:microsoft.com/office/officeart/2005/8/layout/hList7#2" loCatId="process" qsTypeId="urn:microsoft.com/office/officeart/2005/8/quickstyle/simple1" qsCatId="simple" csTypeId="urn:microsoft.com/office/officeart/2005/8/colors/accent1_2" csCatId="accent1" phldr="1"/>
      <dgm:spPr/>
      <dgm:t>
        <a:bodyPr/>
        <a:lstStyle/>
        <a:p>
          <a:endParaRPr lang="hr-HR"/>
        </a:p>
      </dgm:t>
    </dgm:pt>
    <dgm:pt modelId="{F67461A0-C077-4CE4-9088-93DDA54AC541}">
      <dgm:prSet phldrT="[Tekst]"/>
      <dgm:spPr>
        <a:solidFill>
          <a:srgbClr val="004D9A"/>
        </a:solidFill>
      </dgm:spPr>
      <dgm:t>
        <a:bodyPr/>
        <a:lstStyle/>
        <a:p>
          <a:r>
            <a:rPr lang="hr-HR" dirty="0"/>
            <a:t>Priprema strateških podloga za i davanje komentara na </a:t>
          </a:r>
          <a:r>
            <a:rPr lang="hr-HR" i="1" dirty="0" err="1"/>
            <a:t>Policy</a:t>
          </a:r>
          <a:r>
            <a:rPr lang="hr-HR" i="1" dirty="0"/>
            <a:t> note </a:t>
          </a:r>
          <a:r>
            <a:rPr lang="hr-HR" dirty="0"/>
            <a:t>za teritorijalni razvoj</a:t>
          </a:r>
        </a:p>
      </dgm:t>
    </dgm:pt>
    <dgm:pt modelId="{EDCFC475-4D23-46EE-914B-E7F0D0BF0203}" type="parTrans" cxnId="{1EBA805B-EAD1-4267-9453-274FAD358AF6}">
      <dgm:prSet/>
      <dgm:spPr/>
      <dgm:t>
        <a:bodyPr/>
        <a:lstStyle/>
        <a:p>
          <a:endParaRPr lang="hr-HR"/>
        </a:p>
      </dgm:t>
    </dgm:pt>
    <dgm:pt modelId="{2168AFC0-BD7C-4130-B0F9-DE03560D0E03}" type="sibTrans" cxnId="{1EBA805B-EAD1-4267-9453-274FAD358AF6}">
      <dgm:prSet/>
      <dgm:spPr/>
      <dgm:t>
        <a:bodyPr/>
        <a:lstStyle/>
        <a:p>
          <a:endParaRPr lang="hr-HR"/>
        </a:p>
      </dgm:t>
    </dgm:pt>
    <dgm:pt modelId="{96C64A25-6859-4DA7-BFD1-D38C055D7A17}">
      <dgm:prSet phldrT="[Tekst]"/>
      <dgm:spPr>
        <a:solidFill>
          <a:srgbClr val="004D9A"/>
        </a:solidFill>
      </dgm:spPr>
      <dgm:t>
        <a:bodyPr/>
        <a:lstStyle/>
        <a:p>
          <a:r>
            <a:rPr lang="hr-HR" dirty="0"/>
            <a:t>Definiranje</a:t>
          </a:r>
          <a:r>
            <a:rPr lang="hr-HR" baseline="0" dirty="0"/>
            <a:t> obuhvata ključnog područja intervencija</a:t>
          </a:r>
          <a:endParaRPr lang="hr-HR" dirty="0"/>
        </a:p>
      </dgm:t>
    </dgm:pt>
    <dgm:pt modelId="{284CC005-3F20-487E-AB37-D1D2201817E1}" type="parTrans" cxnId="{C7941D51-589A-4A85-A8DC-25C400C3D998}">
      <dgm:prSet/>
      <dgm:spPr/>
      <dgm:t>
        <a:bodyPr/>
        <a:lstStyle/>
        <a:p>
          <a:endParaRPr lang="hr-HR"/>
        </a:p>
      </dgm:t>
    </dgm:pt>
    <dgm:pt modelId="{D60802E6-283B-41D3-9C11-C9320B9776C0}" type="sibTrans" cxnId="{C7941D51-589A-4A85-A8DC-25C400C3D998}">
      <dgm:prSet/>
      <dgm:spPr/>
      <dgm:t>
        <a:bodyPr/>
        <a:lstStyle/>
        <a:p>
          <a:endParaRPr lang="hr-HR"/>
        </a:p>
      </dgm:t>
    </dgm:pt>
    <dgm:pt modelId="{C6F46865-BE92-4536-98D0-6705DEFD9480}">
      <dgm:prSet phldrT="[Tekst]"/>
      <dgm:spPr>
        <a:solidFill>
          <a:srgbClr val="004D9A"/>
        </a:solidFill>
      </dgm:spPr>
      <dgm:t>
        <a:bodyPr/>
        <a:lstStyle/>
        <a:p>
          <a:r>
            <a:rPr lang="hr-HR" dirty="0"/>
            <a:t>Definiranje</a:t>
          </a:r>
          <a:r>
            <a:rPr lang="hr-HR" baseline="0" dirty="0"/>
            <a:t> provedbenih mehanizama i strateških projekata i izvora financiranja</a:t>
          </a:r>
          <a:endParaRPr lang="hr-HR" dirty="0"/>
        </a:p>
      </dgm:t>
    </dgm:pt>
    <dgm:pt modelId="{221900DA-AA7D-4E7A-BFC1-15ACDAC65169}" type="parTrans" cxnId="{47EE522E-8450-48EF-8961-938BA9894575}">
      <dgm:prSet/>
      <dgm:spPr/>
      <dgm:t>
        <a:bodyPr/>
        <a:lstStyle/>
        <a:p>
          <a:endParaRPr lang="hr-HR"/>
        </a:p>
      </dgm:t>
    </dgm:pt>
    <dgm:pt modelId="{4D78F9EB-53EB-4B1E-88EC-132EDA49E165}" type="sibTrans" cxnId="{47EE522E-8450-48EF-8961-938BA9894575}">
      <dgm:prSet/>
      <dgm:spPr/>
      <dgm:t>
        <a:bodyPr/>
        <a:lstStyle/>
        <a:p>
          <a:endParaRPr lang="hr-HR"/>
        </a:p>
      </dgm:t>
    </dgm:pt>
    <dgm:pt modelId="{40280DDC-0761-4750-881F-17749C4B76B2}">
      <dgm:prSet phldrT="[Tekst]"/>
      <dgm:spPr>
        <a:solidFill>
          <a:srgbClr val="004D9A"/>
        </a:solidFill>
      </dgm:spPr>
      <dgm:t>
        <a:bodyPr/>
        <a:lstStyle/>
        <a:p>
          <a:r>
            <a:rPr lang="hr-HR" dirty="0"/>
            <a:t>Definiranje izvora financiranja i razvoj investicijskih platformi</a:t>
          </a:r>
        </a:p>
      </dgm:t>
    </dgm:pt>
    <dgm:pt modelId="{FB4ED933-9FA1-4336-9CAE-A9168070654E}" type="parTrans" cxnId="{C7738BD0-0EB1-499C-B7A7-A35B4CA04226}">
      <dgm:prSet/>
      <dgm:spPr/>
      <dgm:t>
        <a:bodyPr/>
        <a:lstStyle/>
        <a:p>
          <a:endParaRPr lang="hr-HR"/>
        </a:p>
      </dgm:t>
    </dgm:pt>
    <dgm:pt modelId="{85112B6F-EF79-4A5A-ABAF-A4133AB44AAB}" type="sibTrans" cxnId="{C7738BD0-0EB1-499C-B7A7-A35B4CA04226}">
      <dgm:prSet/>
      <dgm:spPr/>
      <dgm:t>
        <a:bodyPr/>
        <a:lstStyle/>
        <a:p>
          <a:endParaRPr lang="hr-HR"/>
        </a:p>
      </dgm:t>
    </dgm:pt>
    <dgm:pt modelId="{C861A253-1085-48A0-AE47-BBFF0735394B}" type="pres">
      <dgm:prSet presAssocID="{7D6D159A-5C4C-4059-926F-2187C44D52DA}" presName="Name0" presStyleCnt="0">
        <dgm:presLayoutVars>
          <dgm:dir/>
          <dgm:resizeHandles val="exact"/>
        </dgm:presLayoutVars>
      </dgm:prSet>
      <dgm:spPr/>
    </dgm:pt>
    <dgm:pt modelId="{4EFDB2EC-0C36-45CF-A2D3-046AA18B8B01}" type="pres">
      <dgm:prSet presAssocID="{7D6D159A-5C4C-4059-926F-2187C44D52DA}" presName="fgShape" presStyleLbl="fgShp" presStyleIdx="0" presStyleCnt="1"/>
      <dgm:spPr/>
    </dgm:pt>
    <dgm:pt modelId="{B588516D-3AA4-4A70-939D-92F6BB6BFC08}" type="pres">
      <dgm:prSet presAssocID="{7D6D159A-5C4C-4059-926F-2187C44D52DA}" presName="linComp" presStyleCnt="0"/>
      <dgm:spPr/>
    </dgm:pt>
    <dgm:pt modelId="{DFBD219F-7631-4905-B63E-BD3F7C063F23}" type="pres">
      <dgm:prSet presAssocID="{F67461A0-C077-4CE4-9088-93DDA54AC541}" presName="compNode" presStyleCnt="0"/>
      <dgm:spPr/>
    </dgm:pt>
    <dgm:pt modelId="{C80E5D03-DA43-4257-9C12-CC004E6ABEEF}" type="pres">
      <dgm:prSet presAssocID="{F67461A0-C077-4CE4-9088-93DDA54AC541}" presName="bkgdShape" presStyleLbl="node1" presStyleIdx="0" presStyleCnt="4"/>
      <dgm:spPr/>
    </dgm:pt>
    <dgm:pt modelId="{056CC4BA-2879-4A91-A69F-724218DC6CC3}" type="pres">
      <dgm:prSet presAssocID="{F67461A0-C077-4CE4-9088-93DDA54AC541}" presName="nodeTx" presStyleLbl="node1" presStyleIdx="0" presStyleCnt="4">
        <dgm:presLayoutVars>
          <dgm:bulletEnabled val="1"/>
        </dgm:presLayoutVars>
      </dgm:prSet>
      <dgm:spPr/>
    </dgm:pt>
    <dgm:pt modelId="{6A78CC6D-4B43-4553-B969-441BCEF8BB2F}" type="pres">
      <dgm:prSet presAssocID="{F67461A0-C077-4CE4-9088-93DDA54AC541}" presName="invisiNode" presStyleLbl="node1" presStyleIdx="0" presStyleCnt="4"/>
      <dgm:spPr/>
    </dgm:pt>
    <dgm:pt modelId="{A9353BF7-A0DB-4978-B4D6-55F178B7E76A}" type="pres">
      <dgm:prSet presAssocID="{F67461A0-C077-4CE4-9088-93DDA54AC541}" presName="imagNode" presStyleLbl="fgImgPlace1" presStyleIdx="0" presStyleCnt="4"/>
      <dgm:spPr>
        <a:blipFill rotWithShape="1">
          <a:blip xmlns:r="http://schemas.openxmlformats.org/officeDocument/2006/relationships" r:embed="rId1"/>
          <a:srcRect/>
          <a:stretch>
            <a:fillRect l="-32000" r="-32000"/>
          </a:stretch>
        </a:blipFill>
      </dgm:spPr>
    </dgm:pt>
    <dgm:pt modelId="{9E6C7DB8-3336-4CA7-B514-24477D7953F1}" type="pres">
      <dgm:prSet presAssocID="{2168AFC0-BD7C-4130-B0F9-DE03560D0E03}" presName="sibTrans" presStyleLbl="sibTrans2D1" presStyleIdx="0" presStyleCnt="0"/>
      <dgm:spPr/>
    </dgm:pt>
    <dgm:pt modelId="{D4A45301-2366-4FC5-9BAB-FCAF15DCA759}" type="pres">
      <dgm:prSet presAssocID="{96C64A25-6859-4DA7-BFD1-D38C055D7A17}" presName="compNode" presStyleCnt="0"/>
      <dgm:spPr/>
    </dgm:pt>
    <dgm:pt modelId="{0CA9A3A2-8EFC-412D-9695-C87355794422}" type="pres">
      <dgm:prSet presAssocID="{96C64A25-6859-4DA7-BFD1-D38C055D7A17}" presName="bkgdShape" presStyleLbl="node1" presStyleIdx="1" presStyleCnt="4"/>
      <dgm:spPr/>
    </dgm:pt>
    <dgm:pt modelId="{76922EA2-16FC-4DAC-8A29-4C5B6BEAAFDF}" type="pres">
      <dgm:prSet presAssocID="{96C64A25-6859-4DA7-BFD1-D38C055D7A17}" presName="nodeTx" presStyleLbl="node1" presStyleIdx="1" presStyleCnt="4">
        <dgm:presLayoutVars>
          <dgm:bulletEnabled val="1"/>
        </dgm:presLayoutVars>
      </dgm:prSet>
      <dgm:spPr/>
    </dgm:pt>
    <dgm:pt modelId="{41CA72B7-0122-441E-9CF8-6D986B8DE779}" type="pres">
      <dgm:prSet presAssocID="{96C64A25-6859-4DA7-BFD1-D38C055D7A17}" presName="invisiNode" presStyleLbl="node1" presStyleIdx="1" presStyleCnt="4"/>
      <dgm:spPr/>
    </dgm:pt>
    <dgm:pt modelId="{D55F49D5-0D87-4E15-ADAF-163C710A1D9F}" type="pres">
      <dgm:prSet presAssocID="{96C64A25-6859-4DA7-BFD1-D38C055D7A17}" presName="imagNode" presStyleLbl="fgImgPlace1" presStyleIdx="1" presStyleCnt="4"/>
      <dgm:spPr>
        <a:blipFill rotWithShape="1">
          <a:blip xmlns:r="http://schemas.openxmlformats.org/officeDocument/2006/relationships" r:embed="rId2"/>
          <a:srcRect/>
          <a:stretch>
            <a:fillRect/>
          </a:stretch>
        </a:blipFill>
      </dgm:spPr>
    </dgm:pt>
    <dgm:pt modelId="{6164DF0A-E648-4B45-9628-F5F91488C732}" type="pres">
      <dgm:prSet presAssocID="{D60802E6-283B-41D3-9C11-C9320B9776C0}" presName="sibTrans" presStyleLbl="sibTrans2D1" presStyleIdx="0" presStyleCnt="0"/>
      <dgm:spPr/>
    </dgm:pt>
    <dgm:pt modelId="{34F6B7A7-2DCA-489E-869E-1FE9FC1CD06A}" type="pres">
      <dgm:prSet presAssocID="{C6F46865-BE92-4536-98D0-6705DEFD9480}" presName="compNode" presStyleCnt="0"/>
      <dgm:spPr/>
    </dgm:pt>
    <dgm:pt modelId="{F28C77DE-1ADC-40A4-99B3-4F8AF907D852}" type="pres">
      <dgm:prSet presAssocID="{C6F46865-BE92-4536-98D0-6705DEFD9480}" presName="bkgdShape" presStyleLbl="node1" presStyleIdx="2" presStyleCnt="4"/>
      <dgm:spPr/>
    </dgm:pt>
    <dgm:pt modelId="{2F135DBD-1D48-4AA4-9B03-5B4AD7775E98}" type="pres">
      <dgm:prSet presAssocID="{C6F46865-BE92-4536-98D0-6705DEFD9480}" presName="nodeTx" presStyleLbl="node1" presStyleIdx="2" presStyleCnt="4">
        <dgm:presLayoutVars>
          <dgm:bulletEnabled val="1"/>
        </dgm:presLayoutVars>
      </dgm:prSet>
      <dgm:spPr/>
    </dgm:pt>
    <dgm:pt modelId="{1348C15F-6979-4226-B6F9-B0B704E52C1F}" type="pres">
      <dgm:prSet presAssocID="{C6F46865-BE92-4536-98D0-6705DEFD9480}" presName="invisiNode" presStyleLbl="node1" presStyleIdx="2" presStyleCnt="4"/>
      <dgm:spPr/>
    </dgm:pt>
    <dgm:pt modelId="{C2F62ED8-CA2C-4EB8-BA8D-E8E6843EBEF2}" type="pres">
      <dgm:prSet presAssocID="{C6F46865-BE92-4536-98D0-6705DEFD9480}" presName="imagNode" presStyleLbl="fgImgPlace1" presStyleIdx="2" presStyleCnt="4"/>
      <dgm:spPr>
        <a:blipFill rotWithShape="1">
          <a:blip xmlns:r="http://schemas.openxmlformats.org/officeDocument/2006/relationships" r:embed="rId3"/>
          <a:srcRect/>
          <a:stretch>
            <a:fillRect l="-39000" r="-39000"/>
          </a:stretch>
        </a:blipFill>
      </dgm:spPr>
    </dgm:pt>
    <dgm:pt modelId="{736965DC-90BA-4486-A048-B5730D46D531}" type="pres">
      <dgm:prSet presAssocID="{4D78F9EB-53EB-4B1E-88EC-132EDA49E165}" presName="sibTrans" presStyleLbl="sibTrans2D1" presStyleIdx="0" presStyleCnt="0"/>
      <dgm:spPr/>
    </dgm:pt>
    <dgm:pt modelId="{712E4AE1-701C-4F1A-A5CB-3028FAEE0A4A}" type="pres">
      <dgm:prSet presAssocID="{40280DDC-0761-4750-881F-17749C4B76B2}" presName="compNode" presStyleCnt="0"/>
      <dgm:spPr/>
    </dgm:pt>
    <dgm:pt modelId="{7E8AD209-E58C-4992-97F9-A972809818E7}" type="pres">
      <dgm:prSet presAssocID="{40280DDC-0761-4750-881F-17749C4B76B2}" presName="bkgdShape" presStyleLbl="node1" presStyleIdx="3" presStyleCnt="4"/>
      <dgm:spPr/>
    </dgm:pt>
    <dgm:pt modelId="{491F1C88-B580-45A1-8D1B-1558ED42CFE7}" type="pres">
      <dgm:prSet presAssocID="{40280DDC-0761-4750-881F-17749C4B76B2}" presName="nodeTx" presStyleLbl="node1" presStyleIdx="3" presStyleCnt="4">
        <dgm:presLayoutVars>
          <dgm:bulletEnabled val="1"/>
        </dgm:presLayoutVars>
      </dgm:prSet>
      <dgm:spPr/>
    </dgm:pt>
    <dgm:pt modelId="{16F735F0-A02C-42A9-8FDE-5C085F4EE05A}" type="pres">
      <dgm:prSet presAssocID="{40280DDC-0761-4750-881F-17749C4B76B2}" presName="invisiNode" presStyleLbl="node1" presStyleIdx="3" presStyleCnt="4"/>
      <dgm:spPr/>
    </dgm:pt>
    <dgm:pt modelId="{75EDF9E8-E5A7-45AB-A13E-57DC1E074F8D}" type="pres">
      <dgm:prSet presAssocID="{40280DDC-0761-4750-881F-17749C4B76B2}" presName="imagNode" presStyleLbl="fgImgPlace1" presStyleIdx="3" presStyleCnt="4"/>
      <dgm:spPr>
        <a:blipFill rotWithShape="1">
          <a:blip xmlns:r="http://schemas.openxmlformats.org/officeDocument/2006/relationships" r:embed="rId4"/>
          <a:srcRect/>
          <a:stretch>
            <a:fillRect l="-53000" r="-53000"/>
          </a:stretch>
        </a:blipFill>
      </dgm:spPr>
    </dgm:pt>
  </dgm:ptLst>
  <dgm:cxnLst>
    <dgm:cxn modelId="{92BBED11-91C8-4ED3-9DEF-75040728070A}" type="presOf" srcId="{F67461A0-C077-4CE4-9088-93DDA54AC541}" destId="{C80E5D03-DA43-4257-9C12-CC004E6ABEEF}" srcOrd="0" destOrd="0" presId="urn:microsoft.com/office/officeart/2005/8/layout/hList7#2"/>
    <dgm:cxn modelId="{9384D014-F26C-4899-9CF6-65E7DD6AA106}" type="presOf" srcId="{40280DDC-0761-4750-881F-17749C4B76B2}" destId="{7E8AD209-E58C-4992-97F9-A972809818E7}" srcOrd="0" destOrd="0" presId="urn:microsoft.com/office/officeart/2005/8/layout/hList7#2"/>
    <dgm:cxn modelId="{11062A1C-2D14-4995-AE1B-5FEABD622FAA}" type="presOf" srcId="{D60802E6-283B-41D3-9C11-C9320B9776C0}" destId="{6164DF0A-E648-4B45-9628-F5F91488C732}" srcOrd="0" destOrd="0" presId="urn:microsoft.com/office/officeart/2005/8/layout/hList7#2"/>
    <dgm:cxn modelId="{67D27E20-909F-4F00-A24F-6294E5F366C4}" type="presOf" srcId="{F67461A0-C077-4CE4-9088-93DDA54AC541}" destId="{056CC4BA-2879-4A91-A69F-724218DC6CC3}" srcOrd="1" destOrd="0" presId="urn:microsoft.com/office/officeart/2005/8/layout/hList7#2"/>
    <dgm:cxn modelId="{47EE522E-8450-48EF-8961-938BA9894575}" srcId="{7D6D159A-5C4C-4059-926F-2187C44D52DA}" destId="{C6F46865-BE92-4536-98D0-6705DEFD9480}" srcOrd="2" destOrd="0" parTransId="{221900DA-AA7D-4E7A-BFC1-15ACDAC65169}" sibTransId="{4D78F9EB-53EB-4B1E-88EC-132EDA49E165}"/>
    <dgm:cxn modelId="{DBB50E37-E5D4-4D30-98C5-8311A8B3A76A}" type="presOf" srcId="{7D6D159A-5C4C-4059-926F-2187C44D52DA}" destId="{C861A253-1085-48A0-AE47-BBFF0735394B}" srcOrd="0" destOrd="0" presId="urn:microsoft.com/office/officeart/2005/8/layout/hList7#2"/>
    <dgm:cxn modelId="{6041F638-CEEC-407F-BDD3-698FF2B0B27A}" type="presOf" srcId="{4D78F9EB-53EB-4B1E-88EC-132EDA49E165}" destId="{736965DC-90BA-4486-A048-B5730D46D531}" srcOrd="0" destOrd="0" presId="urn:microsoft.com/office/officeart/2005/8/layout/hList7#2"/>
    <dgm:cxn modelId="{1EBA805B-EAD1-4267-9453-274FAD358AF6}" srcId="{7D6D159A-5C4C-4059-926F-2187C44D52DA}" destId="{F67461A0-C077-4CE4-9088-93DDA54AC541}" srcOrd="0" destOrd="0" parTransId="{EDCFC475-4D23-46EE-914B-E7F0D0BF0203}" sibTransId="{2168AFC0-BD7C-4130-B0F9-DE03560D0E03}"/>
    <dgm:cxn modelId="{C7941D51-589A-4A85-A8DC-25C400C3D998}" srcId="{7D6D159A-5C4C-4059-926F-2187C44D52DA}" destId="{96C64A25-6859-4DA7-BFD1-D38C055D7A17}" srcOrd="1" destOrd="0" parTransId="{284CC005-3F20-487E-AB37-D1D2201817E1}" sibTransId="{D60802E6-283B-41D3-9C11-C9320B9776C0}"/>
    <dgm:cxn modelId="{80A12A73-3396-4A4B-955C-FE6AFE153B57}" type="presOf" srcId="{C6F46865-BE92-4536-98D0-6705DEFD9480}" destId="{F28C77DE-1ADC-40A4-99B3-4F8AF907D852}" srcOrd="0" destOrd="0" presId="urn:microsoft.com/office/officeart/2005/8/layout/hList7#2"/>
    <dgm:cxn modelId="{E000D859-73DC-43E4-B0EF-14DC00732A72}" type="presOf" srcId="{96C64A25-6859-4DA7-BFD1-D38C055D7A17}" destId="{76922EA2-16FC-4DAC-8A29-4C5B6BEAAFDF}" srcOrd="1" destOrd="0" presId="urn:microsoft.com/office/officeart/2005/8/layout/hList7#2"/>
    <dgm:cxn modelId="{D14C1A7D-B212-409D-8D92-FF2FBAE39238}" type="presOf" srcId="{C6F46865-BE92-4536-98D0-6705DEFD9480}" destId="{2F135DBD-1D48-4AA4-9B03-5B4AD7775E98}" srcOrd="1" destOrd="0" presId="urn:microsoft.com/office/officeart/2005/8/layout/hList7#2"/>
    <dgm:cxn modelId="{3EA30B87-DD82-4486-9F2B-565ADFCECDEF}" type="presOf" srcId="{40280DDC-0761-4750-881F-17749C4B76B2}" destId="{491F1C88-B580-45A1-8D1B-1558ED42CFE7}" srcOrd="1" destOrd="0" presId="urn:microsoft.com/office/officeart/2005/8/layout/hList7#2"/>
    <dgm:cxn modelId="{8AF62E9E-4817-4DFC-B40A-ECEF17B37D6F}" type="presOf" srcId="{96C64A25-6859-4DA7-BFD1-D38C055D7A17}" destId="{0CA9A3A2-8EFC-412D-9695-C87355794422}" srcOrd="0" destOrd="0" presId="urn:microsoft.com/office/officeart/2005/8/layout/hList7#2"/>
    <dgm:cxn modelId="{630B7FBC-3388-4026-8062-3031445F6471}" type="presOf" srcId="{2168AFC0-BD7C-4130-B0F9-DE03560D0E03}" destId="{9E6C7DB8-3336-4CA7-B514-24477D7953F1}" srcOrd="0" destOrd="0" presId="urn:microsoft.com/office/officeart/2005/8/layout/hList7#2"/>
    <dgm:cxn modelId="{C7738BD0-0EB1-499C-B7A7-A35B4CA04226}" srcId="{7D6D159A-5C4C-4059-926F-2187C44D52DA}" destId="{40280DDC-0761-4750-881F-17749C4B76B2}" srcOrd="3" destOrd="0" parTransId="{FB4ED933-9FA1-4336-9CAE-A9168070654E}" sibTransId="{85112B6F-EF79-4A5A-ABAF-A4133AB44AAB}"/>
    <dgm:cxn modelId="{228CDB14-582C-4FF4-9F1A-4ECD39B65500}" type="presParOf" srcId="{C861A253-1085-48A0-AE47-BBFF0735394B}" destId="{4EFDB2EC-0C36-45CF-A2D3-046AA18B8B01}" srcOrd="0" destOrd="0" presId="urn:microsoft.com/office/officeart/2005/8/layout/hList7#2"/>
    <dgm:cxn modelId="{3A7D4ACC-66C7-44C7-BBA3-D30EC55FFA84}" type="presParOf" srcId="{C861A253-1085-48A0-AE47-BBFF0735394B}" destId="{B588516D-3AA4-4A70-939D-92F6BB6BFC08}" srcOrd="1" destOrd="0" presId="urn:microsoft.com/office/officeart/2005/8/layout/hList7#2"/>
    <dgm:cxn modelId="{9D9725C1-78B6-43D3-89CD-5F859558661B}" type="presParOf" srcId="{B588516D-3AA4-4A70-939D-92F6BB6BFC08}" destId="{DFBD219F-7631-4905-B63E-BD3F7C063F23}" srcOrd="0" destOrd="0" presId="urn:microsoft.com/office/officeart/2005/8/layout/hList7#2"/>
    <dgm:cxn modelId="{E52639CC-B935-4B16-A535-10A5ED8E282E}" type="presParOf" srcId="{DFBD219F-7631-4905-B63E-BD3F7C063F23}" destId="{C80E5D03-DA43-4257-9C12-CC004E6ABEEF}" srcOrd="0" destOrd="0" presId="urn:microsoft.com/office/officeart/2005/8/layout/hList7#2"/>
    <dgm:cxn modelId="{9D9FABD8-BF42-421F-9E41-DE2584198B65}" type="presParOf" srcId="{DFBD219F-7631-4905-B63E-BD3F7C063F23}" destId="{056CC4BA-2879-4A91-A69F-724218DC6CC3}" srcOrd="1" destOrd="0" presId="urn:microsoft.com/office/officeart/2005/8/layout/hList7#2"/>
    <dgm:cxn modelId="{C896729B-AE6B-41A7-8B0B-D0DFF70FA13B}" type="presParOf" srcId="{DFBD219F-7631-4905-B63E-BD3F7C063F23}" destId="{6A78CC6D-4B43-4553-B969-441BCEF8BB2F}" srcOrd="2" destOrd="0" presId="urn:microsoft.com/office/officeart/2005/8/layout/hList7#2"/>
    <dgm:cxn modelId="{C1801396-1B84-47AC-8004-DE1BE48D0C9C}" type="presParOf" srcId="{DFBD219F-7631-4905-B63E-BD3F7C063F23}" destId="{A9353BF7-A0DB-4978-B4D6-55F178B7E76A}" srcOrd="3" destOrd="0" presId="urn:microsoft.com/office/officeart/2005/8/layout/hList7#2"/>
    <dgm:cxn modelId="{DDE2C9D0-4EDB-4000-A4FA-8A6790A07F6F}" type="presParOf" srcId="{B588516D-3AA4-4A70-939D-92F6BB6BFC08}" destId="{9E6C7DB8-3336-4CA7-B514-24477D7953F1}" srcOrd="1" destOrd="0" presId="urn:microsoft.com/office/officeart/2005/8/layout/hList7#2"/>
    <dgm:cxn modelId="{5DB2F550-D866-42C6-9EED-2290A7C8F71C}" type="presParOf" srcId="{B588516D-3AA4-4A70-939D-92F6BB6BFC08}" destId="{D4A45301-2366-4FC5-9BAB-FCAF15DCA759}" srcOrd="2" destOrd="0" presId="urn:microsoft.com/office/officeart/2005/8/layout/hList7#2"/>
    <dgm:cxn modelId="{CB11A875-5BCC-4DC2-8715-479D56B9B25C}" type="presParOf" srcId="{D4A45301-2366-4FC5-9BAB-FCAF15DCA759}" destId="{0CA9A3A2-8EFC-412D-9695-C87355794422}" srcOrd="0" destOrd="0" presId="urn:microsoft.com/office/officeart/2005/8/layout/hList7#2"/>
    <dgm:cxn modelId="{012AB172-6B81-4EE6-A0A7-E0DCCA1068CF}" type="presParOf" srcId="{D4A45301-2366-4FC5-9BAB-FCAF15DCA759}" destId="{76922EA2-16FC-4DAC-8A29-4C5B6BEAAFDF}" srcOrd="1" destOrd="0" presId="urn:microsoft.com/office/officeart/2005/8/layout/hList7#2"/>
    <dgm:cxn modelId="{0275678E-C0C8-4928-A29E-DFE384D8692C}" type="presParOf" srcId="{D4A45301-2366-4FC5-9BAB-FCAF15DCA759}" destId="{41CA72B7-0122-441E-9CF8-6D986B8DE779}" srcOrd="2" destOrd="0" presId="urn:microsoft.com/office/officeart/2005/8/layout/hList7#2"/>
    <dgm:cxn modelId="{1A027FA6-C0DE-4EC3-9756-099870D4EA42}" type="presParOf" srcId="{D4A45301-2366-4FC5-9BAB-FCAF15DCA759}" destId="{D55F49D5-0D87-4E15-ADAF-163C710A1D9F}" srcOrd="3" destOrd="0" presId="urn:microsoft.com/office/officeart/2005/8/layout/hList7#2"/>
    <dgm:cxn modelId="{3D808394-F270-4675-ABC3-0FEC30EF4E64}" type="presParOf" srcId="{B588516D-3AA4-4A70-939D-92F6BB6BFC08}" destId="{6164DF0A-E648-4B45-9628-F5F91488C732}" srcOrd="3" destOrd="0" presId="urn:microsoft.com/office/officeart/2005/8/layout/hList7#2"/>
    <dgm:cxn modelId="{46BC162A-0DCB-4331-9AC7-627CD18EAF50}" type="presParOf" srcId="{B588516D-3AA4-4A70-939D-92F6BB6BFC08}" destId="{34F6B7A7-2DCA-489E-869E-1FE9FC1CD06A}" srcOrd="4" destOrd="0" presId="urn:microsoft.com/office/officeart/2005/8/layout/hList7#2"/>
    <dgm:cxn modelId="{D82A19BD-FBD3-47FC-BF39-53F0F337381B}" type="presParOf" srcId="{34F6B7A7-2DCA-489E-869E-1FE9FC1CD06A}" destId="{F28C77DE-1ADC-40A4-99B3-4F8AF907D852}" srcOrd="0" destOrd="0" presId="urn:microsoft.com/office/officeart/2005/8/layout/hList7#2"/>
    <dgm:cxn modelId="{0134A85D-9831-46E4-A74F-5C49B9714587}" type="presParOf" srcId="{34F6B7A7-2DCA-489E-869E-1FE9FC1CD06A}" destId="{2F135DBD-1D48-4AA4-9B03-5B4AD7775E98}" srcOrd="1" destOrd="0" presId="urn:microsoft.com/office/officeart/2005/8/layout/hList7#2"/>
    <dgm:cxn modelId="{E2301970-02F4-4084-AD62-7429F2478FDD}" type="presParOf" srcId="{34F6B7A7-2DCA-489E-869E-1FE9FC1CD06A}" destId="{1348C15F-6979-4226-B6F9-B0B704E52C1F}" srcOrd="2" destOrd="0" presId="urn:microsoft.com/office/officeart/2005/8/layout/hList7#2"/>
    <dgm:cxn modelId="{D2AFCF44-3AF5-42B5-927A-59E43A75CA28}" type="presParOf" srcId="{34F6B7A7-2DCA-489E-869E-1FE9FC1CD06A}" destId="{C2F62ED8-CA2C-4EB8-BA8D-E8E6843EBEF2}" srcOrd="3" destOrd="0" presId="urn:microsoft.com/office/officeart/2005/8/layout/hList7#2"/>
    <dgm:cxn modelId="{828A1281-0D56-49E7-84C5-662AD558F89A}" type="presParOf" srcId="{B588516D-3AA4-4A70-939D-92F6BB6BFC08}" destId="{736965DC-90BA-4486-A048-B5730D46D531}" srcOrd="5" destOrd="0" presId="urn:microsoft.com/office/officeart/2005/8/layout/hList7#2"/>
    <dgm:cxn modelId="{5B5ADB3E-1511-47D9-B62E-6006D5FDA082}" type="presParOf" srcId="{B588516D-3AA4-4A70-939D-92F6BB6BFC08}" destId="{712E4AE1-701C-4F1A-A5CB-3028FAEE0A4A}" srcOrd="6" destOrd="0" presId="urn:microsoft.com/office/officeart/2005/8/layout/hList7#2"/>
    <dgm:cxn modelId="{D8004779-D43B-46F2-AFCE-86F6DAD633DC}" type="presParOf" srcId="{712E4AE1-701C-4F1A-A5CB-3028FAEE0A4A}" destId="{7E8AD209-E58C-4992-97F9-A972809818E7}" srcOrd="0" destOrd="0" presId="urn:microsoft.com/office/officeart/2005/8/layout/hList7#2"/>
    <dgm:cxn modelId="{3DC8F7B2-B24F-431D-B991-D0B7BBBAEB86}" type="presParOf" srcId="{712E4AE1-701C-4F1A-A5CB-3028FAEE0A4A}" destId="{491F1C88-B580-45A1-8D1B-1558ED42CFE7}" srcOrd="1" destOrd="0" presId="urn:microsoft.com/office/officeart/2005/8/layout/hList7#2"/>
    <dgm:cxn modelId="{EA56CEDD-7262-4DD8-964E-1D1A89E312E4}" type="presParOf" srcId="{712E4AE1-701C-4F1A-A5CB-3028FAEE0A4A}" destId="{16F735F0-A02C-42A9-8FDE-5C085F4EE05A}" srcOrd="2" destOrd="0" presId="urn:microsoft.com/office/officeart/2005/8/layout/hList7#2"/>
    <dgm:cxn modelId="{2B5496BF-200E-469C-B077-A9B5113B3308}" type="presParOf" srcId="{712E4AE1-701C-4F1A-A5CB-3028FAEE0A4A}" destId="{75EDF9E8-E5A7-45AB-A13E-57DC1E074F8D}" srcOrd="3" destOrd="0" presId="urn:microsoft.com/office/officeart/2005/8/layout/hList7#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1C3D-4513-456A-B01B-88205DE1A3E4}">
      <dsp:nvSpPr>
        <dsp:cNvPr id="0" name=""/>
        <dsp:cNvSpPr/>
      </dsp:nvSpPr>
      <dsp:spPr>
        <a:xfrm>
          <a:off x="1897"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Uravnoteženi regionalni razvoj</a:t>
          </a:r>
        </a:p>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 (horizontalne politike i razvoj potpomognutih i brdsko planinskih područja)</a:t>
          </a:r>
        </a:p>
      </dsp:txBody>
      <dsp:txXfrm>
        <a:off x="1897" y="968520"/>
        <a:ext cx="1988535" cy="968520"/>
      </dsp:txXfrm>
    </dsp:sp>
    <dsp:sp modelId="{456402F8-F57E-417F-9B2D-AF4E35B755FB}">
      <dsp:nvSpPr>
        <dsp:cNvPr id="0" name=""/>
        <dsp:cNvSpPr/>
      </dsp:nvSpPr>
      <dsp:spPr>
        <a:xfrm>
          <a:off x="593018" y="145278"/>
          <a:ext cx="806293" cy="806293"/>
        </a:xfrm>
        <a:prstGeom prst="ellipse">
          <a:avLst/>
        </a:prstGeom>
        <a:blipFill rotWithShape="1">
          <a:blip xmlns:r="http://schemas.openxmlformats.org/officeDocument/2006/relationships" r:embed="rId1"/>
          <a:srcRect/>
          <a:stretch>
            <a:fillRect l="-25000" r="-25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37632BF-E0EF-4B7F-959C-DE95CDA9498B}">
      <dsp:nvSpPr>
        <dsp:cNvPr id="0" name=""/>
        <dsp:cNvSpPr/>
      </dsp:nvSpPr>
      <dsp:spPr>
        <a:xfrm>
          <a:off x="2110281"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Pametna specijalizacija i unaprjeđenje pozicije regionalnog gospodarstva u globalnim lancima vrijednosti</a:t>
          </a:r>
        </a:p>
      </dsp:txBody>
      <dsp:txXfrm>
        <a:off x="2110281" y="968520"/>
        <a:ext cx="1988535" cy="968520"/>
      </dsp:txXfrm>
    </dsp:sp>
    <dsp:sp modelId="{1B7FA906-6747-43EA-BFD7-D1F8E66CDAFB}">
      <dsp:nvSpPr>
        <dsp:cNvPr id="0" name=""/>
        <dsp:cNvSpPr/>
      </dsp:nvSpPr>
      <dsp:spPr>
        <a:xfrm>
          <a:off x="2641209" y="145278"/>
          <a:ext cx="806293" cy="806293"/>
        </a:xfrm>
        <a:prstGeom prst="ellipse">
          <a:avLst/>
        </a:prstGeom>
        <a:blipFill rotWithShape="1">
          <a:blip xmlns:r="http://schemas.openxmlformats.org/officeDocument/2006/relationships" r:embed="rId2"/>
          <a:srcRect/>
          <a:stretch>
            <a:fillRect l="-38000" r="-3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9CAE3EC-F8F5-4E5E-AA94-E5BC1584C1B1}">
      <dsp:nvSpPr>
        <dsp:cNvPr id="0" name=""/>
        <dsp:cNvSpPr/>
      </dsp:nvSpPr>
      <dsp:spPr>
        <a:xfrm>
          <a:off x="4098280"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rgbClr val="FF0000"/>
              </a:solidFill>
              <a:latin typeface="Calibri"/>
              <a:ea typeface="+mn-ea"/>
              <a:cs typeface="+mn-cs"/>
            </a:rPr>
            <a:t>Razvoj pametnih gradova</a:t>
          </a:r>
        </a:p>
      </dsp:txBody>
      <dsp:txXfrm>
        <a:off x="4098280" y="968520"/>
        <a:ext cx="1988535" cy="968520"/>
      </dsp:txXfrm>
    </dsp:sp>
    <dsp:sp modelId="{C449A9DC-E373-4F8F-BA8E-B875CA7D74CC}">
      <dsp:nvSpPr>
        <dsp:cNvPr id="0" name=""/>
        <dsp:cNvSpPr/>
      </dsp:nvSpPr>
      <dsp:spPr>
        <a:xfrm>
          <a:off x="4689401" y="145278"/>
          <a:ext cx="806293" cy="806293"/>
        </a:xfrm>
        <a:prstGeom prst="ellipse">
          <a:avLst/>
        </a:prstGeom>
        <a:blipFill rotWithShape="1">
          <a:blip xmlns:r="http://schemas.openxmlformats.org/officeDocument/2006/relationships" r:embed="rId3"/>
          <a:srcRect/>
          <a:stretch>
            <a:fillRect l="-2000" r="-2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E3298E3-2333-474C-B799-59A49A73A142}">
      <dsp:nvSpPr>
        <dsp:cNvPr id="0" name=""/>
        <dsp:cNvSpPr/>
      </dsp:nvSpPr>
      <dsp:spPr>
        <a:xfrm>
          <a:off x="6146471" y="0"/>
          <a:ext cx="1988535" cy="242130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solidFill>
                <a:sysClr val="window" lastClr="FFFFFF"/>
              </a:solidFill>
              <a:latin typeface="Calibri"/>
              <a:ea typeface="+mn-ea"/>
              <a:cs typeface="+mn-cs"/>
            </a:rPr>
            <a:t>Razvoj pametnih otoka</a:t>
          </a:r>
        </a:p>
      </dsp:txBody>
      <dsp:txXfrm>
        <a:off x="6146471" y="968520"/>
        <a:ext cx="1988535" cy="968520"/>
      </dsp:txXfrm>
    </dsp:sp>
    <dsp:sp modelId="{D5261368-77E4-42B6-BEA3-30B07C84DB2E}">
      <dsp:nvSpPr>
        <dsp:cNvPr id="0" name=""/>
        <dsp:cNvSpPr/>
      </dsp:nvSpPr>
      <dsp:spPr>
        <a:xfrm>
          <a:off x="6737592" y="145278"/>
          <a:ext cx="806293" cy="806293"/>
        </a:xfrm>
        <a:prstGeom prst="ellipse">
          <a:avLst/>
        </a:prstGeom>
        <a:blipFill rotWithShape="1">
          <a:blip xmlns:r="http://schemas.openxmlformats.org/officeDocument/2006/relationships" r:embed="rId4"/>
          <a:srcRect/>
          <a:stretch>
            <a:fillRect l="-19000" r="-19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35359E5-AEF3-4B91-B86F-04961C03D81E}">
      <dsp:nvSpPr>
        <dsp:cNvPr id="0" name=""/>
        <dsp:cNvSpPr/>
      </dsp:nvSpPr>
      <dsp:spPr>
        <a:xfrm>
          <a:off x="325476" y="1937040"/>
          <a:ext cx="7485951" cy="363195"/>
        </a:xfrm>
        <a:prstGeom prst="leftRight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5D03-DA43-4257-9C12-CC004E6ABEEF}">
      <dsp:nvSpPr>
        <dsp:cNvPr id="0" name=""/>
        <dsp:cNvSpPr/>
      </dsp:nvSpPr>
      <dsp:spPr>
        <a:xfrm>
          <a:off x="1359"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Priprema strateških podloga za i davanje komentara na </a:t>
          </a:r>
          <a:r>
            <a:rPr lang="hr-HR" sz="1300" i="1" kern="1200" dirty="0" err="1"/>
            <a:t>Policy</a:t>
          </a:r>
          <a:r>
            <a:rPr lang="hr-HR" sz="1300" i="1" kern="1200" dirty="0"/>
            <a:t> note </a:t>
          </a:r>
          <a:r>
            <a:rPr lang="hr-HR" sz="1300" kern="1200" dirty="0"/>
            <a:t>za teritorijalni razvoj</a:t>
          </a:r>
        </a:p>
      </dsp:txBody>
      <dsp:txXfrm>
        <a:off x="1359" y="1296144"/>
        <a:ext cx="1425410" cy="1296144"/>
      </dsp:txXfrm>
    </dsp:sp>
    <dsp:sp modelId="{A9353BF7-A0DB-4978-B4D6-55F178B7E76A}">
      <dsp:nvSpPr>
        <dsp:cNvPr id="0" name=""/>
        <dsp:cNvSpPr/>
      </dsp:nvSpPr>
      <dsp:spPr>
        <a:xfrm>
          <a:off x="174545" y="194421"/>
          <a:ext cx="1079039" cy="1079039"/>
        </a:xfrm>
        <a:prstGeom prst="ellipse">
          <a:avLst/>
        </a:prstGeom>
        <a:blipFill rotWithShape="1">
          <a:blip xmlns:r="http://schemas.openxmlformats.org/officeDocument/2006/relationships" r:embed="rId1"/>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9A3A2-8EFC-412D-9695-C87355794422}">
      <dsp:nvSpPr>
        <dsp:cNvPr id="0" name=""/>
        <dsp:cNvSpPr/>
      </dsp:nvSpPr>
      <dsp:spPr>
        <a:xfrm>
          <a:off x="1469532"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Definiranje</a:t>
          </a:r>
          <a:r>
            <a:rPr lang="hr-HR" sz="1300" kern="1200" baseline="0" dirty="0"/>
            <a:t> obuhvata ključnog područja intervencija</a:t>
          </a:r>
          <a:endParaRPr lang="hr-HR" sz="1300" kern="1200" dirty="0"/>
        </a:p>
      </dsp:txBody>
      <dsp:txXfrm>
        <a:off x="1469532" y="1296144"/>
        <a:ext cx="1425410" cy="1296144"/>
      </dsp:txXfrm>
    </dsp:sp>
    <dsp:sp modelId="{D55F49D5-0D87-4E15-ADAF-163C710A1D9F}">
      <dsp:nvSpPr>
        <dsp:cNvPr id="0" name=""/>
        <dsp:cNvSpPr/>
      </dsp:nvSpPr>
      <dsp:spPr>
        <a:xfrm>
          <a:off x="1642717" y="194421"/>
          <a:ext cx="1079039" cy="1079039"/>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8C77DE-1ADC-40A4-99B3-4F8AF907D852}">
      <dsp:nvSpPr>
        <dsp:cNvPr id="0" name=""/>
        <dsp:cNvSpPr/>
      </dsp:nvSpPr>
      <dsp:spPr>
        <a:xfrm>
          <a:off x="2937705"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Definiranje</a:t>
          </a:r>
          <a:r>
            <a:rPr lang="hr-HR" sz="1300" kern="1200" baseline="0" dirty="0"/>
            <a:t> provedbenih mehanizama i strateških projekata i izvora financiranja</a:t>
          </a:r>
          <a:endParaRPr lang="hr-HR" sz="1300" kern="1200" dirty="0"/>
        </a:p>
      </dsp:txBody>
      <dsp:txXfrm>
        <a:off x="2937705" y="1296144"/>
        <a:ext cx="1425410" cy="1296144"/>
      </dsp:txXfrm>
    </dsp:sp>
    <dsp:sp modelId="{C2F62ED8-CA2C-4EB8-BA8D-E8E6843EBEF2}">
      <dsp:nvSpPr>
        <dsp:cNvPr id="0" name=""/>
        <dsp:cNvSpPr/>
      </dsp:nvSpPr>
      <dsp:spPr>
        <a:xfrm>
          <a:off x="3110890" y="194421"/>
          <a:ext cx="1079039" cy="1079039"/>
        </a:xfrm>
        <a:prstGeom prst="ellipse">
          <a:avLst/>
        </a:prstGeom>
        <a:blipFill rotWithShape="1">
          <a:blip xmlns:r="http://schemas.openxmlformats.org/officeDocument/2006/relationships" r:embed="rId3"/>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AD209-E58C-4992-97F9-A972809818E7}">
      <dsp:nvSpPr>
        <dsp:cNvPr id="0" name=""/>
        <dsp:cNvSpPr/>
      </dsp:nvSpPr>
      <dsp:spPr>
        <a:xfrm>
          <a:off x="4405877" y="0"/>
          <a:ext cx="1425410" cy="3240360"/>
        </a:xfrm>
        <a:prstGeom prst="roundRect">
          <a:avLst>
            <a:gd name="adj" fmla="val 10000"/>
          </a:avLst>
        </a:prstGeom>
        <a:solidFill>
          <a:srgbClr val="004D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hr-HR" sz="1300" kern="1200" dirty="0"/>
            <a:t>Definiranje izvora financiranja i razvoj investicijskih platformi</a:t>
          </a:r>
        </a:p>
      </dsp:txBody>
      <dsp:txXfrm>
        <a:off x="4405877" y="1296144"/>
        <a:ext cx="1425410" cy="1296144"/>
      </dsp:txXfrm>
    </dsp:sp>
    <dsp:sp modelId="{75EDF9E8-E5A7-45AB-A13E-57DC1E074F8D}">
      <dsp:nvSpPr>
        <dsp:cNvPr id="0" name=""/>
        <dsp:cNvSpPr/>
      </dsp:nvSpPr>
      <dsp:spPr>
        <a:xfrm>
          <a:off x="4579062" y="194421"/>
          <a:ext cx="1079039" cy="1079039"/>
        </a:xfrm>
        <a:prstGeom prst="ellipse">
          <a:avLst/>
        </a:prstGeom>
        <a:blipFill rotWithShape="1">
          <a:blip xmlns:r="http://schemas.openxmlformats.org/officeDocument/2006/relationships" r:embed="rId4"/>
          <a:srcRect/>
          <a:stretch>
            <a:fillRect l="-53000" r="-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DB2EC-0C36-45CF-A2D3-046AA18B8B01}">
      <dsp:nvSpPr>
        <dsp:cNvPr id="0" name=""/>
        <dsp:cNvSpPr/>
      </dsp:nvSpPr>
      <dsp:spPr>
        <a:xfrm>
          <a:off x="233305" y="2592288"/>
          <a:ext cx="5366036" cy="48605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68D1D-ED88-420B-B0D4-8D6EE076ABC3}" type="datetimeFigureOut">
              <a:rPr lang="hr-HR" smtClean="0"/>
              <a:pPr/>
              <a:t>1.7.2019.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CE333-B6E0-49E7-B614-54DE488E2FB4}"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17</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18</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19</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20</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21</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22</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23</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646CE333-B6E0-49E7-B614-54DE488E2FB4}" type="slidenum">
              <a:rPr lang="hr-HR" smtClean="0"/>
              <a:pPr/>
              <a:t>24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405654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4141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15622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133823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6665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81702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28555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260031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36702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145299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pPr/>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pPr/>
              <a:t>‹#›</a:t>
            </a:fld>
            <a:endParaRPr lang="en-GB"/>
          </a:p>
        </p:txBody>
      </p:sp>
    </p:spTree>
    <p:extLst>
      <p:ext uri="{BB962C8B-B14F-4D97-AF65-F5344CB8AC3E}">
        <p14:creationId xmlns:p14="http://schemas.microsoft.com/office/powerpoint/2010/main" val="109622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1FCC9-E127-4B3B-9E53-126AF32F37E6}" type="datetimeFigureOut">
              <a:rPr lang="en-GB" smtClean="0"/>
              <a:pPr/>
              <a:t>01/07/2019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A8678-DA04-419C-AE0F-295104623DF4}" type="slidenum">
              <a:rPr lang="en-GB" smtClean="0"/>
              <a:pPr/>
              <a:t>‹#›</a:t>
            </a:fld>
            <a:endParaRPr lang="en-GB"/>
          </a:p>
        </p:txBody>
      </p:sp>
    </p:spTree>
    <p:extLst>
      <p:ext uri="{BB962C8B-B14F-4D97-AF65-F5344CB8AC3E}">
        <p14:creationId xmlns:p14="http://schemas.microsoft.com/office/powerpoint/2010/main" val="49668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130425"/>
            <a:ext cx="7630616" cy="1755775"/>
          </a:xfrm>
        </p:spPr>
        <p:txBody>
          <a:bodyPr>
            <a:normAutofit/>
          </a:bodyPr>
          <a:lstStyle/>
          <a:p>
            <a:r>
              <a:rPr lang="hr-HR" sz="4000" dirty="0">
                <a:solidFill>
                  <a:srgbClr val="171796"/>
                </a:solidFill>
                <a:latin typeface="VladaRHSans Med" panose="02000000000000000000" pitchFamily="50" charset="-18"/>
                <a:ea typeface="VladaRHSans Med" panose="02000000000000000000" pitchFamily="50" charset="-18"/>
              </a:rPr>
              <a:t>Integrirana teritorijalna ulaganja</a:t>
            </a:r>
            <a:endParaRPr lang="en-GB" sz="4000" dirty="0">
              <a:solidFill>
                <a:srgbClr val="171796"/>
              </a:solidFill>
              <a:latin typeface="VladaRHSans Med" panose="02000000000000000000" pitchFamily="50" charset="-18"/>
              <a:ea typeface="VladaRHSans Med" panose="02000000000000000000" pitchFamily="50" charset="-18"/>
            </a:endParaRPr>
          </a:p>
        </p:txBody>
      </p:sp>
      <p:sp>
        <p:nvSpPr>
          <p:cNvPr id="3" name="Subtitle 2"/>
          <p:cNvSpPr>
            <a:spLocks noGrp="1"/>
          </p:cNvSpPr>
          <p:nvPr>
            <p:ph type="subTitle" idx="1"/>
          </p:nvPr>
        </p:nvSpPr>
        <p:spPr>
          <a:xfrm>
            <a:off x="827584" y="3886200"/>
            <a:ext cx="7560840" cy="2279104"/>
          </a:xfrm>
        </p:spPr>
        <p:txBody>
          <a:bodyPr>
            <a:normAutofit fontScale="92500" lnSpcReduction="10000"/>
          </a:bodyPr>
          <a:lstStyle/>
          <a:p>
            <a:pPr lvl="0"/>
            <a:endParaRPr lang="hr-HR" sz="1600" dirty="0">
              <a:solidFill>
                <a:prstClr val="black"/>
              </a:solidFill>
            </a:endParaRPr>
          </a:p>
          <a:p>
            <a:pPr lvl="0"/>
            <a:endParaRPr lang="hr-HR" sz="1600" dirty="0">
              <a:solidFill>
                <a:prstClr val="black"/>
              </a:solidFill>
            </a:endParaRPr>
          </a:p>
          <a:p>
            <a:pPr lvl="0"/>
            <a:endParaRPr lang="hr-HR" sz="1600" dirty="0">
              <a:solidFill>
                <a:prstClr val="black"/>
              </a:solidFill>
            </a:endParaRPr>
          </a:p>
          <a:p>
            <a:pPr lvl="0"/>
            <a:r>
              <a:rPr lang="hr-HR" sz="1700" b="1" i="1" dirty="0">
                <a:solidFill>
                  <a:srgbClr val="171796"/>
                </a:solidFill>
                <a:latin typeface="VladaRHSans Med" panose="02000000000000000000" pitchFamily="50" charset="-18"/>
                <a:ea typeface="VladaRHSans Med" panose="02000000000000000000" pitchFamily="50" charset="-18"/>
              </a:rPr>
              <a:t>Pula, 05. srpnja 2019. godine</a:t>
            </a:r>
          </a:p>
          <a:p>
            <a:pPr lvl="0"/>
            <a:endParaRPr lang="hr-HR" sz="1600" dirty="0">
              <a:solidFill>
                <a:prstClr val="black"/>
              </a:solidFill>
            </a:endParaRPr>
          </a:p>
          <a:p>
            <a:pPr lvl="0"/>
            <a:endParaRPr lang="hr-HR" sz="1600" dirty="0">
              <a:solidFill>
                <a:prstClr val="black"/>
              </a:solidFill>
            </a:endParaRPr>
          </a:p>
          <a:p>
            <a:pPr lvl="0"/>
            <a:endParaRPr lang="hr-HR" sz="1500" dirty="0">
              <a:solidFill>
                <a:prstClr val="black"/>
              </a:solidFill>
            </a:endParaRPr>
          </a:p>
          <a:p>
            <a:pPr lvl="0"/>
            <a:r>
              <a:rPr lang="hr-HR" sz="1500" dirty="0">
                <a:solidFill>
                  <a:schemeClr val="tx1">
                    <a:lumMod val="65000"/>
                    <a:lumOff val="35000"/>
                  </a:schemeClr>
                </a:solidFill>
              </a:rPr>
              <a:t>Organizacija događaja sufinancirana je sredstvima tehničke pomoći u okviru Operativnog programa „Konkurentnost i kohezija”, iz Europskog fonda za regionalni razvoj. </a:t>
            </a:r>
            <a:endParaRPr lang="en-GB" sz="1500" dirty="0">
              <a:solidFill>
                <a:schemeClr val="tx1">
                  <a:lumMod val="65000"/>
                  <a:lumOff val="35000"/>
                </a:schemeClr>
              </a:solidFill>
            </a:endParaRPr>
          </a:p>
          <a:p>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69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marL="0" indent="0" algn="ctr">
              <a:buNone/>
            </a:pPr>
            <a:endParaRPr lang="hr-HR" altLang="sr-Latn-RS" sz="3000" b="1" dirty="0">
              <a:solidFill>
                <a:srgbClr val="171796"/>
              </a:solidFill>
              <a:latin typeface="VladaRHSans Med" panose="02000000000000000000" pitchFamily="50" charset="-18"/>
              <a:ea typeface="ＭＳ Ｐゴシック" panose="020B0600070205080204" pitchFamily="34" charset="-128"/>
              <a:cs typeface="+mj-cs"/>
            </a:endParaRPr>
          </a:p>
          <a:p>
            <a:pPr marL="0" lvl="0" indent="0" algn="ctr">
              <a:buNone/>
            </a:pPr>
            <a:r>
              <a:rPr lang="hr-HR" altLang="sr-Latn-RS" sz="11200" b="1" dirty="0">
                <a:solidFill>
                  <a:srgbClr val="171796"/>
                </a:solidFill>
                <a:latin typeface="VladaRHSans Med" panose="02000000000000000000" pitchFamily="50" charset="-18"/>
                <a:ea typeface="VladaRHSans Med" panose="02000000000000000000" pitchFamily="50" charset="-18"/>
              </a:rPr>
              <a:t>Provedba ITU mehanizma </a:t>
            </a:r>
          </a:p>
          <a:p>
            <a:pPr marL="0" lvl="0" indent="0" algn="ctr">
              <a:buNone/>
            </a:pPr>
            <a:r>
              <a:rPr lang="hr-HR" altLang="sr-Latn-RS" sz="11200" b="1" dirty="0">
                <a:solidFill>
                  <a:srgbClr val="171796"/>
                </a:solidFill>
                <a:latin typeface="VladaRHSans Med" panose="02000000000000000000" pitchFamily="50" charset="-18"/>
                <a:ea typeface="VladaRHSans Med" panose="02000000000000000000" pitchFamily="50" charset="-18"/>
              </a:rPr>
              <a:t>na Urbanom području Pula</a:t>
            </a:r>
          </a:p>
          <a:p>
            <a:pPr marL="0" lvl="0" indent="0" algn="ctr">
              <a:buNone/>
            </a:pPr>
            <a:endParaRPr lang="hr-HR" sz="7200" dirty="0">
              <a:solidFill>
                <a:prstClr val="black"/>
              </a:solidFill>
              <a:latin typeface="VladaRHSans Med" panose="02000000000000000000" pitchFamily="50" charset="-18"/>
              <a:ea typeface="VladaRHSans Med" panose="02000000000000000000" pitchFamily="50" charset="-18"/>
            </a:endParaRPr>
          </a:p>
          <a:p>
            <a:pPr lvl="0" algn="just">
              <a:lnSpc>
                <a:spcPct val="107000"/>
              </a:lnSpc>
              <a:spcAft>
                <a:spcPts val="800"/>
              </a:spcAft>
            </a:pPr>
            <a:r>
              <a:rPr lang="hr-HR" sz="6400" b="1" dirty="0">
                <a:solidFill>
                  <a:prstClr val="black"/>
                </a:solidFill>
                <a:latin typeface="VladaRHSans Med" panose="02000000000000000000" pitchFamily="50" charset="-18"/>
                <a:ea typeface="VladaRHSans Med" panose="02000000000000000000" pitchFamily="50" charset="-18"/>
                <a:cs typeface="Calibri" panose="020F0502020204030204" pitchFamily="34" charset="0"/>
              </a:rPr>
              <a:t>Status provedbe ITU mehanizma na Urbanom području Pula</a:t>
            </a:r>
            <a:r>
              <a:rPr lang="hr-HR" sz="6400" dirty="0">
                <a:solidFill>
                  <a:prstClr val="black"/>
                </a:solidFill>
                <a:latin typeface="VladaRHSans Med" panose="02000000000000000000" pitchFamily="50" charset="-18"/>
                <a:ea typeface="VladaRHSans Med" panose="02000000000000000000" pitchFamily="50" charset="-18"/>
                <a:cs typeface="Calibri" panose="020F0502020204030204" pitchFamily="34" charset="0"/>
              </a:rPr>
              <a:t>:</a:t>
            </a:r>
          </a:p>
          <a:p>
            <a:pPr lvl="1">
              <a:lnSpc>
                <a:spcPct val="107000"/>
              </a:lnSpc>
              <a:spcAft>
                <a:spcPts val="800"/>
              </a:spcAft>
              <a:buFont typeface="Wingdings" panose="05000000000000000000" pitchFamily="2" charset="2"/>
              <a:buChar char="§"/>
            </a:pPr>
            <a:r>
              <a:rPr lang="hr-HR" sz="6400" dirty="0">
                <a:solidFill>
                  <a:prstClr val="black"/>
                </a:solidFill>
                <a:latin typeface="VladaRHSans Med" panose="02000000000000000000" pitchFamily="50" charset="-18"/>
                <a:ea typeface="VladaRHSans Med" panose="02000000000000000000" pitchFamily="50" charset="-18"/>
              </a:rPr>
              <a:t>u travnju 2017. potpisan Sporazum između MRRFEU i Grada Pule o obavljanju delegiranih zadaća i aktivnosti u okviru OPKK 2014. – 2020.</a:t>
            </a:r>
          </a:p>
          <a:p>
            <a:pPr lvl="1">
              <a:lnSpc>
                <a:spcPct val="107000"/>
              </a:lnSpc>
              <a:spcAft>
                <a:spcPts val="800"/>
              </a:spcAft>
              <a:buFont typeface="Wingdings" panose="05000000000000000000" pitchFamily="2" charset="2"/>
              <a:buChar char="§"/>
            </a:pPr>
            <a:r>
              <a:rPr lang="hr-HR" sz="6400" dirty="0">
                <a:solidFill>
                  <a:prstClr val="black"/>
                </a:solidFill>
                <a:latin typeface="VladaRHSans Med" panose="02000000000000000000" pitchFamily="50" charset="-18"/>
                <a:ea typeface="VladaRHSans Med" panose="02000000000000000000" pitchFamily="50" charset="-18"/>
              </a:rPr>
              <a:t>u veljači 2018. potpisan Sporazum između MRRFEU i Grada Pule o provedbi integriranih teritorijalnih ulaganja u okviru OPKK 2014. - 2020. </a:t>
            </a:r>
          </a:p>
          <a:p>
            <a:pPr lvl="1">
              <a:lnSpc>
                <a:spcPct val="107000"/>
              </a:lnSpc>
              <a:spcAft>
                <a:spcPts val="800"/>
              </a:spcAft>
              <a:buFont typeface="Wingdings" panose="05000000000000000000" pitchFamily="2" charset="2"/>
              <a:buChar char="§"/>
            </a:pPr>
            <a:r>
              <a:rPr lang="hr-HR" sz="6400" dirty="0">
                <a:solidFill>
                  <a:prstClr val="black"/>
                </a:solidFill>
                <a:latin typeface="VladaRHSans Med" panose="02000000000000000000" pitchFamily="50" charset="-18"/>
                <a:ea typeface="VladaRHSans Med" panose="02000000000000000000" pitchFamily="50" charset="-18"/>
              </a:rPr>
              <a:t>unutar strukture Grada Pule uspostavljena ustrojstvena jedinica za provedbu delegirane funkcije u okviru ITU mehanizma čija je osnovna funkcija odabir projekata</a:t>
            </a:r>
          </a:p>
          <a:p>
            <a:pPr lvl="1">
              <a:lnSpc>
                <a:spcPct val="107000"/>
              </a:lnSpc>
              <a:spcAft>
                <a:spcPts val="800"/>
              </a:spcAft>
              <a:buFont typeface="Wingdings" panose="05000000000000000000" pitchFamily="2" charset="2"/>
              <a:buChar char="§"/>
            </a:pPr>
            <a:r>
              <a:rPr lang="hr-HR" sz="6400" dirty="0">
                <a:solidFill>
                  <a:prstClr val="black"/>
                </a:solidFill>
                <a:latin typeface="VladaRHSans Med" panose="02000000000000000000" pitchFamily="50" charset="-18"/>
                <a:ea typeface="VladaRHSans Med" panose="02000000000000000000" pitchFamily="50" charset="-18"/>
                <a:cs typeface="Calibri" panose="020F0502020204030204" pitchFamily="34" charset="0"/>
              </a:rPr>
              <a:t>objavljena 2 poziva i ugovoren 1 strateški projekt</a:t>
            </a:r>
          </a:p>
          <a:p>
            <a:pPr lvl="1">
              <a:lnSpc>
                <a:spcPct val="107000"/>
              </a:lnSpc>
              <a:spcAft>
                <a:spcPts val="800"/>
              </a:spcAft>
              <a:buFont typeface="Wingdings" panose="05000000000000000000" pitchFamily="2" charset="2"/>
              <a:buChar char="§"/>
            </a:pPr>
            <a:r>
              <a:rPr lang="hr-HR" sz="6400" dirty="0">
                <a:solidFill>
                  <a:prstClr val="black"/>
                </a:solidFill>
                <a:latin typeface="VladaRHSans Med" panose="02000000000000000000" pitchFamily="50" charset="-18"/>
                <a:ea typeface="VladaRHSans Med" panose="02000000000000000000" pitchFamily="50" charset="-18"/>
                <a:cs typeface="Calibri" panose="020F0502020204030204" pitchFamily="34" charset="0"/>
              </a:rPr>
              <a:t>planirana objava još 3 poziva do kraja 2019.</a:t>
            </a:r>
            <a:endParaRPr lang="hr-HR" dirty="0"/>
          </a:p>
          <a:p>
            <a:pPr marL="0" indent="0" algn="ctr">
              <a:buNone/>
            </a:pPr>
            <a:endParaRPr lang="hr-HR" sz="2900" dirty="0">
              <a:solidFill>
                <a:schemeClr val="tx1">
                  <a:lumMod val="65000"/>
                  <a:lumOff val="35000"/>
                </a:schemeClr>
              </a:solidFill>
            </a:endParaRPr>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56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40000" lnSpcReduction="20000"/>
          </a:bodyPr>
          <a:lstStyle/>
          <a:p>
            <a:pPr marL="0" indent="0" algn="ctr">
              <a:buNone/>
            </a:pPr>
            <a:endParaRPr lang="hr-HR" altLang="sr-Latn-RS" sz="3000" b="1" dirty="0">
              <a:solidFill>
                <a:srgbClr val="171796"/>
              </a:solidFill>
              <a:latin typeface="VladaRHSans Med" panose="02000000000000000000" pitchFamily="50" charset="-18"/>
              <a:ea typeface="ＭＳ Ｐゴシック" panose="020B0600070205080204" pitchFamily="34" charset="-128"/>
              <a:cs typeface="+mj-cs"/>
            </a:endParaRPr>
          </a:p>
          <a:p>
            <a:pPr marL="0" lvl="0" indent="0" algn="ctr">
              <a:lnSpc>
                <a:spcPct val="150000"/>
              </a:lnSpc>
              <a:buNone/>
            </a:pPr>
            <a:r>
              <a:rPr lang="hr-HR" altLang="sr-Latn-RS" sz="7000" b="1" dirty="0">
                <a:solidFill>
                  <a:srgbClr val="171796"/>
                </a:solidFill>
                <a:latin typeface="VladaRHSans Med" panose="02000000000000000000" pitchFamily="50" charset="-18"/>
                <a:ea typeface="ＭＳ Ｐゴシック" panose="020B0600070205080204" pitchFamily="34" charset="-128"/>
              </a:rPr>
              <a:t>Objavljeni pozivi Urbanog područja Pula</a:t>
            </a:r>
            <a:endParaRPr lang="hr-HR" sz="7000" dirty="0">
              <a:solidFill>
                <a:prstClr val="black"/>
              </a:solidFill>
            </a:endParaRPr>
          </a:p>
          <a:p>
            <a:pPr marL="0" lvl="0" indent="0">
              <a:buNone/>
            </a:pPr>
            <a:endParaRPr lang="hr-HR" sz="3100" dirty="0">
              <a:solidFill>
                <a:prstClr val="black"/>
              </a:solidFill>
            </a:endParaRPr>
          </a:p>
          <a:p>
            <a:pPr marL="514350" lvl="1" indent="-171450" algn="just" defTabSz="685800" eaLnBrk="0" fontAlgn="base" hangingPunct="0">
              <a:lnSpc>
                <a:spcPct val="90000"/>
              </a:lnSpc>
              <a:spcBef>
                <a:spcPts val="900"/>
              </a:spcBef>
              <a:spcAft>
                <a:spcPct val="0"/>
              </a:spcAft>
              <a:buSzPct val="120000"/>
              <a:buFont typeface="Arial" panose="020B0604020202020204" pitchFamily="34" charset="0"/>
              <a:buChar char="•"/>
            </a:pPr>
            <a:r>
              <a:rPr lang="hr-HR" altLang="sr-Latn-RS" sz="4600" b="1" dirty="0">
                <a:solidFill>
                  <a:prstClr val="black"/>
                </a:solidFill>
                <a:latin typeface="VladaRHSans Med" panose="02000000000000000000" pitchFamily="50" charset="-18"/>
              </a:rPr>
              <a:t>Nabava SPP autobusa i izgradnja SPP punionice  </a:t>
            </a:r>
            <a:r>
              <a:rPr lang="hr-HR" altLang="sr-Latn-RS" sz="4600" dirty="0">
                <a:solidFill>
                  <a:prstClr val="black"/>
                </a:solidFill>
                <a:latin typeface="VladaRHSans Med" panose="02000000000000000000" pitchFamily="50" charset="-18"/>
              </a:rPr>
              <a:t>(strateški projekt)</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Poziv objavljen 11.01.2018.</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ITU specifični cilj </a:t>
            </a:r>
            <a:r>
              <a:rPr lang="hr-HR" sz="4000" dirty="0">
                <a:latin typeface="Calibri" panose="020F0502020204030204" pitchFamily="34" charset="0"/>
                <a:ea typeface="Calibri" panose="020F0502020204030204" pitchFamily="34" charset="0"/>
              </a:rPr>
              <a:t>7ii2 - Povećanje broja putnika u javnom prijevozu</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Bespovratna sredstva iznose: </a:t>
            </a:r>
            <a:r>
              <a:rPr lang="hr-HR" sz="4000" b="1" dirty="0">
                <a:latin typeface="Calibri" panose="020F0502020204030204" pitchFamily="34" charset="0"/>
                <a:ea typeface="Calibri" panose="020F0502020204030204" pitchFamily="34" charset="0"/>
              </a:rPr>
              <a:t>33.698.399,70 </a:t>
            </a:r>
            <a:r>
              <a:rPr lang="hr-HR" altLang="sr-Latn-RS" sz="4000" dirty="0">
                <a:solidFill>
                  <a:prstClr val="black"/>
                </a:solidFill>
                <a:latin typeface="VladaRHSans Med" panose="02000000000000000000" pitchFamily="50" charset="-18"/>
              </a:rPr>
              <a:t> HRK</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Ugovor o dodjeli bespovratnih sredstava potpisan 27.7.2018.</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Korisnik Ugovora: Grad Pula</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Glavne aktivnosti u projektu: </a:t>
            </a:r>
          </a:p>
          <a:p>
            <a:pPr marL="1485900" lvl="3"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nabavka 20 novih ekoloških autobusa i izgradnja punionice za stlačeni prirodni plin s ciljem modernizacije javnog gradskog prijevoza i uspostave održivog i ekološki prihvatljivog urbanog prometa sa smanjenom emisijom CO2 u okoliš</a:t>
            </a:r>
            <a:endParaRPr lang="hr-HR" dirty="0"/>
          </a:p>
          <a:p>
            <a:pPr marL="0" indent="0" algn="ctr">
              <a:buNone/>
            </a:pPr>
            <a:endParaRPr lang="hr-HR" sz="2900" dirty="0">
              <a:solidFill>
                <a:schemeClr val="tx1">
                  <a:lumMod val="65000"/>
                  <a:lumOff val="35000"/>
                </a:schemeClr>
              </a:solidFill>
            </a:endParaRPr>
          </a:p>
          <a:p>
            <a:pPr marL="0" indent="0" algn="ctr">
              <a:buNone/>
            </a:pPr>
            <a:r>
              <a:rPr lang="hr-HR" sz="3500" dirty="0">
                <a:solidFill>
                  <a:schemeClr val="tx1">
                    <a:lumMod val="65000"/>
                    <a:lumOff val="35000"/>
                  </a:schemeClr>
                </a:solidFill>
              </a:rPr>
              <a:t>Organizacija događaja sufinancirana je sredstvima tehničke pomoći u okviru Operativnog </a:t>
            </a:r>
          </a:p>
          <a:p>
            <a:pPr marL="0" indent="0" algn="ctr">
              <a:buNone/>
            </a:pPr>
            <a:r>
              <a:rPr lang="hr-HR" sz="3500" dirty="0">
                <a:solidFill>
                  <a:schemeClr val="tx1">
                    <a:lumMod val="65000"/>
                    <a:lumOff val="35000"/>
                  </a:schemeClr>
                </a:solidFill>
              </a:rPr>
              <a:t>programa „Konkurentnost i kohezija”, iz Europskog fonda za regionalni razvoj. </a:t>
            </a:r>
            <a:endParaRPr lang="en-GB" sz="35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9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40000" lnSpcReduction="20000"/>
          </a:bodyPr>
          <a:lstStyle/>
          <a:p>
            <a:pPr marL="0" indent="0" algn="ctr">
              <a:buNone/>
            </a:pPr>
            <a:endParaRPr lang="hr-HR" altLang="sr-Latn-RS" sz="3000" b="1" dirty="0">
              <a:solidFill>
                <a:srgbClr val="171796"/>
              </a:solidFill>
              <a:latin typeface="VladaRHSans Med" panose="02000000000000000000" pitchFamily="50" charset="-18"/>
              <a:ea typeface="ＭＳ Ｐゴシック" panose="020B0600070205080204" pitchFamily="34" charset="-128"/>
              <a:cs typeface="+mj-cs"/>
            </a:endParaRPr>
          </a:p>
          <a:p>
            <a:pPr marL="0" lvl="0" indent="0" algn="ctr">
              <a:lnSpc>
                <a:spcPct val="150000"/>
              </a:lnSpc>
              <a:buNone/>
            </a:pPr>
            <a:r>
              <a:rPr lang="hr-HR" altLang="sr-Latn-RS" sz="7000" b="1" dirty="0">
                <a:solidFill>
                  <a:srgbClr val="171796"/>
                </a:solidFill>
                <a:latin typeface="VladaRHSans Med" panose="02000000000000000000" pitchFamily="50" charset="-18"/>
                <a:ea typeface="ＭＳ Ｐゴシック" panose="020B0600070205080204" pitchFamily="34" charset="-128"/>
              </a:rPr>
              <a:t>Objavljeni pozivi Urbanog područja Pula</a:t>
            </a:r>
            <a:endParaRPr lang="hr-HR" sz="7000" dirty="0">
              <a:solidFill>
                <a:prstClr val="black"/>
              </a:solidFill>
            </a:endParaRPr>
          </a:p>
          <a:p>
            <a:pPr marL="0" lvl="0" indent="0">
              <a:buNone/>
            </a:pPr>
            <a:endParaRPr lang="hr-HR" sz="3100" dirty="0">
              <a:solidFill>
                <a:prstClr val="black"/>
              </a:solidFill>
            </a:endParaRPr>
          </a:p>
          <a:p>
            <a:pPr marL="514350" lvl="1" indent="-171450" algn="just" defTabSz="685800" eaLnBrk="0" fontAlgn="base" hangingPunct="0">
              <a:lnSpc>
                <a:spcPct val="90000"/>
              </a:lnSpc>
              <a:spcBef>
                <a:spcPts val="900"/>
              </a:spcBef>
              <a:spcAft>
                <a:spcPct val="0"/>
              </a:spcAft>
              <a:buSzPct val="120000"/>
              <a:buFont typeface="Arial" panose="020B0604020202020204" pitchFamily="34" charset="0"/>
              <a:buChar char="•"/>
            </a:pPr>
            <a:r>
              <a:rPr lang="hr-HR" altLang="sr-Latn-RS" sz="4600" b="1" dirty="0">
                <a:solidFill>
                  <a:prstClr val="black"/>
                </a:solidFill>
                <a:latin typeface="VladaRHSans Med" panose="02000000000000000000" pitchFamily="50" charset="-18"/>
              </a:rPr>
              <a:t>Revitalizacija kulturne baštine u urbanom području Pula </a:t>
            </a:r>
            <a:r>
              <a:rPr lang="hr-HR" altLang="sr-Latn-RS" sz="4600" dirty="0">
                <a:solidFill>
                  <a:prstClr val="black"/>
                </a:solidFill>
                <a:latin typeface="VladaRHSans Med" panose="02000000000000000000" pitchFamily="50" charset="-18"/>
              </a:rPr>
              <a:t>(</a:t>
            </a:r>
            <a:r>
              <a:rPr lang="pl-PL" altLang="sr-Latn-RS" sz="4600" dirty="0">
                <a:solidFill>
                  <a:prstClr val="black"/>
                </a:solidFill>
                <a:latin typeface="VladaRHSans Med" panose="02000000000000000000" pitchFamily="50" charset="-18"/>
              </a:rPr>
              <a:t>ograničeni postupak u modalitetu privremenog poziva</a:t>
            </a:r>
            <a:r>
              <a:rPr lang="hr-HR" altLang="sr-Latn-RS" sz="4600" dirty="0">
                <a:solidFill>
                  <a:prstClr val="black"/>
                </a:solidFill>
                <a:latin typeface="VladaRHSans Med" panose="02000000000000000000" pitchFamily="50" charset="-18"/>
              </a:rPr>
              <a:t>)</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Poziv objavljen 28.12.2018.</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ITU specifični cilj 6c1 - Povećanje zapošljavanja i turističkih izdataka kroz unaprjeđenje kulturne baštine </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Bespovratna sredstva iznose: </a:t>
            </a:r>
            <a:r>
              <a:rPr lang="hr-HR" sz="4000" b="1" dirty="0">
                <a:latin typeface="Calibri" panose="020F0502020204030204" pitchFamily="34" charset="0"/>
                <a:ea typeface="Calibri" panose="020F0502020204030204" pitchFamily="34" charset="0"/>
              </a:rPr>
              <a:t>22.476.618,85 HRK </a:t>
            </a:r>
          </a:p>
          <a:p>
            <a:pPr marL="1028700" lvl="2"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sz="4000" dirty="0">
                <a:latin typeface="Calibri" panose="020F0502020204030204" pitchFamily="34" charset="0"/>
                <a:ea typeface="Calibri" panose="020F0502020204030204" pitchFamily="34" charset="0"/>
              </a:rPr>
              <a:t>Trenutni status Poziva:</a:t>
            </a:r>
          </a:p>
          <a:p>
            <a:pPr marL="1485900" lvl="3" indent="-285750" algn="just" defTabSz="685800" eaLnBrk="0" fontAlgn="base" hangingPunct="0">
              <a:lnSpc>
                <a:spcPct val="90000"/>
              </a:lnSpc>
              <a:spcBef>
                <a:spcPts val="900"/>
              </a:spcBef>
              <a:spcAft>
                <a:spcPct val="0"/>
              </a:spcAft>
              <a:buSzPct val="120000"/>
              <a:buFont typeface="Wingdings" panose="05000000000000000000" pitchFamily="2" charset="2"/>
              <a:buChar char="§"/>
            </a:pPr>
            <a:r>
              <a:rPr lang="hr-HR" altLang="sr-Latn-RS" sz="4000" dirty="0">
                <a:solidFill>
                  <a:prstClr val="black"/>
                </a:solidFill>
                <a:latin typeface="VladaRHSans Med" panose="02000000000000000000" pitchFamily="50" charset="-18"/>
              </a:rPr>
              <a:t>Poziv zatvoren 25. travnja 2019.; zaprimljena 4 projektna prijedloga ukupne vrijednosti traženih bespovratnih sredstava 22.547.978,67 HRK, u tijeku je postupak odabira.</a:t>
            </a:r>
            <a:endParaRPr lang="hr-HR" dirty="0"/>
          </a:p>
          <a:p>
            <a:pPr marL="0" indent="0" algn="ctr">
              <a:buNone/>
            </a:pPr>
            <a:endParaRPr lang="hr-HR" sz="2900" dirty="0">
              <a:solidFill>
                <a:schemeClr val="tx1">
                  <a:lumMod val="65000"/>
                  <a:lumOff val="35000"/>
                </a:schemeClr>
              </a:solidFill>
            </a:endParaRPr>
          </a:p>
          <a:p>
            <a:pPr marL="0" indent="0" algn="ctr">
              <a:buNone/>
            </a:pPr>
            <a:r>
              <a:rPr lang="hr-HR" sz="3500" dirty="0">
                <a:solidFill>
                  <a:schemeClr val="tx1">
                    <a:lumMod val="65000"/>
                    <a:lumOff val="35000"/>
                  </a:schemeClr>
                </a:solidFill>
              </a:rPr>
              <a:t>Organizacija događaja sufinancirana je sredstvima tehničke pomoći u okviru Operativnog </a:t>
            </a:r>
          </a:p>
          <a:p>
            <a:pPr marL="0" indent="0" algn="ctr">
              <a:buNone/>
            </a:pPr>
            <a:r>
              <a:rPr lang="hr-HR" sz="3500" dirty="0">
                <a:solidFill>
                  <a:schemeClr val="tx1">
                    <a:lumMod val="65000"/>
                    <a:lumOff val="35000"/>
                  </a:schemeClr>
                </a:solidFill>
              </a:rPr>
              <a:t>programa „Konkurentnost i kohezija”, iz Europskog fonda za regionalni razvoj. </a:t>
            </a:r>
            <a:endParaRPr lang="en-GB" sz="35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9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4CAF-88EC-4F54-99C7-AE250B88785A}"/>
              </a:ext>
            </a:extLst>
          </p:cNvPr>
          <p:cNvSpPr>
            <a:spLocks noGrp="1"/>
          </p:cNvSpPr>
          <p:nvPr>
            <p:ph type="title"/>
          </p:nvPr>
        </p:nvSpPr>
        <p:spPr>
          <a:xfrm>
            <a:off x="457200" y="1371918"/>
            <a:ext cx="8229600" cy="45719"/>
          </a:xfrm>
        </p:spPr>
        <p:txBody>
          <a:bodyPr>
            <a:normAutofit fontScale="90000"/>
          </a:bodyPr>
          <a:lstStyle/>
          <a:p>
            <a:endParaRPr lang="hr-HR" sz="100" dirty="0"/>
          </a:p>
        </p:txBody>
      </p:sp>
      <p:sp>
        <p:nvSpPr>
          <p:cNvPr id="3" name="Content Placeholder 2">
            <a:extLst>
              <a:ext uri="{FF2B5EF4-FFF2-40B4-BE49-F238E27FC236}">
                <a16:creationId xmlns:a16="http://schemas.microsoft.com/office/drawing/2014/main" id="{F03EC340-9F4E-4AB8-BFA9-FBAF27EE0AF7}"/>
              </a:ext>
            </a:extLst>
          </p:cNvPr>
          <p:cNvSpPr>
            <a:spLocks noGrp="1"/>
          </p:cNvSpPr>
          <p:nvPr>
            <p:ph idx="1"/>
          </p:nvPr>
        </p:nvSpPr>
        <p:spPr/>
        <p:txBody>
          <a:bodyPr>
            <a:normAutofit fontScale="92500" lnSpcReduction="10000"/>
          </a:bodyPr>
          <a:lstStyle/>
          <a:p>
            <a:pPr marL="0" lvl="0" indent="0" algn="ctr">
              <a:lnSpc>
                <a:spcPct val="150000"/>
              </a:lnSpc>
              <a:buNone/>
            </a:pPr>
            <a:r>
              <a:rPr lang="pl-PL" altLang="sr-Latn-RS" sz="3000" b="1" dirty="0">
                <a:solidFill>
                  <a:srgbClr val="171796"/>
                </a:solidFill>
                <a:latin typeface="VladaRHSans Med" panose="02000000000000000000" pitchFamily="50" charset="-18"/>
                <a:ea typeface="ＭＳ Ｐゴシック" panose="020B0600070205080204" pitchFamily="34" charset="-128"/>
              </a:rPr>
              <a:t>Planirani pozivi Urbanog područja </a:t>
            </a:r>
            <a:r>
              <a:rPr lang="hr-HR" altLang="sr-Latn-RS" sz="3000" b="1" dirty="0">
                <a:solidFill>
                  <a:srgbClr val="171796"/>
                </a:solidFill>
                <a:latin typeface="VladaRHSans Med" panose="02000000000000000000" pitchFamily="50" charset="-18"/>
                <a:ea typeface="ＭＳ Ｐゴシック" panose="020B0600070205080204" pitchFamily="34" charset="-128"/>
              </a:rPr>
              <a:t>Pula</a:t>
            </a:r>
          </a:p>
          <a:p>
            <a:pPr marL="0" lvl="0" indent="0" algn="ctr">
              <a:lnSpc>
                <a:spcPct val="150000"/>
              </a:lnSpc>
              <a:buNone/>
            </a:pPr>
            <a:endParaRPr lang="hr-HR" sz="2200" dirty="0">
              <a:solidFill>
                <a:prstClr val="black"/>
              </a:solidFill>
            </a:endParaRPr>
          </a:p>
          <a:p>
            <a:pPr lvl="0"/>
            <a:r>
              <a:rPr lang="hr-HR" sz="2400" b="1" dirty="0">
                <a:latin typeface="Calibri" panose="020F0502020204030204" pitchFamily="34" charset="0"/>
                <a:ea typeface="Calibri" panose="020F0502020204030204" pitchFamily="34" charset="0"/>
              </a:rPr>
              <a:t>Razvoj poslovne infrastrukture i poduzetničkih inkubatora na urbanom području Pula </a:t>
            </a:r>
            <a:r>
              <a:rPr lang="hr-HR" sz="2200" b="1" dirty="0">
                <a:solidFill>
                  <a:prstClr val="black"/>
                </a:solidFill>
                <a:latin typeface="Calibri" panose="020F0502020204030204" pitchFamily="34" charset="0"/>
                <a:ea typeface="Calibri" panose="020F0502020204030204" pitchFamily="34" charset="0"/>
              </a:rPr>
              <a:t> </a:t>
            </a:r>
          </a:p>
          <a:p>
            <a:pPr lvl="1">
              <a:buFont typeface="Wingdings" panose="05000000000000000000" pitchFamily="2" charset="2"/>
              <a:buChar char="§"/>
            </a:pPr>
            <a:r>
              <a:rPr lang="pl-PL" sz="2100" dirty="0">
                <a:solidFill>
                  <a:prstClr val="black"/>
                </a:solidFill>
                <a:latin typeface="Calibri" panose="020F0502020204030204" pitchFamily="34" charset="0"/>
                <a:ea typeface="Calibri" panose="020F0502020204030204" pitchFamily="34" charset="0"/>
              </a:rPr>
              <a:t>Otvoreni postupak u modalitetu privremenog poziva</a:t>
            </a:r>
            <a:endParaRPr lang="hr-HR" sz="2100" dirty="0">
              <a:solidFill>
                <a:prstClr val="black"/>
              </a:solidFill>
              <a:latin typeface="Calibri" panose="020F0502020204030204" pitchFamily="34" charset="0"/>
              <a:ea typeface="Calibri" panose="020F0502020204030204" pitchFamily="34" charset="0"/>
            </a:endParaRPr>
          </a:p>
          <a:p>
            <a:pPr lvl="1">
              <a:buFont typeface="Wingdings" panose="05000000000000000000" pitchFamily="2" charset="2"/>
              <a:buChar char="§"/>
            </a:pPr>
            <a:r>
              <a:rPr lang="hr-HR" sz="2000" dirty="0">
                <a:solidFill>
                  <a:prstClr val="black"/>
                </a:solidFill>
                <a:latin typeface="Calibri" panose="020F0502020204030204" pitchFamily="34" charset="0"/>
                <a:ea typeface="Calibri" panose="020F0502020204030204" pitchFamily="34" charset="0"/>
              </a:rPr>
              <a:t>Bespovratna sredstva: </a:t>
            </a:r>
            <a:r>
              <a:rPr lang="hr-HR" sz="2000" b="1" dirty="0">
                <a:solidFill>
                  <a:prstClr val="black"/>
                </a:solidFill>
              </a:rPr>
              <a:t>20.375.000,00 HRK</a:t>
            </a:r>
          </a:p>
          <a:p>
            <a:pPr lvl="1">
              <a:buFont typeface="Wingdings" panose="05000000000000000000" pitchFamily="2" charset="2"/>
              <a:buChar char="§"/>
            </a:pPr>
            <a:r>
              <a:rPr lang="hr-HR" sz="2000" dirty="0">
                <a:solidFill>
                  <a:prstClr val="black"/>
                </a:solidFill>
              </a:rPr>
              <a:t>ITU specifični cilj 3a2 - Omogućavanje povoljnog okruženja za razvoj poduzetništva</a:t>
            </a:r>
          </a:p>
          <a:p>
            <a:pPr lvl="1">
              <a:buFont typeface="Wingdings" panose="05000000000000000000" pitchFamily="2" charset="2"/>
              <a:buChar char="§"/>
            </a:pPr>
            <a:r>
              <a:rPr lang="hr-HR" sz="2000" dirty="0">
                <a:solidFill>
                  <a:prstClr val="black"/>
                </a:solidFill>
              </a:rPr>
              <a:t>Očekivano razdoblje objave poziva: </a:t>
            </a:r>
            <a:r>
              <a:rPr lang="hr-HR" sz="2000" b="1" dirty="0">
                <a:solidFill>
                  <a:prstClr val="black"/>
                </a:solidFill>
              </a:rPr>
              <a:t>3. kvartal 2019</a:t>
            </a:r>
          </a:p>
          <a:p>
            <a:pPr lvl="1">
              <a:buFont typeface="Wingdings" panose="05000000000000000000" pitchFamily="2" charset="2"/>
              <a:buChar char="§"/>
            </a:pPr>
            <a:r>
              <a:rPr lang="hr-HR" sz="2000" dirty="0">
                <a:solidFill>
                  <a:prstClr val="black"/>
                </a:solidFill>
              </a:rPr>
              <a:t>Trenutno je u pripremi dokumentacija Poziva</a:t>
            </a:r>
          </a:p>
          <a:p>
            <a:pPr marL="0" lvl="0" indent="0" algn="ctr">
              <a:buNone/>
            </a:pPr>
            <a:endParaRPr lang="hr-HR" sz="1400" dirty="0">
              <a:solidFill>
                <a:prstClr val="black">
                  <a:lumMod val="65000"/>
                  <a:lumOff val="35000"/>
                </a:prstClr>
              </a:solidFill>
            </a:endParaRPr>
          </a:p>
          <a:p>
            <a:pPr marL="0" lvl="0" indent="0" algn="ctr">
              <a:buNone/>
            </a:pPr>
            <a:r>
              <a:rPr lang="hr-HR" sz="1400" dirty="0">
                <a:solidFill>
                  <a:prstClr val="black">
                    <a:lumMod val="65000"/>
                    <a:lumOff val="35000"/>
                  </a:prstClr>
                </a:solidFill>
              </a:rPr>
              <a:t>Organizacija događaja sufinancirana je sredstvima tehničke pomoći u okviru Operativnog </a:t>
            </a:r>
          </a:p>
          <a:p>
            <a:pPr marL="0" lvl="0" indent="0" algn="ctr">
              <a:buNone/>
            </a:pPr>
            <a:r>
              <a:rPr lang="hr-HR" sz="1400" dirty="0">
                <a:solidFill>
                  <a:prstClr val="black">
                    <a:lumMod val="65000"/>
                    <a:lumOff val="35000"/>
                  </a:prstClr>
                </a:solidFill>
              </a:rPr>
              <a:t>programa „Konkurentnost i kohezija”, iz Europskog fonda za regionalni razvoj.</a:t>
            </a:r>
            <a:endParaRPr lang="hr-HR" dirty="0"/>
          </a:p>
        </p:txBody>
      </p:sp>
    </p:spTree>
    <p:extLst>
      <p:ext uri="{BB962C8B-B14F-4D97-AF65-F5344CB8AC3E}">
        <p14:creationId xmlns:p14="http://schemas.microsoft.com/office/powerpoint/2010/main" val="246953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4CAF-88EC-4F54-99C7-AE250B88785A}"/>
              </a:ext>
            </a:extLst>
          </p:cNvPr>
          <p:cNvSpPr>
            <a:spLocks noGrp="1"/>
          </p:cNvSpPr>
          <p:nvPr>
            <p:ph type="title"/>
          </p:nvPr>
        </p:nvSpPr>
        <p:spPr>
          <a:xfrm>
            <a:off x="457200" y="1371918"/>
            <a:ext cx="8229600" cy="45719"/>
          </a:xfrm>
        </p:spPr>
        <p:txBody>
          <a:bodyPr>
            <a:normAutofit fontScale="90000"/>
          </a:bodyPr>
          <a:lstStyle/>
          <a:p>
            <a:endParaRPr lang="hr-HR" sz="100" dirty="0"/>
          </a:p>
        </p:txBody>
      </p:sp>
      <p:sp>
        <p:nvSpPr>
          <p:cNvPr id="3" name="Content Placeholder 2">
            <a:extLst>
              <a:ext uri="{FF2B5EF4-FFF2-40B4-BE49-F238E27FC236}">
                <a16:creationId xmlns:a16="http://schemas.microsoft.com/office/drawing/2014/main" id="{F03EC340-9F4E-4AB8-BFA9-FBAF27EE0AF7}"/>
              </a:ext>
            </a:extLst>
          </p:cNvPr>
          <p:cNvSpPr>
            <a:spLocks noGrp="1"/>
          </p:cNvSpPr>
          <p:nvPr>
            <p:ph idx="1"/>
          </p:nvPr>
        </p:nvSpPr>
        <p:spPr/>
        <p:txBody>
          <a:bodyPr>
            <a:normAutofit lnSpcReduction="10000"/>
          </a:bodyPr>
          <a:lstStyle/>
          <a:p>
            <a:pPr marL="0" lvl="0" indent="0" algn="ctr">
              <a:lnSpc>
                <a:spcPct val="150000"/>
              </a:lnSpc>
              <a:buNone/>
            </a:pPr>
            <a:r>
              <a:rPr lang="pl-PL" altLang="sr-Latn-RS" sz="2800" b="1" dirty="0">
                <a:solidFill>
                  <a:srgbClr val="171796"/>
                </a:solidFill>
                <a:latin typeface="VladaRHSans Med" panose="02000000000000000000" pitchFamily="50" charset="-18"/>
                <a:ea typeface="ＭＳ Ｐゴシック" panose="020B0600070205080204" pitchFamily="34" charset="-128"/>
              </a:rPr>
              <a:t>Planirani pozivi Urbanog područja </a:t>
            </a:r>
            <a:r>
              <a:rPr lang="hr-HR" altLang="sr-Latn-RS" sz="2800" b="1" dirty="0">
                <a:solidFill>
                  <a:srgbClr val="171796"/>
                </a:solidFill>
                <a:latin typeface="VladaRHSans Med" panose="02000000000000000000" pitchFamily="50" charset="-18"/>
                <a:ea typeface="ＭＳ Ｐゴシック" panose="020B0600070205080204" pitchFamily="34" charset="-128"/>
              </a:rPr>
              <a:t>Pula</a:t>
            </a:r>
            <a:endParaRPr lang="hr-HR" sz="2800" dirty="0">
              <a:solidFill>
                <a:prstClr val="black"/>
              </a:solidFill>
            </a:endParaRPr>
          </a:p>
          <a:p>
            <a:pPr marL="0" lvl="0" indent="0">
              <a:buNone/>
            </a:pPr>
            <a:endParaRPr lang="hr-HR" sz="2200" dirty="0">
              <a:solidFill>
                <a:prstClr val="black"/>
              </a:solidFill>
            </a:endParaRPr>
          </a:p>
          <a:p>
            <a:pPr lvl="0"/>
            <a:r>
              <a:rPr lang="hr-HR" sz="2400" b="1" dirty="0">
                <a:latin typeface="Calibri" panose="020F0502020204030204" pitchFamily="34" charset="0"/>
                <a:ea typeface="Calibri" panose="020F0502020204030204" pitchFamily="34" charset="0"/>
              </a:rPr>
              <a:t>Obnova </a:t>
            </a:r>
            <a:r>
              <a:rPr lang="hr-HR" sz="2400" b="1" dirty="0" err="1">
                <a:latin typeface="Calibri" panose="020F0502020204030204" pitchFamily="34" charset="0"/>
                <a:ea typeface="Calibri" panose="020F0502020204030204" pitchFamily="34" charset="0"/>
              </a:rPr>
              <a:t>brownfield</a:t>
            </a:r>
            <a:r>
              <a:rPr lang="hr-HR" sz="2400" b="1" dirty="0">
                <a:latin typeface="Calibri" panose="020F0502020204030204" pitchFamily="34" charset="0"/>
                <a:ea typeface="Calibri" panose="020F0502020204030204" pitchFamily="34" charset="0"/>
              </a:rPr>
              <a:t> lokacija u urbanom području Pula </a:t>
            </a:r>
          </a:p>
          <a:p>
            <a:pPr lvl="1">
              <a:buFont typeface="Wingdings" panose="05000000000000000000" pitchFamily="2" charset="2"/>
              <a:buChar char="§"/>
            </a:pPr>
            <a:r>
              <a:rPr lang="pl-PL" sz="2000" dirty="0">
                <a:solidFill>
                  <a:prstClr val="black"/>
                </a:solidFill>
                <a:latin typeface="Calibri" panose="020F0502020204030204" pitchFamily="34" charset="0"/>
                <a:ea typeface="Calibri" panose="020F0502020204030204" pitchFamily="34" charset="0"/>
              </a:rPr>
              <a:t>Ograničeni postupak u modalitetu trajnog poziva</a:t>
            </a:r>
            <a:endParaRPr lang="hr-HR" sz="2000" dirty="0">
              <a:solidFill>
                <a:prstClr val="black"/>
              </a:solidFill>
              <a:latin typeface="Calibri" panose="020F0502020204030204" pitchFamily="34" charset="0"/>
              <a:ea typeface="Calibri" panose="020F0502020204030204" pitchFamily="34" charset="0"/>
            </a:endParaRPr>
          </a:p>
          <a:p>
            <a:pPr lvl="1">
              <a:buFont typeface="Wingdings" panose="05000000000000000000" pitchFamily="2" charset="2"/>
              <a:buChar char="§"/>
            </a:pPr>
            <a:r>
              <a:rPr lang="hr-HR" sz="2000" dirty="0">
                <a:solidFill>
                  <a:prstClr val="black"/>
                </a:solidFill>
                <a:latin typeface="Calibri" panose="020F0502020204030204" pitchFamily="34" charset="0"/>
                <a:ea typeface="Calibri" panose="020F0502020204030204" pitchFamily="34" charset="0"/>
              </a:rPr>
              <a:t>Bespovratna sredstva: </a:t>
            </a:r>
            <a:r>
              <a:rPr lang="hr-HR" sz="2000" b="1" dirty="0">
                <a:solidFill>
                  <a:prstClr val="black"/>
                </a:solidFill>
              </a:rPr>
              <a:t>53.914.875,26 HRK</a:t>
            </a:r>
          </a:p>
          <a:p>
            <a:pPr lvl="1">
              <a:buFont typeface="Wingdings" panose="05000000000000000000" pitchFamily="2" charset="2"/>
              <a:buChar char="§"/>
            </a:pPr>
            <a:r>
              <a:rPr lang="hr-HR" sz="2000" dirty="0">
                <a:solidFill>
                  <a:prstClr val="black"/>
                </a:solidFill>
              </a:rPr>
              <a:t>ITU specifični cilj 6e2 - Obnova </a:t>
            </a:r>
            <a:r>
              <a:rPr lang="hr-HR" sz="2000" dirty="0" err="1">
                <a:solidFill>
                  <a:prstClr val="black"/>
                </a:solidFill>
              </a:rPr>
              <a:t>brownfield</a:t>
            </a:r>
            <a:r>
              <a:rPr lang="hr-HR" sz="2000" dirty="0">
                <a:solidFill>
                  <a:prstClr val="black"/>
                </a:solidFill>
              </a:rPr>
              <a:t> lokacija (bivših vojnih ili industrijskih područja) </a:t>
            </a:r>
          </a:p>
          <a:p>
            <a:pPr lvl="1">
              <a:buFont typeface="Wingdings" panose="05000000000000000000" pitchFamily="2" charset="2"/>
              <a:buChar char="§"/>
            </a:pPr>
            <a:r>
              <a:rPr lang="hr-HR" sz="2000" dirty="0">
                <a:solidFill>
                  <a:prstClr val="black"/>
                </a:solidFill>
              </a:rPr>
              <a:t>Očekivano razdoblje objave poziva: </a:t>
            </a:r>
            <a:r>
              <a:rPr lang="hr-HR" sz="2000" b="1" dirty="0">
                <a:solidFill>
                  <a:prstClr val="black"/>
                </a:solidFill>
              </a:rPr>
              <a:t>3. kvartal 2019</a:t>
            </a:r>
          </a:p>
          <a:p>
            <a:pPr lvl="1">
              <a:buFont typeface="Wingdings" panose="05000000000000000000" pitchFamily="2" charset="2"/>
              <a:buChar char="§"/>
            </a:pPr>
            <a:r>
              <a:rPr lang="hr-HR" sz="2000" dirty="0">
                <a:solidFill>
                  <a:prstClr val="black"/>
                </a:solidFill>
              </a:rPr>
              <a:t>Trenutno je u pripremi dokumentacija Poziva</a:t>
            </a:r>
          </a:p>
          <a:p>
            <a:pPr marL="457200" lvl="1" indent="0">
              <a:buNone/>
            </a:pPr>
            <a:endParaRPr lang="hr-HR" sz="2000" dirty="0">
              <a:solidFill>
                <a:prstClr val="black"/>
              </a:solidFill>
            </a:endParaRPr>
          </a:p>
          <a:p>
            <a:pPr marL="0" lvl="0" indent="0" algn="ctr">
              <a:buNone/>
            </a:pPr>
            <a:r>
              <a:rPr lang="hr-HR" sz="1500" dirty="0">
                <a:solidFill>
                  <a:prstClr val="black">
                    <a:lumMod val="65000"/>
                    <a:lumOff val="35000"/>
                  </a:prstClr>
                </a:solidFill>
              </a:rPr>
              <a:t>Organizacija događaja sufinancirana je sredstvima tehničke pomoći u okviru Operativnog </a:t>
            </a:r>
          </a:p>
          <a:p>
            <a:pPr marL="0" lvl="0" indent="0" algn="ctr">
              <a:buNone/>
            </a:pPr>
            <a:r>
              <a:rPr lang="hr-HR" sz="1500" dirty="0">
                <a:solidFill>
                  <a:prstClr val="black">
                    <a:lumMod val="65000"/>
                    <a:lumOff val="35000"/>
                  </a:prstClr>
                </a:solidFill>
              </a:rPr>
              <a:t>programa „Konkurentnost i kohezija”, iz Europskog fonda za regionalni razvoj.</a:t>
            </a:r>
            <a:endParaRPr lang="hr-HR" sz="1500" dirty="0">
              <a:solidFill>
                <a:prstClr val="black"/>
              </a:solidFill>
            </a:endParaRPr>
          </a:p>
        </p:txBody>
      </p:sp>
    </p:spTree>
    <p:extLst>
      <p:ext uri="{BB962C8B-B14F-4D97-AF65-F5344CB8AC3E}">
        <p14:creationId xmlns:p14="http://schemas.microsoft.com/office/powerpoint/2010/main" val="70651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4CAF-88EC-4F54-99C7-AE250B88785A}"/>
              </a:ext>
            </a:extLst>
          </p:cNvPr>
          <p:cNvSpPr>
            <a:spLocks noGrp="1"/>
          </p:cNvSpPr>
          <p:nvPr>
            <p:ph type="title"/>
          </p:nvPr>
        </p:nvSpPr>
        <p:spPr>
          <a:xfrm>
            <a:off x="457200" y="1371918"/>
            <a:ext cx="8229600" cy="45719"/>
          </a:xfrm>
        </p:spPr>
        <p:txBody>
          <a:bodyPr>
            <a:normAutofit fontScale="90000"/>
          </a:bodyPr>
          <a:lstStyle/>
          <a:p>
            <a:endParaRPr lang="hr-HR" sz="100" dirty="0"/>
          </a:p>
        </p:txBody>
      </p:sp>
      <p:sp>
        <p:nvSpPr>
          <p:cNvPr id="3" name="Content Placeholder 2">
            <a:extLst>
              <a:ext uri="{FF2B5EF4-FFF2-40B4-BE49-F238E27FC236}">
                <a16:creationId xmlns:a16="http://schemas.microsoft.com/office/drawing/2014/main" id="{F03EC340-9F4E-4AB8-BFA9-FBAF27EE0AF7}"/>
              </a:ext>
            </a:extLst>
          </p:cNvPr>
          <p:cNvSpPr>
            <a:spLocks noGrp="1"/>
          </p:cNvSpPr>
          <p:nvPr>
            <p:ph idx="1"/>
          </p:nvPr>
        </p:nvSpPr>
        <p:spPr/>
        <p:txBody>
          <a:bodyPr>
            <a:normAutofit/>
          </a:bodyPr>
          <a:lstStyle/>
          <a:p>
            <a:pPr marL="0" lvl="0" indent="0" algn="ctr">
              <a:lnSpc>
                <a:spcPct val="150000"/>
              </a:lnSpc>
              <a:buNone/>
            </a:pPr>
            <a:r>
              <a:rPr lang="pl-PL" altLang="sr-Latn-RS" sz="2800" b="1" dirty="0">
                <a:solidFill>
                  <a:srgbClr val="171796"/>
                </a:solidFill>
                <a:latin typeface="VladaRHSans Med" panose="02000000000000000000" pitchFamily="50" charset="-18"/>
                <a:ea typeface="ＭＳ Ｐゴシック" panose="020B0600070205080204" pitchFamily="34" charset="-128"/>
              </a:rPr>
              <a:t>Planirani pozivi Urbanog područja </a:t>
            </a:r>
            <a:r>
              <a:rPr lang="hr-HR" altLang="sr-Latn-RS" sz="2800" b="1" dirty="0">
                <a:solidFill>
                  <a:srgbClr val="171796"/>
                </a:solidFill>
                <a:latin typeface="VladaRHSans Med" panose="02000000000000000000" pitchFamily="50" charset="-18"/>
                <a:ea typeface="ＭＳ Ｐゴシック" panose="020B0600070205080204" pitchFamily="34" charset="-128"/>
              </a:rPr>
              <a:t>Pula</a:t>
            </a:r>
            <a:endParaRPr lang="hr-HR" sz="2800" dirty="0">
              <a:solidFill>
                <a:prstClr val="black"/>
              </a:solidFill>
            </a:endParaRPr>
          </a:p>
          <a:p>
            <a:pPr lvl="0"/>
            <a:r>
              <a:rPr lang="hr-HR" sz="2400" b="1" dirty="0">
                <a:latin typeface="Calibri" panose="020F0502020204030204" pitchFamily="34" charset="0"/>
                <a:ea typeface="Calibri" panose="020F0502020204030204" pitchFamily="34" charset="0"/>
              </a:rPr>
              <a:t>Poduzetnički centar </a:t>
            </a:r>
            <a:r>
              <a:rPr lang="hr-HR" sz="2400" b="1" dirty="0" err="1">
                <a:latin typeface="Calibri" panose="020F0502020204030204" pitchFamily="34" charset="0"/>
                <a:ea typeface="Calibri" panose="020F0502020204030204" pitchFamily="34" charset="0"/>
              </a:rPr>
              <a:t>Coworking</a:t>
            </a:r>
            <a:r>
              <a:rPr lang="hr-HR" sz="2400" b="1" dirty="0">
                <a:latin typeface="Calibri" panose="020F0502020204030204" pitchFamily="34" charset="0"/>
                <a:ea typeface="Calibri" panose="020F0502020204030204" pitchFamily="34" charset="0"/>
              </a:rPr>
              <a:t> Pula- integrirana rješenja za inovativno i poduzetno Urbano područje Pula </a:t>
            </a:r>
          </a:p>
          <a:p>
            <a:pPr lvl="1">
              <a:buFont typeface="Wingdings" panose="05000000000000000000" pitchFamily="2" charset="2"/>
              <a:buChar char="§"/>
            </a:pPr>
            <a:r>
              <a:rPr lang="pl-PL" sz="2000" dirty="0">
                <a:solidFill>
                  <a:prstClr val="black"/>
                </a:solidFill>
                <a:latin typeface="Calibri" panose="020F0502020204030204" pitchFamily="34" charset="0"/>
                <a:ea typeface="Calibri" panose="020F0502020204030204" pitchFamily="34" charset="0"/>
              </a:rPr>
              <a:t>Strateški projekt</a:t>
            </a:r>
            <a:endParaRPr lang="hr-HR" sz="2000" dirty="0">
              <a:solidFill>
                <a:prstClr val="black"/>
              </a:solidFill>
              <a:latin typeface="Calibri" panose="020F0502020204030204" pitchFamily="34" charset="0"/>
              <a:ea typeface="Calibri" panose="020F0502020204030204" pitchFamily="34" charset="0"/>
            </a:endParaRPr>
          </a:p>
          <a:p>
            <a:pPr lvl="1">
              <a:buFont typeface="Wingdings" panose="05000000000000000000" pitchFamily="2" charset="2"/>
              <a:buChar char="§"/>
            </a:pPr>
            <a:r>
              <a:rPr lang="hr-HR" sz="2000" dirty="0">
                <a:solidFill>
                  <a:prstClr val="black"/>
                </a:solidFill>
                <a:latin typeface="Calibri" panose="020F0502020204030204" pitchFamily="34" charset="0"/>
                <a:ea typeface="Calibri" panose="020F0502020204030204" pitchFamily="34" charset="0"/>
              </a:rPr>
              <a:t>Bespovratna sredstva: </a:t>
            </a:r>
            <a:r>
              <a:rPr lang="hr-HR" sz="2000" b="1" dirty="0">
                <a:solidFill>
                  <a:prstClr val="black"/>
                </a:solidFill>
              </a:rPr>
              <a:t>20.061.156,44 HRK</a:t>
            </a:r>
          </a:p>
          <a:p>
            <a:pPr lvl="1">
              <a:buFont typeface="Wingdings" panose="05000000000000000000" pitchFamily="2" charset="2"/>
              <a:buChar char="§"/>
            </a:pPr>
            <a:r>
              <a:rPr lang="hr-HR" sz="2000" dirty="0">
                <a:solidFill>
                  <a:prstClr val="black"/>
                </a:solidFill>
              </a:rPr>
              <a:t>ITU specifični cilj 3a2 - Omogućavanje povoljnog okruženja za razvoj poduzetništva</a:t>
            </a:r>
          </a:p>
          <a:p>
            <a:pPr lvl="1">
              <a:buFont typeface="Wingdings" panose="05000000000000000000" pitchFamily="2" charset="2"/>
              <a:buChar char="§"/>
            </a:pPr>
            <a:r>
              <a:rPr lang="hr-HR" sz="2000" dirty="0">
                <a:solidFill>
                  <a:prstClr val="black"/>
                </a:solidFill>
              </a:rPr>
              <a:t>Očekivano razdoblje objave poziva: </a:t>
            </a:r>
            <a:r>
              <a:rPr lang="hr-HR" sz="2000" b="1" dirty="0">
                <a:solidFill>
                  <a:prstClr val="black"/>
                </a:solidFill>
              </a:rPr>
              <a:t>3. kvartal 2019</a:t>
            </a:r>
          </a:p>
          <a:p>
            <a:pPr lvl="1">
              <a:buFont typeface="Wingdings" panose="05000000000000000000" pitchFamily="2" charset="2"/>
              <a:buChar char="§"/>
            </a:pPr>
            <a:r>
              <a:rPr lang="hr-HR" sz="2000" dirty="0">
                <a:solidFill>
                  <a:prstClr val="black"/>
                </a:solidFill>
              </a:rPr>
              <a:t>Trenutno je u pripremi dokumentacija Poziva</a:t>
            </a:r>
          </a:p>
          <a:p>
            <a:pPr marL="0" lvl="0" indent="0" algn="ctr">
              <a:buNone/>
            </a:pPr>
            <a:endParaRPr lang="hr-HR" sz="1400" dirty="0">
              <a:solidFill>
                <a:prstClr val="black">
                  <a:lumMod val="65000"/>
                  <a:lumOff val="35000"/>
                </a:prstClr>
              </a:solidFill>
            </a:endParaRPr>
          </a:p>
          <a:p>
            <a:pPr marL="0" lvl="0" indent="0" algn="ctr">
              <a:buNone/>
            </a:pPr>
            <a:r>
              <a:rPr lang="hr-HR" sz="1400" dirty="0">
                <a:solidFill>
                  <a:prstClr val="black">
                    <a:lumMod val="65000"/>
                    <a:lumOff val="35000"/>
                  </a:prstClr>
                </a:solidFill>
              </a:rPr>
              <a:t>Organizacija događaja sufinancirana je sredstvima tehničke pomoći u okviru Operativnog </a:t>
            </a:r>
          </a:p>
          <a:p>
            <a:pPr marL="0" lvl="0" indent="0" algn="ctr">
              <a:buNone/>
            </a:pPr>
            <a:r>
              <a:rPr lang="hr-HR" sz="1400" dirty="0">
                <a:solidFill>
                  <a:prstClr val="black">
                    <a:lumMod val="65000"/>
                    <a:lumOff val="35000"/>
                  </a:prstClr>
                </a:solidFill>
              </a:rPr>
              <a:t>programa „Konkurentnost i kohezija”, iz Europskog fonda za regionalni razvoj.</a:t>
            </a:r>
            <a:endParaRPr lang="hr-HR" sz="1400" dirty="0">
              <a:solidFill>
                <a:prstClr val="black"/>
              </a:solidFill>
            </a:endParaRPr>
          </a:p>
          <a:p>
            <a:pPr marL="0" indent="0">
              <a:buNone/>
            </a:pPr>
            <a:endParaRPr lang="hr-HR" dirty="0"/>
          </a:p>
        </p:txBody>
      </p:sp>
    </p:spTree>
    <p:extLst>
      <p:ext uri="{BB962C8B-B14F-4D97-AF65-F5344CB8AC3E}">
        <p14:creationId xmlns:p14="http://schemas.microsoft.com/office/powerpoint/2010/main" val="116330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8"/>
            <a:ext cx="8229600" cy="67146"/>
          </a:xfrm>
        </p:spPr>
        <p:txBody>
          <a:bodyPr>
            <a:normAutofit fontScale="90000"/>
          </a:bodyPr>
          <a:lstStyle/>
          <a:p>
            <a:endParaRPr lang="en-GB" sz="100" dirty="0"/>
          </a:p>
        </p:txBody>
      </p:sp>
      <p:sp>
        <p:nvSpPr>
          <p:cNvPr id="3" name="Content Placeholder 2"/>
          <p:cNvSpPr>
            <a:spLocks noGrp="1"/>
          </p:cNvSpPr>
          <p:nvPr>
            <p:ph idx="1"/>
          </p:nvPr>
        </p:nvSpPr>
        <p:spPr>
          <a:xfrm>
            <a:off x="456224" y="1484784"/>
            <a:ext cx="8229600" cy="4637112"/>
          </a:xfrm>
        </p:spPr>
        <p:txBody>
          <a:bodyPr>
            <a:normAutofit fontScale="92500" lnSpcReduction="10000"/>
          </a:bodyPr>
          <a:lstStyle/>
          <a:p>
            <a:pPr marL="0" indent="0" algn="ctr">
              <a:buNone/>
            </a:pPr>
            <a:endParaRPr lang="hr-HR" altLang="sr-Latn-RS" sz="2800" b="1" dirty="0">
              <a:solidFill>
                <a:srgbClr val="171796"/>
              </a:solidFill>
              <a:latin typeface="VladaRHSans Med"/>
              <a:ea typeface="ＭＳ Ｐゴシック" panose="020B0600070205080204" pitchFamily="34" charset="-128"/>
            </a:endParaRPr>
          </a:p>
          <a:p>
            <a:pPr marL="0" indent="0" algn="ctr">
              <a:buNone/>
            </a:pPr>
            <a:r>
              <a:rPr lang="hr-HR" altLang="sr-Latn-RS" sz="3000" b="1" dirty="0">
                <a:solidFill>
                  <a:srgbClr val="171796"/>
                </a:solidFill>
                <a:latin typeface="VladaRHSans Med"/>
                <a:ea typeface="ＭＳ Ｐゴシック" panose="020B0600070205080204" pitchFamily="34" charset="-128"/>
              </a:rPr>
              <a:t>Prednosti ITU mehanizma za urbani razvoj</a:t>
            </a:r>
            <a:endParaRPr lang="hr-HR" sz="3000" dirty="0">
              <a:latin typeface="VladaRHSans Med"/>
            </a:endParaRPr>
          </a:p>
          <a:p>
            <a:pPr marL="171450" lvl="0" indent="-171450" algn="just" defTabSz="685800" fontAlgn="base">
              <a:spcBef>
                <a:spcPts val="750"/>
              </a:spcBef>
              <a:spcAft>
                <a:spcPct val="0"/>
              </a:spcAft>
              <a:buSzPct val="120000"/>
            </a:pPr>
            <a:r>
              <a:rPr lang="hr-HR" altLang="sr-Latn-RS" sz="1600" dirty="0">
                <a:solidFill>
                  <a:prstClr val="black"/>
                </a:solidFill>
                <a:latin typeface="VladaRHSans Med"/>
              </a:rPr>
              <a:t>Osmišljen za pristup razvoju vezano uz </a:t>
            </a:r>
            <a:r>
              <a:rPr lang="hr-HR" altLang="sr-Latn-RS" sz="1600" b="1" dirty="0">
                <a:solidFill>
                  <a:prstClr val="black"/>
                </a:solidFill>
                <a:latin typeface="VladaRHSans Med"/>
              </a:rPr>
              <a:t>mjesto koji može pridonijeti otkrivanju nedovoljno korištenog potencijala na lokalnoj i regionalnoj razini </a:t>
            </a:r>
            <a:r>
              <a:rPr lang="hr-HR" altLang="sr-Latn-RS" sz="1600" dirty="0">
                <a:solidFill>
                  <a:prstClr val="black"/>
                </a:solidFill>
                <a:latin typeface="VladaRHSans Med"/>
              </a:rPr>
              <a:t>– stvaranje FUNKCIONALNIH TERITORIJA</a:t>
            </a:r>
            <a:endPar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endParaRPr>
          </a:p>
          <a:p>
            <a:pPr marL="171450" lvl="0" indent="-171450" algn="just" defTabSz="685800" fontAlgn="base">
              <a:spcBef>
                <a:spcPts val="750"/>
              </a:spcBef>
              <a:spcAft>
                <a:spcPct val="0"/>
              </a:spcAft>
              <a:buSzPct val="120000"/>
            </a:pP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Promovira integrirano korištenje fondova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i ima potencijal za postizanje boljeg skupnog rezultata za istu količinu javnih ulaganja</a:t>
            </a:r>
          </a:p>
          <a:p>
            <a:pPr marL="171450" lvl="0" indent="-171450" algn="just" defTabSz="685800" fontAlgn="base">
              <a:spcBef>
                <a:spcPts val="750"/>
              </a:spcBef>
              <a:spcAft>
                <a:spcPct val="0"/>
              </a:spcAft>
              <a:buSzPct val="120000"/>
            </a:pP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Definirana alokacija za financiranje projekata za pojedino urbano područje, </a:t>
            </a: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nema natječajnog postupka na nacionalnoj razini za ITU alokacije</a:t>
            </a:r>
          </a:p>
          <a:p>
            <a:pPr marL="171450" lvl="0" indent="-171450" algn="just" defTabSz="685800" fontAlgn="base">
              <a:spcBef>
                <a:spcPts val="750"/>
              </a:spcBef>
              <a:spcAft>
                <a:spcPct val="0"/>
              </a:spcAft>
              <a:buSzPct val="120000"/>
            </a:pP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Urbana područja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nadležna za provedbu strategija urbanoga razvoja putem ITU mehanizma </a:t>
            </a: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odgovorna su za zadaće koje se odnose na odabir operacija/projekata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 urbana područja sama predlažu, tj. biraju svoje projekte </a:t>
            </a:r>
          </a:p>
          <a:p>
            <a:pPr marL="171450" lvl="0" indent="-171450" algn="just" defTabSz="685800" fontAlgn="base">
              <a:spcBef>
                <a:spcPts val="750"/>
              </a:spcBef>
              <a:spcAft>
                <a:spcPct val="0"/>
              </a:spcAft>
              <a:buSzPct val="120000"/>
            </a:pPr>
            <a:r>
              <a:rPr lang="hr-HR" altLang="sr-Latn-RS" sz="1600" b="1" dirty="0">
                <a:solidFill>
                  <a:srgbClr val="000000"/>
                </a:solidFill>
                <a:latin typeface="VladaRHSans Med"/>
                <a:ea typeface="ＭＳ Ｐゴシック" panose="020B0600070205080204" pitchFamily="34" charset="-128"/>
                <a:cs typeface="VladaRHSans Reg" panose="02000000000000000000" pitchFamily="50" charset="-18"/>
              </a:rPr>
              <a:t>Jačanje kapaciteta urbanih područja za provedbu projekata u sklopu ESI fondova </a:t>
            </a:r>
            <a:r>
              <a:rPr lang="hr-HR" altLang="sr-Latn-RS" sz="1600" dirty="0">
                <a:solidFill>
                  <a:srgbClr val="000000"/>
                </a:solidFill>
                <a:latin typeface="VladaRHSans Med"/>
                <a:ea typeface="ＭＳ Ｐゴシック" panose="020B0600070205080204" pitchFamily="34" charset="-128"/>
                <a:cs typeface="VladaRHSans Reg" panose="02000000000000000000" pitchFamily="50" charset="-18"/>
              </a:rPr>
              <a:t>– gradovi su posrednička tijela u okviru sustava upravljanja ESI fondovima</a:t>
            </a:r>
            <a:endParaRPr lang="hr-HR" dirty="0">
              <a:latin typeface="VladaRHSans Med"/>
            </a:endParaRPr>
          </a:p>
          <a:p>
            <a:pPr marL="0" indent="0" algn="ctr">
              <a:buNone/>
            </a:pPr>
            <a:endParaRPr lang="hr-HR" sz="1600" dirty="0">
              <a:solidFill>
                <a:schemeClr val="tx1">
                  <a:lumMod val="65000"/>
                  <a:lumOff val="35000"/>
                </a:schemeClr>
              </a:solidFill>
            </a:endParaRPr>
          </a:p>
          <a:p>
            <a:pPr marL="0" indent="0" algn="ctr">
              <a:buNone/>
            </a:pPr>
            <a:r>
              <a:rPr lang="hr-HR" sz="1500" dirty="0">
                <a:solidFill>
                  <a:schemeClr val="tx1">
                    <a:lumMod val="65000"/>
                    <a:lumOff val="35000"/>
                  </a:schemeClr>
                </a:solidFill>
              </a:rPr>
              <a:t>Organizacija događaja sufinancirana je sredstvima tehničke pomoći u okviru Operativnog </a:t>
            </a:r>
          </a:p>
          <a:p>
            <a:pPr marL="0" indent="0" algn="ctr">
              <a:buNone/>
            </a:pPr>
            <a:r>
              <a:rPr lang="hr-HR" sz="1500" dirty="0">
                <a:solidFill>
                  <a:schemeClr val="tx1">
                    <a:lumMod val="65000"/>
                    <a:lumOff val="35000"/>
                  </a:schemeClr>
                </a:solidFill>
              </a:rPr>
              <a:t>programa „Konkurentnost i kohezija”, iz Europskog fonda za regionalni razvoj. </a:t>
            </a:r>
            <a:endParaRPr lang="en-GB" sz="15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45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marL="0" lvl="0" indent="0" algn="ctr">
              <a:buNone/>
            </a:pPr>
            <a:r>
              <a:rPr lang="hr-HR" altLang="sr-Latn-RS" sz="11200" b="1" dirty="0">
                <a:solidFill>
                  <a:srgbClr val="171796"/>
                </a:solidFill>
                <a:latin typeface="VladaRHSans Med"/>
                <a:ea typeface="VladaRHSans Med" panose="02000000000000000000" pitchFamily="50" charset="-18"/>
              </a:rPr>
              <a:t>Priprema za novu financijsku perspektivu</a:t>
            </a:r>
            <a:endParaRPr lang="hr-HR" sz="11200" dirty="0">
              <a:solidFill>
                <a:prstClr val="black"/>
              </a:solidFill>
              <a:latin typeface="VladaRHSans Med"/>
              <a:ea typeface="VladaRHSans Med" panose="02000000000000000000" pitchFamily="50" charset="-18"/>
            </a:endParaRPr>
          </a:p>
          <a:p>
            <a:pPr marL="0" indent="0">
              <a:buNone/>
            </a:pPr>
            <a:endParaRPr lang="hr-HR" dirty="0">
              <a:latin typeface="VladaRHSans Med"/>
            </a:endParaRPr>
          </a:p>
          <a:p>
            <a:pPr algn="just">
              <a:lnSpc>
                <a:spcPct val="107000"/>
              </a:lnSpc>
              <a:spcAft>
                <a:spcPts val="800"/>
              </a:spcAft>
            </a:pPr>
            <a:r>
              <a:rPr lang="hr-HR" sz="6400" dirty="0">
                <a:latin typeface="VladaRHSans Med"/>
              </a:rPr>
              <a:t>Ulagački prioritet </a:t>
            </a:r>
            <a:r>
              <a:rPr lang="hr-HR" sz="6400" b="1" dirty="0">
                <a:latin typeface="VladaRHSans Med"/>
              </a:rPr>
              <a:t>Europa bliže građanima </a:t>
            </a:r>
            <a:r>
              <a:rPr lang="hr-HR" sz="6400" dirty="0">
                <a:latin typeface="VladaRHSans Med"/>
              </a:rPr>
              <a:t>usmjeren je na teritorijalni razvoj kroz poticanje održivog društvenog i gospodarskog integriranog razvoja urbanih, ruralnih i priobalnih područja i lokalnih inicijativa</a:t>
            </a:r>
          </a:p>
          <a:p>
            <a:pPr algn="just">
              <a:lnSpc>
                <a:spcPct val="107000"/>
              </a:lnSpc>
              <a:spcAft>
                <a:spcPts val="800"/>
              </a:spcAft>
            </a:pPr>
            <a:r>
              <a:rPr lang="hr-HR" sz="6400" dirty="0">
                <a:latin typeface="VladaRHSans Med"/>
              </a:rPr>
              <a:t>Može se provoditi putem sljedećih oblika provedbe:</a:t>
            </a:r>
          </a:p>
          <a:p>
            <a:pPr marL="1543050" lvl="1" indent="-1143000" algn="just">
              <a:lnSpc>
                <a:spcPct val="107000"/>
              </a:lnSpc>
              <a:spcAft>
                <a:spcPts val="800"/>
              </a:spcAft>
              <a:buNone/>
            </a:pPr>
            <a:r>
              <a:rPr lang="hr-HR" sz="6400" dirty="0">
                <a:latin typeface="VladaRHSans Med"/>
              </a:rPr>
              <a:t>1. Integriranih teritorijalnih ulaganja</a:t>
            </a:r>
          </a:p>
          <a:p>
            <a:pPr marL="1543050" lvl="1" indent="-1143000" algn="just">
              <a:lnSpc>
                <a:spcPct val="107000"/>
              </a:lnSpc>
              <a:spcAft>
                <a:spcPts val="800"/>
              </a:spcAft>
              <a:buNone/>
            </a:pPr>
            <a:r>
              <a:rPr lang="hr-HR" sz="6400" dirty="0">
                <a:latin typeface="VladaRHSans Med"/>
              </a:rPr>
              <a:t>2. Lokalnog razvoja pod vodstvom zajednice (LAG)</a:t>
            </a:r>
          </a:p>
          <a:p>
            <a:pPr marL="1543050" lvl="1" indent="-1143000" algn="just">
              <a:lnSpc>
                <a:spcPct val="107000"/>
              </a:lnSpc>
              <a:spcAft>
                <a:spcPts val="800"/>
              </a:spcAft>
              <a:buNone/>
            </a:pPr>
            <a:r>
              <a:rPr lang="hr-HR" sz="6400" dirty="0">
                <a:latin typeface="VladaRHSans Med"/>
              </a:rPr>
              <a:t>3. Teritorijalnih alata koje je osmislila sama država članica</a:t>
            </a:r>
          </a:p>
          <a:p>
            <a:pPr algn="just">
              <a:lnSpc>
                <a:spcPct val="107000"/>
              </a:lnSpc>
              <a:spcAft>
                <a:spcPts val="800"/>
              </a:spcAft>
            </a:pPr>
            <a:r>
              <a:rPr lang="hr-HR" sz="6400" dirty="0">
                <a:latin typeface="VladaRHSans Med"/>
              </a:rPr>
              <a:t>Glavni preduvjet je postojanje definiranih teritorija i </a:t>
            </a:r>
            <a:r>
              <a:rPr lang="hr-HR" sz="6400" b="1" dirty="0">
                <a:latin typeface="VladaRHSans Med"/>
              </a:rPr>
              <a:t>teritorijalnih strategija</a:t>
            </a:r>
          </a:p>
          <a:p>
            <a:pPr marL="342900" lvl="1" indent="-342900" algn="just">
              <a:lnSpc>
                <a:spcPct val="107000"/>
              </a:lnSpc>
              <a:spcAft>
                <a:spcPts val="800"/>
              </a:spcAft>
              <a:buFont typeface="Arial" pitchFamily="34" charset="0"/>
              <a:buChar char="•"/>
            </a:pPr>
            <a:r>
              <a:rPr lang="hr-HR" sz="6400" dirty="0">
                <a:latin typeface="VladaRHSans Med"/>
              </a:rPr>
              <a:t>U okviru ulagačkog prioriteta „Europa bliže građanima“ mogu se odabrati svi kodovi ključnih područja intervencija za ostale ulagačke prioritete pored onih navedenih pod ulagačkim prioritetom „Europa bliže građanima“ što daje dobru osnovu za definiranje </a:t>
            </a:r>
            <a:r>
              <a:rPr lang="hr-HR" sz="6400" i="1" dirty="0" err="1">
                <a:latin typeface="VladaRHSans Med"/>
              </a:rPr>
              <a:t>Policy</a:t>
            </a:r>
            <a:r>
              <a:rPr lang="hr-HR" sz="6400" i="1" dirty="0">
                <a:latin typeface="VladaRHSans Med"/>
              </a:rPr>
              <a:t> </a:t>
            </a:r>
            <a:r>
              <a:rPr lang="hr-HR" sz="6400" i="1" dirty="0" err="1">
                <a:latin typeface="VladaRHSans Med"/>
              </a:rPr>
              <a:t>mixa</a:t>
            </a:r>
            <a:r>
              <a:rPr lang="hr-HR" sz="6400" dirty="0">
                <a:latin typeface="VladaRHSans Med"/>
              </a:rPr>
              <a:t> u okviru teritorijalnih strategija za funkcionalne teritorije </a:t>
            </a:r>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marL="0" lvl="0" indent="0" algn="ctr">
              <a:buNone/>
            </a:pPr>
            <a:r>
              <a:rPr lang="hr-HR" altLang="sr-Latn-RS" sz="11200" b="1" dirty="0">
                <a:solidFill>
                  <a:srgbClr val="171796"/>
                </a:solidFill>
                <a:latin typeface="VladaRHSans Med"/>
              </a:rPr>
              <a:t>Snažnije usmjerenje na </a:t>
            </a:r>
          </a:p>
          <a:p>
            <a:pPr marL="0" lvl="0" indent="0" algn="ctr">
              <a:buNone/>
            </a:pPr>
            <a:r>
              <a:rPr lang="hr-HR" altLang="sr-Latn-RS" sz="11200" b="1" dirty="0">
                <a:solidFill>
                  <a:srgbClr val="171796"/>
                </a:solidFill>
                <a:latin typeface="VladaRHSans Med"/>
              </a:rPr>
              <a:t>održivi urbani razvoj</a:t>
            </a:r>
          </a:p>
          <a:p>
            <a:pPr marL="0" lvl="0" indent="0" algn="ctr">
              <a:buNone/>
            </a:pPr>
            <a:endParaRPr lang="hr-HR" altLang="sr-Latn-RS" sz="8600" b="1" dirty="0">
              <a:solidFill>
                <a:srgbClr val="171796"/>
              </a:solidFill>
              <a:latin typeface="VladaRHSans Med"/>
            </a:endParaRPr>
          </a:p>
          <a:p>
            <a:pPr marL="0" lvl="0" indent="0" algn="ctr">
              <a:buNone/>
            </a:pPr>
            <a:endParaRPr lang="hr-HR" dirty="0">
              <a:latin typeface="VladaRHSans Med"/>
            </a:endParaRPr>
          </a:p>
          <a:p>
            <a:pPr algn="just"/>
            <a:r>
              <a:rPr lang="hr-HR" altLang="sr-Latn-RS" sz="7200" b="1" dirty="0">
                <a:latin typeface="VladaRHSans Med"/>
              </a:rPr>
              <a:t>Gradovi su pokretači rasta i inovacija</a:t>
            </a:r>
            <a:r>
              <a:rPr lang="hr-HR" altLang="sr-Latn-RS" sz="7200" dirty="0">
                <a:latin typeface="VladaRHSans Med"/>
              </a:rPr>
              <a:t>, no istodobno su suočeni s gorućim problemima kao što su onečišćenje zraka, nezaposlenost i društvena isključenost</a:t>
            </a:r>
          </a:p>
          <a:p>
            <a:pPr algn="just"/>
            <a:endParaRPr lang="hr-HR" altLang="sr-Latn-RS" sz="7200" dirty="0">
              <a:latin typeface="VladaRHSans Med"/>
            </a:endParaRPr>
          </a:p>
          <a:p>
            <a:pPr algn="just"/>
            <a:r>
              <a:rPr lang="hr-HR" altLang="sr-Latn-RS" sz="7200" b="1" dirty="0">
                <a:latin typeface="VladaRHSans Med"/>
              </a:rPr>
              <a:t>6 % sredstava iz EFRR-a </a:t>
            </a:r>
            <a:r>
              <a:rPr lang="hr-HR" altLang="sr-Latn-RS" sz="7200" dirty="0">
                <a:latin typeface="VladaRHSans Med"/>
              </a:rPr>
              <a:t>bit će namijenjeno ulaganjima u održivi urbani razvoj kroz ITU mehanizam u okviru Investicijskog prioriteta „Europa bliže građanima”</a:t>
            </a:r>
          </a:p>
          <a:p>
            <a:pPr algn="just"/>
            <a:endParaRPr lang="hr-HR" altLang="sr-Latn-RS" sz="7200" dirty="0">
              <a:latin typeface="VladaRHSans Med"/>
            </a:endParaRPr>
          </a:p>
          <a:p>
            <a:pPr algn="just"/>
            <a:r>
              <a:rPr lang="hr-HR" altLang="sr-Latn-RS" sz="7200" dirty="0">
                <a:latin typeface="VladaRHSans Med"/>
              </a:rPr>
              <a:t>Okvirom za razdoblje od 2021. do 2027. stvara se </a:t>
            </a:r>
            <a:r>
              <a:rPr lang="hr-HR" altLang="sr-Latn-RS" sz="7200" b="1" dirty="0">
                <a:latin typeface="VladaRHSans Med"/>
              </a:rPr>
              <a:t>Europska urbana inicijativa</a:t>
            </a:r>
            <a:r>
              <a:rPr lang="hr-HR" altLang="sr-Latn-RS" sz="7200" dirty="0">
                <a:latin typeface="VladaRHSans Med"/>
              </a:rPr>
              <a:t>, </a:t>
            </a:r>
            <a:r>
              <a:rPr lang="hr-HR" altLang="sr-Latn-RS" sz="7200" b="1" dirty="0">
                <a:latin typeface="VladaRHSans Med"/>
              </a:rPr>
              <a:t>novi alat za međugradsku suradnju, inovacije i izgradnju kapaciteta</a:t>
            </a:r>
            <a:r>
              <a:rPr lang="hr-HR" altLang="sr-Latn-RS" sz="7200" dirty="0">
                <a:latin typeface="VladaRHSans Med"/>
              </a:rPr>
              <a:t> u svim prioritetima Plana EU-a za gradove (kao što su integracija </a:t>
            </a:r>
            <a:r>
              <a:rPr lang="hr-HR" altLang="sr-Latn-RS" sz="7200" dirty="0" err="1">
                <a:latin typeface="VladaRHSans Med"/>
              </a:rPr>
              <a:t>migranata</a:t>
            </a:r>
            <a:r>
              <a:rPr lang="hr-HR" altLang="sr-Latn-RS" sz="7200" dirty="0">
                <a:latin typeface="VladaRHSans Med"/>
              </a:rPr>
              <a:t>, stambeno zbrinjavanje, kvaliteta zraka, urbano siromaštvo i energetska tranzicija). </a:t>
            </a:r>
          </a:p>
          <a:p>
            <a:pPr algn="just"/>
            <a:endParaRPr lang="hr-HR" sz="7200" dirty="0"/>
          </a:p>
          <a:p>
            <a:pPr algn="just"/>
            <a:endParaRPr lang="hr-HR" sz="6000" dirty="0"/>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6870"/>
          </a:xfrm>
        </p:spPr>
        <p:txBody>
          <a:bodyPr>
            <a:normAutofit fontScale="90000"/>
          </a:bodyPr>
          <a:lstStyle/>
          <a:p>
            <a:endParaRPr lang="en-GB" sz="100" dirty="0"/>
          </a:p>
        </p:txBody>
      </p:sp>
      <p:sp>
        <p:nvSpPr>
          <p:cNvPr id="3" name="Content Placeholder 2"/>
          <p:cNvSpPr>
            <a:spLocks noGrp="1"/>
          </p:cNvSpPr>
          <p:nvPr>
            <p:ph idx="1"/>
          </p:nvPr>
        </p:nvSpPr>
        <p:spPr>
          <a:xfrm>
            <a:off x="467544" y="1556792"/>
            <a:ext cx="8229600" cy="4320480"/>
          </a:xfrm>
        </p:spPr>
        <p:txBody>
          <a:bodyPr>
            <a:normAutofit fontScale="25000" lnSpcReduction="20000"/>
          </a:bodyPr>
          <a:lstStyle/>
          <a:p>
            <a:pPr marL="0" lvl="0" indent="0" algn="ctr">
              <a:buNone/>
            </a:pPr>
            <a:r>
              <a:rPr lang="hr-HR" sz="11200" b="1" dirty="0">
                <a:solidFill>
                  <a:srgbClr val="171796"/>
                </a:solidFill>
                <a:latin typeface="VladaRHSans Med"/>
              </a:rPr>
              <a:t>Priprema za novu financijsku perspektivu</a:t>
            </a:r>
          </a:p>
          <a:p>
            <a:pPr marL="0" lvl="0" indent="0" algn="ctr">
              <a:buNone/>
            </a:pPr>
            <a:endParaRPr lang="hr-HR" dirty="0">
              <a:latin typeface="VladaRHSans Med"/>
            </a:endParaRPr>
          </a:p>
          <a:p>
            <a:r>
              <a:rPr lang="hr-HR" sz="7200" dirty="0">
                <a:solidFill>
                  <a:srgbClr val="171796"/>
                </a:solidFill>
                <a:latin typeface="VladaRHSans Med"/>
              </a:rPr>
              <a:t>I polovica 2019.</a:t>
            </a:r>
          </a:p>
          <a:p>
            <a:pPr lvl="1" algn="just"/>
            <a:r>
              <a:rPr lang="hr-HR" sz="7200" dirty="0">
                <a:latin typeface="VladaRHSans Med"/>
              </a:rPr>
              <a:t>Definiranje obuhvata ključnog područja intervencije, provedbenih mehanizama, strateških projekata i strukturnih reformi te izvora financiranja za razvoj urbanih područja u Republici Hrvatskoj u okviru Nacionalne razvojne strategije do 2030  - Podloga za izradu Partnerskog sporazuma</a:t>
            </a:r>
          </a:p>
          <a:p>
            <a:pPr lvl="1">
              <a:buNone/>
            </a:pPr>
            <a:endParaRPr lang="hr-HR" sz="5600" dirty="0">
              <a:latin typeface="VladaRHSans Med"/>
            </a:endParaRPr>
          </a:p>
          <a:p>
            <a:pPr algn="just"/>
            <a:r>
              <a:rPr lang="hr-HR" sz="7200" dirty="0">
                <a:solidFill>
                  <a:srgbClr val="171796"/>
                </a:solidFill>
                <a:latin typeface="VladaRHSans Med"/>
              </a:rPr>
              <a:t>II polovica 2019.</a:t>
            </a:r>
          </a:p>
          <a:p>
            <a:pPr lvl="1" algn="just"/>
            <a:r>
              <a:rPr lang="hr-HR" sz="7200" dirty="0">
                <a:latin typeface="VladaRHSans Med"/>
              </a:rPr>
              <a:t>Izrada Partnerskog sporazuma i određivanje financijske alokacije za razvoj urbanih područja (minimalno 6% Europskog fonda za regionalni razvoj)</a:t>
            </a:r>
          </a:p>
          <a:p>
            <a:pPr lvl="1" algn="just"/>
            <a:r>
              <a:rPr lang="hr-HR" sz="7200" dirty="0">
                <a:latin typeface="VladaRHSans Med"/>
              </a:rPr>
              <a:t>Definiranje broja i izrada operativnih programa i definiranje institucionalnog ustroja za upravljanje operativnim programima</a:t>
            </a:r>
          </a:p>
          <a:p>
            <a:pPr lvl="1" algn="just"/>
            <a:r>
              <a:rPr lang="hr-HR" sz="7200" dirty="0">
                <a:latin typeface="VladaRHSans Med"/>
              </a:rPr>
              <a:t>Podrška u izradi teritorijalnih strategija razvoja urbanih područja i priprema zalihe projekata</a:t>
            </a:r>
          </a:p>
          <a:p>
            <a:pPr lvl="1" algn="just"/>
            <a:endParaRPr lang="hr-HR" sz="5600" dirty="0">
              <a:solidFill>
                <a:schemeClr val="accent5">
                  <a:lumMod val="50000"/>
                </a:schemeClr>
              </a:solidFill>
            </a:endParaRPr>
          </a:p>
          <a:p>
            <a:pPr algn="just"/>
            <a:endParaRPr lang="hr-HR" sz="5600" dirty="0"/>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7"/>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lgn="ctr">
              <a:spcBef>
                <a:spcPts val="0"/>
              </a:spcBef>
              <a:buNone/>
            </a:pPr>
            <a:endParaRPr lang="hr-HR" altLang="sr-Latn-RS" b="1" dirty="0">
              <a:solidFill>
                <a:srgbClr val="171796"/>
              </a:solidFill>
              <a:latin typeface="VladaRHSans Med" panose="02000000000000000000" pitchFamily="50" charset="-18"/>
            </a:endParaRPr>
          </a:p>
          <a:p>
            <a:pPr marL="0" indent="0" algn="ctr">
              <a:spcBef>
                <a:spcPts val="0"/>
              </a:spcBef>
              <a:buNone/>
            </a:pPr>
            <a:r>
              <a:rPr lang="hr-HR" altLang="sr-Latn-RS" sz="3000" b="1" dirty="0">
                <a:solidFill>
                  <a:srgbClr val="171796"/>
                </a:solidFill>
                <a:latin typeface="VladaRHSans Med" panose="02000000000000000000" pitchFamily="50" charset="-18"/>
              </a:rPr>
              <a:t>Teritorijalni razvoj u Europskoj uniji</a:t>
            </a:r>
          </a:p>
          <a:p>
            <a:pPr marL="171450" lvl="0" indent="-171450" algn="just" defTabSz="685800" eaLnBrk="0" fontAlgn="base" hangingPunct="0">
              <a:lnSpc>
                <a:spcPct val="90000"/>
              </a:lnSpc>
              <a:spcBef>
                <a:spcPts val="1388"/>
              </a:spcBef>
              <a:spcAft>
                <a:spcPct val="0"/>
              </a:spcAft>
              <a:buSzPct val="120000"/>
              <a:defRPr/>
            </a:pPr>
            <a:r>
              <a:rPr lang="hr-HR" altLang="en-US" sz="1800" dirty="0">
                <a:solidFill>
                  <a:prstClr val="black"/>
                </a:solidFill>
                <a:latin typeface="VladaRHSans Med" pitchFamily="50" charset="-18"/>
              </a:rPr>
              <a:t>Osnovna načela teritorijalnog razvoja u Europskoj uniji:</a:t>
            </a:r>
          </a:p>
          <a:p>
            <a:pPr marL="550862" lvl="1" algn="just" defTabSz="685800" eaLnBrk="0" fontAlgn="base" hangingPunct="0">
              <a:lnSpc>
                <a:spcPct val="90000"/>
              </a:lnSpc>
              <a:spcBef>
                <a:spcPts val="1388"/>
              </a:spcBef>
              <a:spcAft>
                <a:spcPct val="0"/>
              </a:spcAft>
              <a:buFont typeface="Arial" panose="020B0604020202020204" pitchFamily="34" charset="0"/>
              <a:buChar char="•"/>
              <a:defRPr/>
            </a:pPr>
            <a:r>
              <a:rPr lang="hr-HR" altLang="en-US" sz="1800" b="1" dirty="0">
                <a:solidFill>
                  <a:prstClr val="black"/>
                </a:solidFill>
                <a:latin typeface="VladaRHSans Med" pitchFamily="50" charset="-18"/>
              </a:rPr>
              <a:t>Promicanje ujednačenog teritorijalnog razvoja</a:t>
            </a:r>
          </a:p>
          <a:p>
            <a:pPr marL="550862" lvl="1" algn="just" defTabSz="685800" eaLnBrk="0" fontAlgn="base" hangingPunct="0">
              <a:lnSpc>
                <a:spcPct val="90000"/>
              </a:lnSpc>
              <a:spcBef>
                <a:spcPts val="1388"/>
              </a:spcBef>
              <a:spcAft>
                <a:spcPct val="0"/>
              </a:spcAft>
              <a:buFont typeface="Arial" panose="020B0604020202020204" pitchFamily="34" charset="0"/>
              <a:buChar char="•"/>
              <a:defRPr/>
            </a:pPr>
            <a:r>
              <a:rPr lang="hr-HR" altLang="en-US" sz="1800" b="1" dirty="0">
                <a:solidFill>
                  <a:prstClr val="black"/>
                </a:solidFill>
                <a:latin typeface="VladaRHSans Med" pitchFamily="50" charset="-18"/>
              </a:rPr>
              <a:t>Korištenje teritorijalnog kapitala i komparativnih prednosti svakog pojedinog prostora</a:t>
            </a:r>
          </a:p>
          <a:p>
            <a:pPr marL="171450" lvl="0" indent="-171450" algn="just" defTabSz="685800" eaLnBrk="0" fontAlgn="base" hangingPunct="0">
              <a:lnSpc>
                <a:spcPct val="90000"/>
              </a:lnSpc>
              <a:spcBef>
                <a:spcPts val="900"/>
              </a:spcBef>
              <a:spcAft>
                <a:spcPct val="0"/>
              </a:spcAft>
              <a:buSzPct val="120000"/>
              <a:defRPr/>
            </a:pPr>
            <a:r>
              <a:rPr lang="hr-HR" altLang="en-US" sz="1800" dirty="0">
                <a:solidFill>
                  <a:prstClr val="black"/>
                </a:solidFill>
                <a:latin typeface="VladaRHSans Med" pitchFamily="50" charset="-18"/>
              </a:rPr>
              <a:t>Tipovi pristupa:</a:t>
            </a:r>
          </a:p>
          <a:p>
            <a:pPr marL="530225" lvl="1" indent="-265113" algn="just" defTabSz="685800" eaLnBrk="0" fontAlgn="base" hangingPunct="0">
              <a:lnSpc>
                <a:spcPct val="90000"/>
              </a:lnSpc>
              <a:spcBef>
                <a:spcPts val="900"/>
              </a:spcBef>
              <a:spcAft>
                <a:spcPct val="0"/>
              </a:spcAft>
              <a:buSzPct val="90000"/>
              <a:buFont typeface="Arial" panose="020B0604020202020204" pitchFamily="34" charset="0"/>
              <a:buChar char="•"/>
              <a:defRPr/>
            </a:pPr>
            <a:r>
              <a:rPr lang="hr-HR" altLang="en-US" sz="1800" b="1" dirty="0">
                <a:solidFill>
                  <a:prstClr val="black"/>
                </a:solidFill>
                <a:latin typeface="VladaRHSans Med" pitchFamily="50" charset="-18"/>
              </a:rPr>
              <a:t>Horizontalni pristupi </a:t>
            </a:r>
            <a:r>
              <a:rPr lang="hr-HR" altLang="en-US" sz="1800" dirty="0">
                <a:solidFill>
                  <a:prstClr val="black"/>
                </a:solidFill>
                <a:latin typeface="VladaRHSans Med" pitchFamily="50" charset="-18"/>
              </a:rPr>
              <a:t>– intervencije se provode na cijelom prostoru određenog teritorija, ali uz određene prilagodbe, ovisno o mjestu provedbe</a:t>
            </a:r>
            <a:endParaRPr lang="hr-HR" altLang="en-US" sz="1800" b="1" dirty="0">
              <a:solidFill>
                <a:prstClr val="black"/>
              </a:solidFill>
              <a:latin typeface="VladaRHSans Med" pitchFamily="50" charset="-18"/>
            </a:endParaRPr>
          </a:p>
          <a:p>
            <a:pPr marL="530225" lvl="1" indent="-265113" algn="just" defTabSz="685800" eaLnBrk="0" fontAlgn="base" hangingPunct="0">
              <a:lnSpc>
                <a:spcPct val="90000"/>
              </a:lnSpc>
              <a:spcBef>
                <a:spcPts val="900"/>
              </a:spcBef>
              <a:spcAft>
                <a:spcPct val="0"/>
              </a:spcAft>
              <a:buSzPct val="90000"/>
              <a:buFont typeface="Arial" panose="020B0604020202020204" pitchFamily="34" charset="0"/>
              <a:buChar char="•"/>
              <a:defRPr/>
            </a:pPr>
            <a:r>
              <a:rPr lang="hr-HR" altLang="en-US" sz="1800" b="1" dirty="0">
                <a:solidFill>
                  <a:prstClr val="black"/>
                </a:solidFill>
                <a:latin typeface="VladaRHSans Med" pitchFamily="50" charset="-18"/>
              </a:rPr>
              <a:t>Teritorijalna koncentracija sredstava </a:t>
            </a:r>
            <a:r>
              <a:rPr lang="hr-HR" altLang="en-US" sz="1800" dirty="0">
                <a:solidFill>
                  <a:prstClr val="black"/>
                </a:solidFill>
                <a:latin typeface="VladaRHSans Med" pitchFamily="50" charset="-18"/>
              </a:rPr>
              <a:t>– integriranje aktivnosti u pojedinim odabranim prostorima putem posebnih mehanizama</a:t>
            </a:r>
            <a:endParaRPr lang="en-US" altLang="en-US" sz="1800" dirty="0">
              <a:solidFill>
                <a:prstClr val="black"/>
              </a:solidFill>
            </a:endParaRPr>
          </a:p>
          <a:p>
            <a:pPr marL="0" lvl="0" indent="0" algn="ctr">
              <a:buNone/>
            </a:pPr>
            <a:endParaRPr lang="hr-HR" sz="1400" dirty="0">
              <a:solidFill>
                <a:prstClr val="black">
                  <a:lumMod val="65000"/>
                  <a:lumOff val="35000"/>
                </a:prstClr>
              </a:solidFill>
            </a:endParaRPr>
          </a:p>
          <a:p>
            <a:pPr marL="0" lvl="0" indent="0" algn="ctr">
              <a:buNone/>
            </a:pPr>
            <a:r>
              <a:rPr lang="hr-HR" sz="1500" dirty="0">
                <a:solidFill>
                  <a:prstClr val="black">
                    <a:lumMod val="65000"/>
                    <a:lumOff val="35000"/>
                  </a:prstClr>
                </a:solidFill>
              </a:rPr>
              <a:t>Organizacija događaja sufinancirana je sredstvima tehničke pomoći u okviru Operativnog </a:t>
            </a:r>
          </a:p>
          <a:p>
            <a:pPr marL="0" lvl="0" indent="0" algn="ctr">
              <a:buNone/>
            </a:pPr>
            <a:r>
              <a:rPr lang="hr-HR" sz="1500" dirty="0">
                <a:solidFill>
                  <a:prstClr val="black">
                    <a:lumMod val="65000"/>
                    <a:lumOff val="35000"/>
                  </a:prstClr>
                </a:solidFill>
              </a:rPr>
              <a:t>programa „Konkurentnost i kohezija”, iz Europskog fonda za regionalni razvoj. </a:t>
            </a:r>
            <a:endParaRPr lang="en-GB" sz="1500" dirty="0">
              <a:solidFill>
                <a:prstClr val="black">
                  <a:lumMod val="65000"/>
                  <a:lumOff val="35000"/>
                </a:prstClr>
              </a:solidFill>
            </a:endParaRPr>
          </a:p>
          <a:p>
            <a:pPr marL="0" indent="0" algn="ctr">
              <a:buNone/>
            </a:pPr>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74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6870"/>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493096"/>
          </a:xfrm>
        </p:spPr>
        <p:txBody>
          <a:bodyPr>
            <a:normAutofit fontScale="25000" lnSpcReduction="20000"/>
          </a:bodyPr>
          <a:lstStyle/>
          <a:p>
            <a:pPr marL="0" lvl="0" indent="0" algn="ctr">
              <a:buNone/>
            </a:pPr>
            <a:r>
              <a:rPr lang="hr-HR" sz="11200" b="1" dirty="0">
                <a:solidFill>
                  <a:srgbClr val="171796"/>
                </a:solidFill>
                <a:latin typeface="VladaRHSans Med"/>
              </a:rPr>
              <a:t>Priprema za novu financijsku perspektivu</a:t>
            </a:r>
          </a:p>
          <a:p>
            <a:pPr>
              <a:buNone/>
            </a:pPr>
            <a:endParaRPr lang="hr-HR" sz="7000" dirty="0">
              <a:solidFill>
                <a:schemeClr val="accent5">
                  <a:lumMod val="50000"/>
                </a:schemeClr>
              </a:solidFill>
              <a:latin typeface="VladaRHSans Med"/>
            </a:endParaRPr>
          </a:p>
          <a:p>
            <a:pPr algn="just"/>
            <a:r>
              <a:rPr lang="hr-HR" sz="6400" dirty="0">
                <a:latin typeface="VladaRHSans Med"/>
              </a:rPr>
              <a:t>planira se provođenje ITU mehanizma u 14 hrvatskih gradova:</a:t>
            </a:r>
          </a:p>
          <a:p>
            <a:pPr lvl="1" algn="just"/>
            <a:r>
              <a:rPr lang="hr-HR" sz="6400" dirty="0">
                <a:latin typeface="VladaRHSans Med"/>
              </a:rPr>
              <a:t>7 gradova koji sada koriste ITU mehanizam </a:t>
            </a:r>
          </a:p>
          <a:p>
            <a:pPr lvl="1" algn="just"/>
            <a:r>
              <a:rPr lang="hr-HR" sz="6400" dirty="0">
                <a:latin typeface="VladaRHSans Med"/>
              </a:rPr>
              <a:t>dodatnih 7 gradova koji ispunjavaju uvjete za veće urbano područje u skladu sa Zakonom o regionalnom razvoju RH: </a:t>
            </a:r>
            <a:r>
              <a:rPr lang="hr-HR" sz="6400" b="1" dirty="0">
                <a:latin typeface="VladaRHSans Med"/>
              </a:rPr>
              <a:t>Karlovac, Dubrovnik, Varaždin, Vinkovci, Sisak, Šibenik i Bjelovar</a:t>
            </a:r>
          </a:p>
          <a:p>
            <a:pPr lvl="0" algn="just">
              <a:buNone/>
            </a:pPr>
            <a:endParaRPr lang="hr-HR" sz="6400" dirty="0">
              <a:latin typeface="VladaRHSans Med"/>
            </a:endParaRPr>
          </a:p>
          <a:p>
            <a:pPr lvl="0" algn="just"/>
            <a:r>
              <a:rPr lang="hr-HR" sz="6400" dirty="0">
                <a:latin typeface="VladaRHSans Med"/>
              </a:rPr>
              <a:t>ključni preduvjeti za uključivanje gradova u ITU mehanizam i korištenje EU sredstava namijenjenih održivom urbanom razvoju su izrada akta strateškog planiranja odnosno </a:t>
            </a:r>
            <a:r>
              <a:rPr lang="hr-HR" sz="6400" b="1" dirty="0">
                <a:latin typeface="VladaRHSans Med"/>
              </a:rPr>
              <a:t>teritorijalnih strategija</a:t>
            </a:r>
            <a:r>
              <a:rPr lang="hr-HR" sz="6400" dirty="0">
                <a:latin typeface="VladaRHSans Med"/>
              </a:rPr>
              <a:t> razvoja urbanog područja i </a:t>
            </a:r>
            <a:r>
              <a:rPr lang="hr-HR" sz="6400" b="1" dirty="0">
                <a:latin typeface="VladaRHSans Med"/>
              </a:rPr>
              <a:t>priprema zalihe projekata</a:t>
            </a:r>
          </a:p>
          <a:p>
            <a:pPr lvl="0" algn="just"/>
            <a:endParaRPr lang="hr-HR" sz="6400" dirty="0">
              <a:solidFill>
                <a:schemeClr val="tx1">
                  <a:lumMod val="65000"/>
                  <a:lumOff val="35000"/>
                </a:schemeClr>
              </a:solidFill>
              <a:latin typeface="VladaRHSans Med"/>
            </a:endParaRPr>
          </a:p>
          <a:p>
            <a:pPr lvl="0" algn="just"/>
            <a:r>
              <a:rPr lang="hr-HR" sz="6400" dirty="0">
                <a:latin typeface="VladaRHSans Med"/>
              </a:rPr>
              <a:t>predstavnici 14 gradova uključeni su u proces programiranja kroz rad </a:t>
            </a:r>
            <a:r>
              <a:rPr lang="hr-HR" sz="6400" b="1" dirty="0">
                <a:latin typeface="VladaRHSans Med"/>
              </a:rPr>
              <a:t>Radne podskupine za pametne gradove</a:t>
            </a:r>
            <a:r>
              <a:rPr lang="hr-HR" sz="6400" dirty="0">
                <a:latin typeface="VladaRHSans Med"/>
              </a:rPr>
              <a:t> u okviru procesa izrade </a:t>
            </a:r>
            <a:r>
              <a:rPr lang="hr-HR" sz="6400" b="1" dirty="0">
                <a:latin typeface="VladaRHSans Med"/>
              </a:rPr>
              <a:t>Nacionalne razvojne strategije do 2030.</a:t>
            </a:r>
            <a:r>
              <a:rPr lang="hr-HR" sz="6400" dirty="0">
                <a:latin typeface="VladaRHSans Med"/>
              </a:rPr>
              <a:t> </a:t>
            </a:r>
          </a:p>
          <a:p>
            <a:pPr marL="0" indent="0" algn="ctr">
              <a:buNone/>
            </a:pPr>
            <a:endParaRPr lang="hr-HR" sz="3500" dirty="0">
              <a:solidFill>
                <a:schemeClr val="tx1">
                  <a:lumMod val="65000"/>
                  <a:lumOff val="35000"/>
                </a:schemeClr>
              </a:solidFill>
            </a:endParaRPr>
          </a:p>
          <a:p>
            <a:pPr marL="0" indent="0" algn="ctr">
              <a:buNone/>
            </a:pPr>
            <a:endParaRPr lang="hr-HR" sz="5600" dirty="0">
              <a:solidFill>
                <a:schemeClr val="tx1">
                  <a:lumMod val="65000"/>
                  <a:lumOff val="35000"/>
                </a:schemeClr>
              </a:solidFill>
            </a:endParaRPr>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a:t>
            </a:r>
            <a:r>
              <a:rPr lang="hr-HR" sz="6000" dirty="0">
                <a:solidFill>
                  <a:schemeClr val="tx1">
                    <a:lumMod val="65000"/>
                    <a:lumOff val="35000"/>
                  </a:schemeClr>
                </a:solidFill>
              </a:rPr>
              <a:t> </a:t>
            </a:r>
            <a:endParaRPr lang="en-GB" sz="60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6870"/>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32500" lnSpcReduction="20000"/>
          </a:bodyPr>
          <a:lstStyle/>
          <a:p>
            <a:pPr marL="0" lvl="0" indent="0" algn="ctr">
              <a:buNone/>
            </a:pPr>
            <a:r>
              <a:rPr lang="hr-HR" sz="8600" b="1" dirty="0">
                <a:solidFill>
                  <a:srgbClr val="171796"/>
                </a:solidFill>
                <a:latin typeface="VladaRHSans Med"/>
              </a:rPr>
              <a:t>Nacionalna razvojna strategija</a:t>
            </a:r>
            <a:br>
              <a:rPr lang="hr-HR" sz="8600" b="1" dirty="0">
                <a:solidFill>
                  <a:srgbClr val="171796"/>
                </a:solidFill>
                <a:latin typeface="VladaRHSans Med"/>
              </a:rPr>
            </a:br>
            <a:r>
              <a:rPr lang="hr-HR" sz="8600" b="1" dirty="0">
                <a:solidFill>
                  <a:srgbClr val="171796"/>
                </a:solidFill>
                <a:latin typeface="VladaRHSans Med"/>
              </a:rPr>
              <a:t> do 2030. godine</a:t>
            </a:r>
          </a:p>
          <a:p>
            <a:pPr marL="0" lvl="0" indent="0" algn="ctr">
              <a:buNone/>
            </a:pPr>
            <a:endParaRPr lang="hr-HR" sz="5500" b="1" dirty="0">
              <a:solidFill>
                <a:srgbClr val="171796"/>
              </a:solidFill>
            </a:endParaRPr>
          </a:p>
          <a:p>
            <a:pPr marL="0" lvl="0" indent="0" algn="ctr">
              <a:buNone/>
            </a:pPr>
            <a:r>
              <a:rPr lang="hr-HR" sz="5500" b="1" dirty="0">
                <a:solidFill>
                  <a:srgbClr val="171796"/>
                </a:solidFill>
                <a:latin typeface="VladaRHSans Med"/>
              </a:rPr>
              <a:t>Ključna područja intervencije: razvojni smjer Hrvatska naprednih regija</a:t>
            </a:r>
          </a:p>
          <a:p>
            <a:pPr marL="0" lvl="0" indent="0" algn="ctr">
              <a:buNone/>
            </a:pPr>
            <a:endParaRPr lang="hr-HR" dirty="0"/>
          </a:p>
          <a:p>
            <a:endParaRPr lang="hr-HR" sz="7200" dirty="0">
              <a:solidFill>
                <a:schemeClr val="accent5">
                  <a:lumMod val="50000"/>
                </a:schemeClr>
              </a:solidFill>
            </a:endParaRPr>
          </a:p>
          <a:p>
            <a:endParaRPr lang="hr-HR" sz="7200" dirty="0">
              <a:solidFill>
                <a:schemeClr val="accent5">
                  <a:lumMod val="50000"/>
                </a:schemeClr>
              </a:solidFill>
            </a:endParaRPr>
          </a:p>
          <a:p>
            <a:endParaRPr lang="hr-HR" sz="7200" dirty="0">
              <a:solidFill>
                <a:schemeClr val="accent5">
                  <a:lumMod val="50000"/>
                </a:schemeClr>
              </a:solidFill>
            </a:endParaRPr>
          </a:p>
          <a:p>
            <a:pPr>
              <a:buNone/>
            </a:pPr>
            <a:endParaRPr lang="hr-HR" sz="5600" dirty="0">
              <a:solidFill>
                <a:schemeClr val="accent5">
                  <a:lumMod val="50000"/>
                </a:schemeClr>
              </a:solidFill>
            </a:endParaRPr>
          </a:p>
          <a:p>
            <a:pPr algn="just"/>
            <a:endParaRPr lang="hr-HR" sz="6000" dirty="0"/>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r>
              <a:rPr lang="hr-HR" sz="4300" dirty="0">
                <a:solidFill>
                  <a:schemeClr val="tx1">
                    <a:lumMod val="65000"/>
                    <a:lumOff val="35000"/>
                  </a:schemeClr>
                </a:solidFill>
              </a:rPr>
              <a:t>Organizacija događaja sufinancirana je sredstvima tehničke pomoći u okviru Operativnog </a:t>
            </a:r>
          </a:p>
          <a:p>
            <a:pPr marL="0" indent="0" algn="ctr">
              <a:buNone/>
            </a:pPr>
            <a:r>
              <a:rPr lang="hr-HR" sz="4300" dirty="0">
                <a:solidFill>
                  <a:schemeClr val="tx1">
                    <a:lumMod val="65000"/>
                    <a:lumOff val="35000"/>
                  </a:schemeClr>
                </a:solidFill>
              </a:rPr>
              <a:t>programa „Konkurentnost i kohezija”, iz Europskog fonda za regionalni razvoj. </a:t>
            </a:r>
            <a:endParaRPr lang="en-GB" sz="43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id="{1443D1F6-200E-4B1C-B920-D9F1D7F1F404}"/>
              </a:ext>
            </a:extLst>
          </p:cNvPr>
          <p:cNvGraphicFramePr/>
          <p:nvPr>
            <p:extLst>
              <p:ext uri="{D42A27DB-BD31-4B8C-83A1-F6EECF244321}">
                <p14:modId xmlns:p14="http://schemas.microsoft.com/office/powerpoint/2010/main" val="26080927"/>
              </p:ext>
            </p:extLst>
          </p:nvPr>
        </p:nvGraphicFramePr>
        <p:xfrm>
          <a:off x="467544" y="2996952"/>
          <a:ext cx="8136904" cy="2421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997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6870"/>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40000" lnSpcReduction="20000"/>
          </a:bodyPr>
          <a:lstStyle/>
          <a:p>
            <a:pPr marL="0" lvl="0" indent="0" algn="ctr">
              <a:buNone/>
            </a:pPr>
            <a:r>
              <a:rPr lang="hr-HR" sz="7000" b="1" dirty="0">
                <a:solidFill>
                  <a:srgbClr val="171796"/>
                </a:solidFill>
                <a:latin typeface="VladaRHSans Med"/>
              </a:rPr>
              <a:t>Pod-skupina za razvoj pametnih gradova</a:t>
            </a:r>
          </a:p>
          <a:p>
            <a:pPr>
              <a:buNone/>
            </a:pPr>
            <a:endParaRPr lang="hr-HR" sz="7000" dirty="0">
              <a:solidFill>
                <a:schemeClr val="accent5">
                  <a:lumMod val="50000"/>
                </a:schemeClr>
              </a:solidFill>
              <a:latin typeface="VladaRHSans Med"/>
            </a:endParaRPr>
          </a:p>
          <a:p>
            <a:endParaRPr lang="hr-HR" sz="7200" dirty="0">
              <a:solidFill>
                <a:schemeClr val="accent5">
                  <a:lumMod val="50000"/>
                </a:schemeClr>
              </a:solidFill>
            </a:endParaRPr>
          </a:p>
          <a:p>
            <a:pPr>
              <a:buNone/>
            </a:pPr>
            <a:endParaRPr lang="hr-HR" sz="5600" dirty="0">
              <a:solidFill>
                <a:schemeClr val="accent5">
                  <a:lumMod val="50000"/>
                </a:schemeClr>
              </a:solidFill>
            </a:endParaRPr>
          </a:p>
          <a:p>
            <a:pPr algn="just"/>
            <a:endParaRPr lang="hr-HR" sz="6000" dirty="0"/>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r>
              <a:rPr lang="hr-HR" sz="3500" dirty="0">
                <a:solidFill>
                  <a:schemeClr val="tx1">
                    <a:lumMod val="65000"/>
                    <a:lumOff val="35000"/>
                  </a:schemeClr>
                </a:solidFill>
              </a:rPr>
              <a:t>Organizacija događaja sufinancirana je sredstvima tehničke pomoći u okviru Operativnog </a:t>
            </a:r>
          </a:p>
          <a:p>
            <a:pPr marL="0" indent="0" algn="ctr">
              <a:buNone/>
            </a:pPr>
            <a:r>
              <a:rPr lang="hr-HR" sz="3500" dirty="0">
                <a:solidFill>
                  <a:schemeClr val="tx1">
                    <a:lumMod val="65000"/>
                    <a:lumOff val="35000"/>
                  </a:schemeClr>
                </a:solidFill>
              </a:rPr>
              <a:t>programa „Konkurentnost i kohezija”, iz Europskog fonda za regionalni razvoj. </a:t>
            </a:r>
            <a:endParaRPr lang="en-GB" sz="35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Rezervirano mjesto sadržaja 3">
            <a:extLst>
              <a:ext uri="{FF2B5EF4-FFF2-40B4-BE49-F238E27FC236}">
                <a16:creationId xmlns:a16="http://schemas.microsoft.com/office/drawing/2014/main" id="{4DD1A740-1A9A-40DF-9E58-86618ED469B1}"/>
              </a:ext>
            </a:extLst>
          </p:cNvPr>
          <p:cNvGraphicFramePr>
            <a:graphicFrameLocks/>
          </p:cNvGraphicFramePr>
          <p:nvPr/>
        </p:nvGraphicFramePr>
        <p:xfrm>
          <a:off x="1547664" y="2060848"/>
          <a:ext cx="5832648"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997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8"/>
            <a:ext cx="8229600" cy="67146"/>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marL="0" lvl="0" indent="0" algn="ctr">
              <a:buNone/>
            </a:pPr>
            <a:r>
              <a:rPr lang="hr-HR" altLang="sr-Latn-RS" sz="11200" b="1" dirty="0">
                <a:solidFill>
                  <a:srgbClr val="171796"/>
                </a:solidFill>
                <a:latin typeface="VladaRHSans Med"/>
                <a:cs typeface="Arial" panose="020B0604020202020204" pitchFamily="34" charset="0"/>
              </a:rPr>
              <a:t>Razvoj pametnih gradova  </a:t>
            </a:r>
          </a:p>
          <a:p>
            <a:pPr marL="0" lvl="0" indent="0" algn="ctr">
              <a:buNone/>
            </a:pPr>
            <a:r>
              <a:rPr lang="hr-HR" altLang="sr-Latn-RS" sz="11200" b="1" dirty="0">
                <a:solidFill>
                  <a:srgbClr val="171796"/>
                </a:solidFill>
                <a:latin typeface="VladaRHSans Med"/>
                <a:cs typeface="Arial" panose="020B0604020202020204" pitchFamily="34" charset="0"/>
              </a:rPr>
              <a:t>u Republici Hrvatskoj</a:t>
            </a:r>
            <a:endParaRPr lang="hr-HR" sz="11200" b="1" dirty="0">
              <a:solidFill>
                <a:srgbClr val="171796"/>
              </a:solidFill>
              <a:latin typeface="VladaRHSans Med"/>
            </a:endParaRPr>
          </a:p>
          <a:p>
            <a:pPr>
              <a:buNone/>
            </a:pPr>
            <a:endParaRPr lang="hr-HR" sz="5600" dirty="0">
              <a:solidFill>
                <a:schemeClr val="accent5">
                  <a:lumMod val="50000"/>
                </a:schemeClr>
              </a:solidFill>
            </a:endParaRPr>
          </a:p>
          <a:p>
            <a:pPr algn="just"/>
            <a:endParaRPr lang="hr-HR" sz="6000" dirty="0"/>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endParaRPr lang="hr-HR" sz="3500" dirty="0">
              <a:solidFill>
                <a:schemeClr val="tx1">
                  <a:lumMod val="65000"/>
                  <a:lumOff val="35000"/>
                </a:schemeClr>
              </a:solidFill>
            </a:endParaRPr>
          </a:p>
          <a:p>
            <a:pPr marL="0" indent="0" algn="ctr">
              <a:buNone/>
            </a:pPr>
            <a:r>
              <a:rPr lang="hr-HR" sz="5600" dirty="0">
                <a:solidFill>
                  <a:schemeClr val="tx1">
                    <a:lumMod val="65000"/>
                    <a:lumOff val="35000"/>
                  </a:schemeClr>
                </a:solidFill>
              </a:rPr>
              <a:t>Organizacija događaja sufinancirana je sredstvima tehničke pomoći u okviru Operativnog </a:t>
            </a:r>
          </a:p>
          <a:p>
            <a:pPr marL="0" indent="0" algn="ctr">
              <a:buNone/>
            </a:pPr>
            <a:r>
              <a:rPr lang="hr-HR" sz="5600" dirty="0">
                <a:solidFill>
                  <a:schemeClr val="tx1">
                    <a:lumMod val="65000"/>
                    <a:lumOff val="35000"/>
                  </a:schemeClr>
                </a:solidFill>
              </a:rPr>
              <a:t>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1043608" y="2780928"/>
          <a:ext cx="6912768" cy="2736304"/>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377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altLang="sr-Latn-RS" sz="1800" b="1" dirty="0"/>
                        <a:t>Ključni razvojni izazovi</a:t>
                      </a:r>
                    </a:p>
                  </a:txBody>
                  <a:tcPr/>
                </a:tc>
                <a:tc>
                  <a:txBody>
                    <a:bodyPr/>
                    <a:lstStyle/>
                    <a:p>
                      <a:pPr algn="ctr"/>
                      <a:r>
                        <a:rPr lang="hr-HR" altLang="sr-Latn-RS" dirty="0"/>
                        <a:t>Ključni razvojni potencijali</a:t>
                      </a:r>
                    </a:p>
                  </a:txBody>
                  <a:tcPr/>
                </a:tc>
                <a:extLst>
                  <a:ext uri="{0D108BD9-81ED-4DB2-BD59-A6C34878D82A}">
                    <a16:rowId xmlns:a16="http://schemas.microsoft.com/office/drawing/2014/main" val="10000"/>
                  </a:ext>
                </a:extLst>
              </a:tr>
              <a:tr h="2358704">
                <a:tc>
                  <a:txBody>
                    <a:bodyPr/>
                    <a:lstStyle/>
                    <a:p>
                      <a:pPr>
                        <a:buFont typeface="Arial" pitchFamily="34" charset="0"/>
                        <a:buChar char="•"/>
                      </a:pPr>
                      <a:r>
                        <a:rPr lang="hr-HR" altLang="sr-Latn-RS" sz="1800" baseline="0" dirty="0"/>
                        <a:t> </a:t>
                      </a:r>
                      <a:r>
                        <a:rPr lang="hr-HR" altLang="sr-Latn-RS" sz="1600" dirty="0"/>
                        <a:t>Klimatske promjene i rizici za   </a:t>
                      </a:r>
                    </a:p>
                    <a:p>
                      <a:pPr>
                        <a:buFont typeface="Arial" pitchFamily="34" charset="0"/>
                        <a:buNone/>
                      </a:pPr>
                      <a:r>
                        <a:rPr lang="hr-HR" altLang="sr-Latn-RS" sz="1600" dirty="0"/>
                        <a:t>   okoliš</a:t>
                      </a:r>
                    </a:p>
                    <a:p>
                      <a:pPr>
                        <a:buFont typeface="Arial" pitchFamily="34" charset="0"/>
                        <a:buChar char="•"/>
                      </a:pPr>
                      <a:r>
                        <a:rPr lang="hr-HR" altLang="sr-Latn-RS" sz="1600" dirty="0"/>
                        <a:t> Prometno zagušenje i    </a:t>
                      </a:r>
                    </a:p>
                    <a:p>
                      <a:pPr>
                        <a:buFont typeface="Arial" pitchFamily="34" charset="0"/>
                        <a:buNone/>
                      </a:pPr>
                      <a:r>
                        <a:rPr lang="hr-HR" altLang="sr-Latn-RS" sz="1600" dirty="0"/>
                        <a:t>   zagađenje </a:t>
                      </a:r>
                    </a:p>
                    <a:p>
                      <a:pPr>
                        <a:buFont typeface="Arial" pitchFamily="34" charset="0"/>
                        <a:buChar char="•"/>
                      </a:pPr>
                      <a:r>
                        <a:rPr lang="hr-HR" altLang="sr-Latn-RS" sz="1600" dirty="0"/>
                        <a:t> Energetski izazovi</a:t>
                      </a:r>
                    </a:p>
                    <a:p>
                      <a:pPr>
                        <a:buFont typeface="Arial" pitchFamily="34" charset="0"/>
                        <a:buChar char="•"/>
                      </a:pPr>
                      <a:r>
                        <a:rPr lang="hr-HR" altLang="sr-Latn-RS" sz="1600" dirty="0"/>
                        <a:t> Sigurnost </a:t>
                      </a:r>
                    </a:p>
                    <a:p>
                      <a:pPr>
                        <a:buFont typeface="Arial" pitchFamily="34" charset="0"/>
                        <a:buChar char="•"/>
                      </a:pPr>
                      <a:r>
                        <a:rPr lang="hr-HR" altLang="sr-Latn-RS" sz="1600" dirty="0"/>
                        <a:t> Zdravlje i kvaliteta života</a:t>
                      </a:r>
                    </a:p>
                    <a:p>
                      <a:pPr>
                        <a:buFont typeface="Arial" pitchFamily="34" charset="0"/>
                        <a:buChar char="•"/>
                      </a:pPr>
                      <a:r>
                        <a:rPr lang="hr-HR" altLang="sr-Latn-RS" sz="1600" dirty="0"/>
                        <a:t> Demografske promjene</a:t>
                      </a:r>
                    </a:p>
                    <a:p>
                      <a:pPr>
                        <a:buFont typeface="Arial" pitchFamily="34" charset="0"/>
                        <a:buNone/>
                      </a:pPr>
                      <a:r>
                        <a:rPr lang="hr-HR" altLang="sr-Latn-RS" sz="1600" baseline="0" dirty="0"/>
                        <a:t>  </a:t>
                      </a:r>
                      <a:r>
                        <a:rPr lang="en-GB" altLang="sr-Latn-RS" sz="1600" dirty="0"/>
                        <a:t>(</a:t>
                      </a:r>
                      <a:r>
                        <a:rPr lang="hr-HR" altLang="sr-Latn-RS" sz="1600" dirty="0"/>
                        <a:t>starenje</a:t>
                      </a:r>
                      <a:r>
                        <a:rPr lang="en-GB" altLang="sr-Latn-RS" sz="1600" dirty="0"/>
                        <a:t>) </a:t>
                      </a:r>
                      <a:r>
                        <a:rPr lang="hr-HR" altLang="sr-Latn-RS" sz="1600" dirty="0"/>
                        <a:t>i socijalni izazovi</a:t>
                      </a:r>
                      <a:endParaRPr lang="hr-HR" sz="1600" dirty="0"/>
                    </a:p>
                  </a:txBody>
                  <a:tcPr/>
                </a:tc>
                <a:tc>
                  <a:txBody>
                    <a:bodyPr/>
                    <a:lstStyle/>
                    <a:p>
                      <a:pPr lvl="1">
                        <a:buFont typeface="Arial" pitchFamily="34" charset="0"/>
                        <a:buChar char="•"/>
                      </a:pPr>
                      <a:r>
                        <a:rPr lang="hr-HR" altLang="sr-Latn-RS" sz="1600" dirty="0"/>
                        <a:t> Pametno upravljanje</a:t>
                      </a:r>
                    </a:p>
                    <a:p>
                      <a:pPr lvl="1">
                        <a:buFont typeface="Arial" pitchFamily="34" charset="0"/>
                        <a:buChar char="•"/>
                      </a:pPr>
                      <a:r>
                        <a:rPr lang="hr-HR" altLang="sr-Latn-RS" sz="1600" dirty="0"/>
                        <a:t> Pametno gospodarstvo</a:t>
                      </a:r>
                      <a:endParaRPr lang="en-US" altLang="sr-Latn-RS" sz="1600" dirty="0"/>
                    </a:p>
                    <a:p>
                      <a:pPr lvl="1">
                        <a:buFont typeface="Arial" pitchFamily="34" charset="0"/>
                        <a:buChar char="•"/>
                      </a:pPr>
                      <a:r>
                        <a:rPr lang="hr-HR" altLang="sr-Latn-RS" sz="1600" dirty="0"/>
                        <a:t> Pametna mobilnost</a:t>
                      </a:r>
                      <a:endParaRPr lang="en-US" altLang="sr-Latn-RS" sz="1600" dirty="0"/>
                    </a:p>
                    <a:p>
                      <a:pPr lvl="1">
                        <a:buFont typeface="Arial" pitchFamily="34" charset="0"/>
                        <a:buChar char="•"/>
                      </a:pPr>
                      <a:r>
                        <a:rPr lang="hr-HR" altLang="sr-Latn-RS" sz="1600" dirty="0"/>
                        <a:t> Pametan okoliš</a:t>
                      </a:r>
                      <a:endParaRPr lang="en-US" altLang="sr-Latn-RS" sz="1600" dirty="0"/>
                    </a:p>
                    <a:p>
                      <a:pPr lvl="1">
                        <a:buFont typeface="Arial" pitchFamily="34" charset="0"/>
                        <a:buChar char="•"/>
                      </a:pPr>
                      <a:r>
                        <a:rPr lang="hr-HR" altLang="sr-Latn-RS" sz="1600" dirty="0"/>
                        <a:t> Pametni ljudi</a:t>
                      </a:r>
                      <a:endParaRPr lang="en-US" altLang="sr-Latn-RS" sz="1600" dirty="0"/>
                    </a:p>
                    <a:p>
                      <a:pPr lvl="1">
                        <a:buFont typeface="Arial" pitchFamily="34" charset="0"/>
                        <a:buChar char="•"/>
                      </a:pPr>
                      <a:r>
                        <a:rPr lang="hr-HR" altLang="sr-Latn-RS" sz="1600" dirty="0"/>
                        <a:t> Pametno življenje</a:t>
                      </a:r>
                      <a:endParaRPr lang="en-US" altLang="sr-Latn-R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997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6870"/>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25000" lnSpcReduction="20000"/>
          </a:bodyPr>
          <a:lstStyle/>
          <a:p>
            <a:pPr algn="ctr">
              <a:buNone/>
            </a:pPr>
            <a:r>
              <a:rPr lang="hr-HR" altLang="sr-Latn-RS" sz="11200" b="1" dirty="0">
                <a:solidFill>
                  <a:srgbClr val="171796"/>
                </a:solidFill>
                <a:latin typeface="VladaRHSans Med"/>
                <a:ea typeface="ＭＳ Ｐゴシック" panose="020B0600070205080204" pitchFamily="34" charset="-128"/>
              </a:rPr>
              <a:t>Ključni izazovi  i naučene lekcije</a:t>
            </a:r>
          </a:p>
          <a:p>
            <a:pPr>
              <a:buNone/>
            </a:pPr>
            <a:endParaRPr lang="hr-HR" sz="7200" dirty="0">
              <a:solidFill>
                <a:schemeClr val="accent5">
                  <a:lumMod val="50000"/>
                </a:schemeClr>
              </a:solidFill>
              <a:latin typeface="VladaRHSans Med"/>
            </a:endParaRPr>
          </a:p>
          <a:p>
            <a:pPr algn="just"/>
            <a:r>
              <a:rPr lang="hr-HR" altLang="sr-Latn-RS" sz="7200" dirty="0">
                <a:latin typeface="VladaRHSans Med"/>
              </a:rPr>
              <a:t>Limitirani kapaciteti javnog sektora</a:t>
            </a:r>
          </a:p>
          <a:p>
            <a:pPr algn="just"/>
            <a:r>
              <a:rPr lang="hr-HR" altLang="sr-Latn-RS" sz="7200" dirty="0">
                <a:latin typeface="VladaRHSans Med"/>
              </a:rPr>
              <a:t>U RH ne postoji tradicija upravljačkih i provedbenih struktura u sustavu upravljanja EU fondovima na razini JRLS (za razliku od </a:t>
            </a:r>
            <a:r>
              <a:rPr lang="hr-HR" altLang="sr-Latn-RS" sz="7200" dirty="0" err="1">
                <a:latin typeface="VladaRHSans Med"/>
              </a:rPr>
              <a:t>npr</a:t>
            </a:r>
            <a:r>
              <a:rPr lang="hr-HR" altLang="sr-Latn-RS" sz="7200" dirty="0">
                <a:latin typeface="VladaRHSans Med"/>
              </a:rPr>
              <a:t>. Nizozemske, Poljske)</a:t>
            </a:r>
          </a:p>
          <a:p>
            <a:pPr algn="just"/>
            <a:r>
              <a:rPr lang="hr-HR" altLang="sr-Latn-RS" sz="7200" dirty="0">
                <a:latin typeface="VladaRHSans Med"/>
              </a:rPr>
              <a:t>Pravovremeno osiguranje usklađenosti prostorno-planske dokumentacije i izdavanje potrebnih dozvola za strateške projekte</a:t>
            </a:r>
          </a:p>
          <a:p>
            <a:pPr algn="just"/>
            <a:r>
              <a:rPr lang="hr-HR" altLang="sr-Latn-RS" sz="7200" dirty="0">
                <a:latin typeface="VladaRHSans Med"/>
              </a:rPr>
              <a:t>Promicati učinkovitost ulaganja – korištenje stvarnih potencijala svakog područja</a:t>
            </a:r>
          </a:p>
          <a:p>
            <a:pPr algn="just"/>
            <a:r>
              <a:rPr lang="hr-HR" altLang="sr-Latn-RS" sz="7200" dirty="0">
                <a:latin typeface="VladaRHSans Med"/>
              </a:rPr>
              <a:t>Promicati integrirana teritorijalna ulaganja i javno privatno partnerstvo ključnih dionika razvoja</a:t>
            </a:r>
          </a:p>
          <a:p>
            <a:pPr algn="just"/>
            <a:r>
              <a:rPr lang="hr-HR" altLang="sr-Latn-RS" sz="7200" dirty="0">
                <a:latin typeface="VladaRHSans Med"/>
              </a:rPr>
              <a:t>Koristiti primjere dobre prakse „pametnih gradova” kao što su Beč, Amsterdam, Barcelona, </a:t>
            </a:r>
            <a:r>
              <a:rPr lang="hr-HR" altLang="sr-Latn-RS" sz="7200" dirty="0" err="1">
                <a:latin typeface="VladaRHSans Med"/>
              </a:rPr>
              <a:t>Dubai</a:t>
            </a:r>
            <a:r>
              <a:rPr lang="hr-HR" altLang="sr-Latn-RS" sz="7200" dirty="0">
                <a:latin typeface="VladaRHSans Med"/>
              </a:rPr>
              <a:t>, New York </a:t>
            </a:r>
          </a:p>
          <a:p>
            <a:pPr algn="just"/>
            <a:r>
              <a:rPr lang="hr-HR" altLang="sr-Latn-RS" sz="7200" dirty="0">
                <a:latin typeface="VladaRHSans Med"/>
              </a:rPr>
              <a:t>Podržati gradove kao pokretače razvoja širih područja u okviru </a:t>
            </a:r>
            <a:r>
              <a:rPr lang="hr-HR" altLang="sr-Latn-RS" sz="7200" b="1" dirty="0">
                <a:latin typeface="VladaRHSans Med"/>
              </a:rPr>
              <a:t>Nacionalne razvojne strategije</a:t>
            </a:r>
            <a:endParaRPr lang="hr-HR" sz="4300" dirty="0">
              <a:solidFill>
                <a:schemeClr val="tx1">
                  <a:lumMod val="65000"/>
                  <a:lumOff val="35000"/>
                </a:schemeClr>
              </a:solidFill>
            </a:endParaRPr>
          </a:p>
          <a:p>
            <a:pPr marL="0" indent="0" algn="ctr">
              <a:buNone/>
            </a:pPr>
            <a:endParaRPr lang="hr-HR" sz="4300" dirty="0">
              <a:solidFill>
                <a:schemeClr val="tx1">
                  <a:lumMod val="65000"/>
                  <a:lumOff val="35000"/>
                </a:schemeClr>
              </a:solidFill>
            </a:endParaRPr>
          </a:p>
          <a:p>
            <a:pPr marL="0" indent="0" algn="ctr">
              <a:buNone/>
            </a:pPr>
            <a:r>
              <a:rPr lang="hr-HR" sz="5600" dirty="0">
                <a:solidFill>
                  <a:schemeClr val="tx1">
                    <a:lumMod val="65000"/>
                    <a:lumOff val="35000"/>
                  </a:schemeClr>
                </a:solidFill>
              </a:rPr>
              <a:t>Organizacija događaja sufinancirana je sredstvima tehničke pomoći u okviru Operativnog</a:t>
            </a:r>
          </a:p>
          <a:p>
            <a:pPr marL="0" indent="0" algn="ctr">
              <a:buNone/>
            </a:pPr>
            <a:r>
              <a:rPr lang="hr-HR" sz="5600" dirty="0">
                <a:solidFill>
                  <a:schemeClr val="tx1">
                    <a:lumMod val="65000"/>
                    <a:lumOff val="35000"/>
                  </a:schemeClr>
                </a:solidFill>
              </a:rPr>
              <a:t> programa „Konkurentnost i kohezija”, iz Europskog fonda za regionalni razvoj. </a:t>
            </a:r>
            <a:endParaRPr lang="en-GB" sz="5600" dirty="0">
              <a:solidFill>
                <a:schemeClr val="tx1">
                  <a:lumMod val="65000"/>
                  <a:lumOff val="35000"/>
                </a:schemeClr>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p:txBody>
          <a:bodyPr>
            <a:normAutofit fontScale="92500" lnSpcReduction="10000"/>
          </a:bodyPr>
          <a:lstStyle/>
          <a:p>
            <a:pPr marL="0" indent="0" algn="ctr">
              <a:spcBef>
                <a:spcPts val="0"/>
              </a:spcBef>
              <a:buNone/>
            </a:pPr>
            <a:r>
              <a:rPr lang="hr-HR" altLang="sr-Latn-RS" sz="3000" b="1" dirty="0">
                <a:solidFill>
                  <a:srgbClr val="171796"/>
                </a:solidFill>
                <a:latin typeface="VladaRHSans Med" panose="02000000000000000000" pitchFamily="50" charset="-18"/>
                <a:ea typeface="ＭＳ Ｐゴシック" panose="020B0600070205080204" pitchFamily="34" charset="-128"/>
              </a:rPr>
              <a:t>Održivi urbani razvoj</a:t>
            </a:r>
          </a:p>
          <a:p>
            <a:pPr marL="0" indent="0" algn="ctr">
              <a:spcBef>
                <a:spcPts val="0"/>
              </a:spcBef>
              <a:buNone/>
            </a:pPr>
            <a:endParaRPr lang="hr-HR" altLang="sr-Latn-RS" sz="3000" b="1" dirty="0">
              <a:solidFill>
                <a:srgbClr val="171796"/>
              </a:solidFill>
              <a:latin typeface="VladaRHSans Med" panose="02000000000000000000" pitchFamily="50" charset="-18"/>
              <a:ea typeface="ＭＳ Ｐゴシック" panose="020B0600070205080204" pitchFamily="34" charset="-128"/>
            </a:endParaRPr>
          </a:p>
          <a:p>
            <a:pPr marL="171450" lvl="0" indent="-171450" algn="just" defTabSz="685800" eaLnBrk="0" fontAlgn="base" hangingPunct="0">
              <a:lnSpc>
                <a:spcPct val="110000"/>
              </a:lnSpc>
              <a:spcBef>
                <a:spcPts val="750"/>
              </a:spcBef>
              <a:spcAft>
                <a:spcPct val="0"/>
              </a:spcAft>
              <a:buSzPct val="120000"/>
              <a:defRPr/>
            </a:pPr>
            <a:r>
              <a:rPr lang="hr-HR" altLang="sr-Latn-RS" sz="1800" b="1" dirty="0">
                <a:solidFill>
                  <a:prstClr val="black"/>
                </a:solidFill>
                <a:latin typeface="VladaRHSans Med"/>
              </a:rPr>
              <a:t>Integrirana teritorijalna ulaganja (ITU) </a:t>
            </a:r>
            <a:r>
              <a:rPr lang="hr-HR" altLang="sr-Latn-RS" sz="1800" dirty="0">
                <a:solidFill>
                  <a:prstClr val="black"/>
                </a:solidFill>
                <a:latin typeface="VladaRHSans Med"/>
              </a:rPr>
              <a:t>se po prvi puta koristi u razdoblju </a:t>
            </a:r>
            <a:r>
              <a:rPr lang="hr-HR" altLang="sr-Latn-RS" sz="1800" b="1" dirty="0">
                <a:solidFill>
                  <a:prstClr val="black"/>
                </a:solidFill>
                <a:latin typeface="VladaRHSans Med"/>
              </a:rPr>
              <a:t>2014.-2020. godine </a:t>
            </a:r>
            <a:r>
              <a:rPr lang="hr-HR" altLang="sr-Latn-RS" sz="1800" dirty="0">
                <a:solidFill>
                  <a:prstClr val="black"/>
                </a:solidFill>
                <a:latin typeface="VladaRHSans Med"/>
              </a:rPr>
              <a:t>(Uredba EU 1301/2013, Čl. 7. i Uredba Eu 1303/2013, Čl. 36. i Čl. 96.)</a:t>
            </a:r>
          </a:p>
          <a:p>
            <a:pPr marL="171450" lvl="0" indent="-171450" algn="just" defTabSz="685800" eaLnBrk="0" fontAlgn="base" hangingPunct="0">
              <a:lnSpc>
                <a:spcPct val="110000"/>
              </a:lnSpc>
              <a:spcBef>
                <a:spcPts val="750"/>
              </a:spcBef>
              <a:spcAft>
                <a:spcPct val="0"/>
              </a:spcAft>
              <a:buSzPct val="120000"/>
              <a:defRPr/>
            </a:pPr>
            <a:r>
              <a:rPr lang="hr-HR" altLang="sr-Latn-RS" sz="1800" b="1" dirty="0">
                <a:solidFill>
                  <a:prstClr val="black"/>
                </a:solidFill>
                <a:latin typeface="VladaRHSans Med"/>
              </a:rPr>
              <a:t>Najmanje 5% sredstava iz EFRR </a:t>
            </a:r>
            <a:r>
              <a:rPr lang="hr-HR" altLang="sr-Latn-RS" sz="1800" dirty="0">
                <a:solidFill>
                  <a:prstClr val="black"/>
                </a:solidFill>
                <a:latin typeface="VladaRHSans Med"/>
              </a:rPr>
              <a:t>potrebno je uložiti u </a:t>
            </a:r>
            <a:r>
              <a:rPr lang="hr-HR" altLang="sr-Latn-RS" sz="1800" b="1" dirty="0">
                <a:solidFill>
                  <a:prstClr val="black"/>
                </a:solidFill>
                <a:latin typeface="VladaRHSans Med"/>
              </a:rPr>
              <a:t>održivi urbani razvoj </a:t>
            </a:r>
            <a:r>
              <a:rPr lang="hr-HR" altLang="sr-Latn-RS" sz="1800" dirty="0">
                <a:solidFill>
                  <a:prstClr val="black"/>
                </a:solidFill>
                <a:latin typeface="VladaRHSans Med"/>
              </a:rPr>
              <a:t>(Uredba EU br. 1301/2013 o EFRR (Čl. 7)</a:t>
            </a:r>
          </a:p>
          <a:p>
            <a:pPr marL="171450" lvl="0" indent="-171450" algn="just" defTabSz="685800" eaLnBrk="0" fontAlgn="base" hangingPunct="0">
              <a:lnSpc>
                <a:spcPct val="110000"/>
              </a:lnSpc>
              <a:spcBef>
                <a:spcPts val="750"/>
              </a:spcBef>
              <a:spcAft>
                <a:spcPct val="0"/>
              </a:spcAft>
              <a:buSzPct val="120000"/>
              <a:defRPr/>
            </a:pPr>
            <a:r>
              <a:rPr lang="hr-HR" altLang="sr-Latn-RS" sz="1800" b="1" dirty="0">
                <a:solidFill>
                  <a:prstClr val="black"/>
                </a:solidFill>
                <a:latin typeface="VladaRHSans Med"/>
              </a:rPr>
              <a:t>Jačanje uloge gradova kao pokretača razvoja</a:t>
            </a:r>
          </a:p>
          <a:p>
            <a:pPr marL="171450" lvl="0" indent="-171450" algn="just" defTabSz="685800" eaLnBrk="0" fontAlgn="base" hangingPunct="0">
              <a:spcBef>
                <a:spcPts val="750"/>
              </a:spcBef>
              <a:spcAft>
                <a:spcPct val="0"/>
              </a:spcAft>
              <a:buSzPct val="120000"/>
              <a:defRPr/>
            </a:pPr>
            <a:r>
              <a:rPr lang="hr-HR" altLang="sr-Latn-RS" sz="1800" dirty="0">
                <a:solidFill>
                  <a:prstClr val="black"/>
                </a:solidFill>
                <a:latin typeface="VladaRHSans Med"/>
              </a:rPr>
              <a:t>Partnerskim sporazumom i operativnim programima za održivi urbani razvoj kroz </a:t>
            </a:r>
            <a:r>
              <a:rPr lang="hr-HR" altLang="sr-Latn-RS" sz="1800" b="1" dirty="0">
                <a:solidFill>
                  <a:srgbClr val="171796"/>
                </a:solidFill>
                <a:latin typeface="VladaRHSans Med"/>
              </a:rPr>
              <a:t>ITU mehanizam osigurano je: 345,35 milijuna eura</a:t>
            </a:r>
          </a:p>
          <a:p>
            <a:pPr marL="171450" lvl="0" indent="-171450" algn="just" defTabSz="685800" eaLnBrk="0" fontAlgn="base" hangingPunct="0">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Arial" panose="020B0604020202020204" pitchFamily="34" charset="0"/>
              </a:rPr>
              <a:t>Bespovratna sredstva su na raspolaganju za financiranje projekata u svrhu urbanog razvoja na području jedinica lokalne samouprave koja čine odabrana ITU područja</a:t>
            </a:r>
          </a:p>
          <a:p>
            <a:pPr marL="0" lvl="0" indent="0" algn="just" defTabSz="685800" eaLnBrk="0" fontAlgn="base" hangingPunct="0">
              <a:spcBef>
                <a:spcPts val="750"/>
              </a:spcBef>
              <a:spcAft>
                <a:spcPct val="0"/>
              </a:spcAft>
              <a:buSzPct val="120000"/>
              <a:buNone/>
              <a:defRPr/>
            </a:pPr>
            <a:endParaRPr lang="hr-HR" altLang="sr-Latn-RS" sz="1800" dirty="0">
              <a:solidFill>
                <a:prstClr val="black"/>
              </a:solidFill>
              <a:latin typeface="VladaRHSans Med"/>
              <a:ea typeface="ＭＳ Ｐゴシック" panose="020B0600070205080204" pitchFamily="34" charset="-128"/>
              <a:cs typeface="Arial" panose="020B0604020202020204" pitchFamily="34" charset="0"/>
            </a:endParaRPr>
          </a:p>
          <a:p>
            <a:pPr marL="0" lvl="0" indent="0" algn="ctr">
              <a:buNone/>
            </a:pPr>
            <a:r>
              <a:rPr lang="hr-HR" sz="1400" dirty="0">
                <a:solidFill>
                  <a:prstClr val="black">
                    <a:lumMod val="65000"/>
                    <a:lumOff val="35000"/>
                  </a:prstClr>
                </a:solidFill>
              </a:rPr>
              <a:t>Organizacija događaja sufinancirana je sredstvima tehničke pomoći u okviru Operativnog </a:t>
            </a:r>
          </a:p>
          <a:p>
            <a:pPr marL="0" lvl="0" indent="0" algn="ctr">
              <a:buNone/>
            </a:pPr>
            <a:r>
              <a:rPr lang="hr-HR" sz="1400" dirty="0">
                <a:solidFill>
                  <a:prstClr val="black">
                    <a:lumMod val="65000"/>
                    <a:lumOff val="35000"/>
                  </a:prstClr>
                </a:solidFill>
              </a:rPr>
              <a:t>programa „Konkurentnost i kohezija”, iz Europskog fonda za regionalni razvoj. </a:t>
            </a:r>
            <a:endParaRPr lang="en-GB" sz="1400" dirty="0">
              <a:solidFill>
                <a:prstClr val="black">
                  <a:lumMod val="65000"/>
                  <a:lumOff val="35000"/>
                </a:prstClr>
              </a:solidFill>
            </a:endParaRPr>
          </a:p>
          <a:p>
            <a:pPr marL="0" lvl="0" indent="0" algn="just" defTabSz="685800" eaLnBrk="0" fontAlgn="base" hangingPunct="0">
              <a:spcBef>
                <a:spcPts val="750"/>
              </a:spcBef>
              <a:spcAft>
                <a:spcPct val="0"/>
              </a:spcAft>
              <a:buSzPct val="120000"/>
              <a:buNone/>
              <a:defRPr/>
            </a:pPr>
            <a:endParaRPr lang="hr-HR" altLang="sr-Latn-RS" sz="1800" dirty="0">
              <a:solidFill>
                <a:prstClr val="black"/>
              </a:solidFill>
              <a:latin typeface="VladaRHSans Med"/>
              <a:ea typeface="ＭＳ Ｐゴシック" panose="020B0600070205080204" pitchFamily="34" charset="-128"/>
              <a:cs typeface="Arial" panose="020B0604020202020204" pitchFamily="34" charset="0"/>
            </a:endParaRPr>
          </a:p>
          <a:p>
            <a:pPr marL="0" indent="0" algn="ctr">
              <a:buNone/>
            </a:pPr>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06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85000" lnSpcReduction="20000"/>
          </a:bodyPr>
          <a:lstStyle/>
          <a:p>
            <a:pPr marL="0" indent="0" algn="ctr">
              <a:buNone/>
            </a:pPr>
            <a:r>
              <a:rPr lang="hr-HR" altLang="sr-Latn-RS" sz="3300" b="1" dirty="0">
                <a:solidFill>
                  <a:srgbClr val="171796"/>
                </a:solidFill>
                <a:ea typeface="ＭＳ Ｐゴシック" panose="020B0600070205080204" pitchFamily="34" charset="-128"/>
                <a:cs typeface="+mj-cs"/>
              </a:rPr>
              <a:t>Integrirana teritorijalna ulaganja u RH</a:t>
            </a:r>
            <a:endParaRPr lang="hr-HR" sz="3300" dirty="0"/>
          </a:p>
          <a:p>
            <a:pPr marL="171450" lvl="0" indent="-171450" algn="just" defTabSz="685800" eaLnBrk="0" fontAlgn="base" hangingPunct="0">
              <a:lnSpc>
                <a:spcPct val="120000"/>
              </a:lnSpc>
              <a:spcBef>
                <a:spcPts val="750"/>
              </a:spcBef>
              <a:spcAft>
                <a:spcPct val="0"/>
              </a:spcAft>
              <a:buSzPct val="120000"/>
              <a:defRPr/>
            </a:pPr>
            <a:endParaRPr lang="hr-HR" altLang="sr-Latn-RS" sz="200" dirty="0">
              <a:solidFill>
                <a:prstClr val="black"/>
              </a:solidFill>
              <a:latin typeface="VladaRHSans Med"/>
            </a:endParaRPr>
          </a:p>
          <a:p>
            <a:pPr marL="171450" lvl="0" indent="-171450" algn="just" defTabSz="685800" eaLnBrk="0" fontAlgn="base" hangingPunct="0">
              <a:lnSpc>
                <a:spcPct val="120000"/>
              </a:lnSpc>
              <a:spcBef>
                <a:spcPts val="750"/>
              </a:spcBef>
              <a:spcAft>
                <a:spcPct val="0"/>
              </a:spcAft>
              <a:buSzPct val="120000"/>
              <a:defRPr/>
            </a:pPr>
            <a:r>
              <a:rPr lang="hr-HR" altLang="sr-Latn-RS" sz="1900" dirty="0">
                <a:solidFill>
                  <a:prstClr val="black"/>
                </a:solidFill>
                <a:latin typeface="VladaRHSans Med"/>
              </a:rPr>
              <a:t>Intervencije ponuđene gradovima kroz ITU mehanizam su raznolike te omogućuju </a:t>
            </a:r>
            <a:r>
              <a:rPr lang="hr-HR" altLang="sr-Latn-RS" sz="1900" b="1" dirty="0">
                <a:solidFill>
                  <a:prstClr val="black"/>
                </a:solidFill>
                <a:latin typeface="VladaRHSans Med"/>
              </a:rPr>
              <a:t>integriranje infrastrukturnih projekata i soft aktivnosti </a:t>
            </a:r>
            <a:r>
              <a:rPr lang="hr-HR" altLang="sr-Latn-RS" sz="1800" dirty="0">
                <a:solidFill>
                  <a:prstClr val="black"/>
                </a:solidFill>
                <a:latin typeface="VladaRHSans Med"/>
                <a:ea typeface="ＭＳ Ｐゴシック" panose="020B0600070205080204" pitchFamily="34" charset="-128"/>
                <a:cs typeface="VladaRHSans Reg"/>
              </a:rPr>
              <a:t>koje se u gradovima mogu financirati iz više fondova EU: </a:t>
            </a:r>
          </a:p>
          <a:p>
            <a:pPr marL="857250" lvl="2" indent="-171450" algn="just" defTabSz="685800" eaLnBrk="0" fontAlgn="base" hangingPunct="0">
              <a:lnSpc>
                <a:spcPct val="120000"/>
              </a:lnSpc>
              <a:spcBef>
                <a:spcPts val="375"/>
              </a:spcBef>
              <a:spcAft>
                <a:spcPct val="0"/>
              </a:spcAft>
              <a:buFont typeface="Wingdings" panose="05000000000000000000" pitchFamily="2" charset="2"/>
              <a:buChar char="§"/>
              <a:defRPr/>
            </a:pPr>
            <a:r>
              <a:rPr lang="hr-HR" altLang="sr-Latn-RS" sz="1500" dirty="0">
                <a:solidFill>
                  <a:prstClr val="black"/>
                </a:solidFill>
                <a:latin typeface="VladaRHSans Med"/>
                <a:ea typeface="ＭＳ Ｐゴシック" panose="020B0600070205080204" pitchFamily="34" charset="-128"/>
                <a:cs typeface="VladaRHSans Reg"/>
              </a:rPr>
              <a:t>Europskog fonda za regionalni razvoj - </a:t>
            </a:r>
            <a:r>
              <a:rPr lang="hr-HR" altLang="sr-Latn-RS" sz="1500" b="1" dirty="0">
                <a:solidFill>
                  <a:prstClr val="black"/>
                </a:solidFill>
                <a:latin typeface="VladaRHSans Med"/>
                <a:ea typeface="ＭＳ Ｐゴシック" panose="020B0600070205080204" pitchFamily="34" charset="-128"/>
              </a:rPr>
              <a:t>253 milijuna eura</a:t>
            </a:r>
          </a:p>
          <a:p>
            <a:pPr marL="857250" lvl="2" indent="-171450" algn="just" defTabSz="685800" eaLnBrk="0" fontAlgn="base" hangingPunct="0">
              <a:lnSpc>
                <a:spcPct val="120000"/>
              </a:lnSpc>
              <a:spcBef>
                <a:spcPts val="375"/>
              </a:spcBef>
              <a:spcAft>
                <a:spcPct val="0"/>
              </a:spcAft>
              <a:buFont typeface="Wingdings" panose="05000000000000000000" pitchFamily="2" charset="2"/>
              <a:buChar char="§"/>
              <a:defRPr/>
            </a:pPr>
            <a:r>
              <a:rPr lang="hr-HR" altLang="sr-Latn-RS" sz="1500" dirty="0">
                <a:solidFill>
                  <a:prstClr val="black"/>
                </a:solidFill>
                <a:latin typeface="VladaRHSans Med"/>
                <a:ea typeface="ＭＳ Ｐゴシック" panose="020B0600070205080204" pitchFamily="34" charset="-128"/>
                <a:cs typeface="VladaRHSans Reg"/>
              </a:rPr>
              <a:t>Kohezijskog fonda - </a:t>
            </a:r>
            <a:r>
              <a:rPr lang="hr-HR" altLang="sr-Latn-RS" sz="1500" b="1" dirty="0">
                <a:solidFill>
                  <a:prstClr val="black"/>
                </a:solidFill>
                <a:latin typeface="VladaRHSans Med"/>
                <a:ea typeface="ＭＳ Ｐゴシック" panose="020B0600070205080204" pitchFamily="34" charset="-128"/>
              </a:rPr>
              <a:t>50 milijuna eura</a:t>
            </a:r>
          </a:p>
          <a:p>
            <a:pPr marL="857250" lvl="2" indent="-171450" algn="just" defTabSz="685800" eaLnBrk="0" fontAlgn="base" hangingPunct="0">
              <a:lnSpc>
                <a:spcPct val="120000"/>
              </a:lnSpc>
              <a:spcBef>
                <a:spcPts val="375"/>
              </a:spcBef>
              <a:spcAft>
                <a:spcPct val="0"/>
              </a:spcAft>
              <a:buFont typeface="Wingdings" panose="05000000000000000000" pitchFamily="2" charset="2"/>
              <a:buChar char="§"/>
              <a:defRPr/>
            </a:pPr>
            <a:r>
              <a:rPr lang="hr-HR" altLang="sr-Latn-RS" sz="1500" dirty="0">
                <a:solidFill>
                  <a:prstClr val="black"/>
                </a:solidFill>
                <a:latin typeface="VladaRHSans Med"/>
                <a:ea typeface="ＭＳ Ｐゴシック" panose="020B0600070205080204" pitchFamily="34" charset="-128"/>
                <a:cs typeface="VladaRHSans Reg"/>
              </a:rPr>
              <a:t>Europskog socijalnog fonda – </a:t>
            </a:r>
            <a:r>
              <a:rPr lang="hr-HR" altLang="sr-Latn-RS" sz="1500" b="1" dirty="0">
                <a:solidFill>
                  <a:prstClr val="black"/>
                </a:solidFill>
                <a:latin typeface="VladaRHSans Med"/>
                <a:ea typeface="ＭＳ Ｐゴシック" panose="020B0600070205080204" pitchFamily="34" charset="-128"/>
                <a:cs typeface="VladaRHSans Reg"/>
              </a:rPr>
              <a:t>42 milijuna eura</a:t>
            </a:r>
          </a:p>
          <a:p>
            <a:pPr marL="171450" lvl="0" indent="-171450" algn="just" defTabSz="685800" eaLnBrk="0" fontAlgn="base" hangingPunct="0">
              <a:lnSpc>
                <a:spcPct val="120000"/>
              </a:lnSpc>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VladaRHSans Reg"/>
              </a:rPr>
              <a:t>Dva operativna programa: OPKK i OPULJP; različite prioritetne osi </a:t>
            </a:r>
          </a:p>
          <a:p>
            <a:pPr marL="171450" lvl="0" indent="-171450" algn="just" defTabSz="685800" eaLnBrk="0" fontAlgn="base" hangingPunct="0">
              <a:lnSpc>
                <a:spcPct val="120000"/>
              </a:lnSpc>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VladaRHSans Reg"/>
              </a:rPr>
              <a:t>Mogućnost financiranja raznolikih projekata kroz ITU mehanizam uz mogućnost </a:t>
            </a:r>
            <a:r>
              <a:rPr lang="hr-HR" altLang="sr-Latn-RS" sz="1800" u="sng" dirty="0">
                <a:solidFill>
                  <a:prstClr val="black"/>
                </a:solidFill>
                <a:latin typeface="VladaRHSans Med"/>
                <a:ea typeface="ＭＳ Ｐゴシック" panose="020B0600070205080204" pitchFamily="34" charset="-128"/>
                <a:cs typeface="VladaRHSans Reg"/>
              </a:rPr>
              <a:t>integriranja infrastrukturnih i </a:t>
            </a:r>
            <a:r>
              <a:rPr lang="hr-HR" altLang="sr-Latn-RS" sz="1800" i="1" u="sng" dirty="0" err="1">
                <a:solidFill>
                  <a:prstClr val="black"/>
                </a:solidFill>
                <a:latin typeface="VladaRHSans Med"/>
                <a:ea typeface="ＭＳ Ｐゴシック" panose="020B0600070205080204" pitchFamily="34" charset="-128"/>
                <a:cs typeface="VladaRHSans Reg"/>
              </a:rPr>
              <a:t>soft</a:t>
            </a:r>
            <a:r>
              <a:rPr lang="hr-HR" altLang="sr-Latn-RS" sz="1800" u="sng" dirty="0">
                <a:solidFill>
                  <a:prstClr val="black"/>
                </a:solidFill>
                <a:latin typeface="VladaRHSans Med"/>
                <a:ea typeface="ＭＳ Ｐゴシック" panose="020B0600070205080204" pitchFamily="34" charset="-128"/>
                <a:cs typeface="VladaRHSans Reg"/>
              </a:rPr>
              <a:t> projekata.</a:t>
            </a:r>
            <a:r>
              <a:rPr lang="hr-HR" altLang="sr-Latn-RS" sz="1800" dirty="0">
                <a:solidFill>
                  <a:prstClr val="black"/>
                </a:solidFill>
                <a:latin typeface="VladaRHSans Med"/>
              </a:rPr>
              <a:t> </a:t>
            </a:r>
          </a:p>
          <a:p>
            <a:pPr marL="171450" lvl="0" indent="-171450" algn="just" defTabSz="685800" eaLnBrk="0" fontAlgn="base" hangingPunct="0">
              <a:lnSpc>
                <a:spcPct val="120000"/>
              </a:lnSpc>
              <a:spcBef>
                <a:spcPts val="750"/>
              </a:spcBef>
              <a:spcAft>
                <a:spcPct val="0"/>
              </a:spcAft>
              <a:buSzPct val="120000"/>
              <a:defRPr/>
            </a:pPr>
            <a:r>
              <a:rPr lang="hr-HR" altLang="sr-Latn-RS" sz="1800" dirty="0">
                <a:solidFill>
                  <a:prstClr val="black"/>
                </a:solidFill>
                <a:latin typeface="VladaRHSans Med"/>
                <a:ea typeface="ＭＳ Ｐゴシック" panose="020B0600070205080204" pitchFamily="34" charset="-128"/>
                <a:cs typeface="Arial" panose="020B0604020202020204" pitchFamily="34" charset="0"/>
              </a:rPr>
              <a:t>Sredstva se dodjeljuju u okviru otvorenih/ograničenih poziva ili su namijenjena za financiranje strateških projekata urbanog područja putem izravne dodjele</a:t>
            </a:r>
          </a:p>
          <a:p>
            <a:pPr marL="0" indent="0">
              <a:buNone/>
            </a:pPr>
            <a:endParaRPr lang="hr-HR" dirty="0"/>
          </a:p>
          <a:p>
            <a:pPr marL="0" indent="0" algn="ctr">
              <a:buNone/>
            </a:pPr>
            <a:r>
              <a:rPr lang="hr-HR" sz="1600" dirty="0">
                <a:solidFill>
                  <a:schemeClr val="tx1">
                    <a:lumMod val="65000"/>
                    <a:lumOff val="35000"/>
                  </a:schemeClr>
                </a:solidFill>
              </a:rPr>
              <a:t>Organizacija događaja sufinancirana je sredstvima tehničke pomoći u okviru Operativnog </a:t>
            </a:r>
          </a:p>
          <a:p>
            <a:pPr marL="0" indent="0" algn="ctr">
              <a:buNone/>
            </a:pPr>
            <a:r>
              <a:rPr lang="hr-HR" sz="1600" dirty="0">
                <a:solidFill>
                  <a:schemeClr val="tx1">
                    <a:lumMod val="65000"/>
                    <a:lumOff val="35000"/>
                  </a:schemeClr>
                </a:solidFill>
              </a:rPr>
              <a:t>programa „Konkurentnost i kohezija”, iz Europskog fonda za regionalni razvoj. </a:t>
            </a:r>
            <a:endParaRPr lang="en-GB" sz="16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01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454" y="2996952"/>
            <a:ext cx="4246927" cy="304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77500" lnSpcReduction="20000"/>
          </a:bodyPr>
          <a:lstStyle/>
          <a:p>
            <a:pPr marL="0" indent="0" algn="ctr">
              <a:buNone/>
            </a:pPr>
            <a:r>
              <a:rPr lang="hr-HR" altLang="sr-Latn-RS" sz="3600" b="1" dirty="0">
                <a:solidFill>
                  <a:srgbClr val="171796"/>
                </a:solidFill>
                <a:latin typeface="VladaRHSans Med" panose="02000000000000000000" pitchFamily="50" charset="-18"/>
                <a:ea typeface="ＭＳ Ｐゴシック" panose="020B0600070205080204" pitchFamily="34" charset="-128"/>
              </a:rPr>
              <a:t>Odabir područja za provedbu </a:t>
            </a:r>
          </a:p>
          <a:p>
            <a:pPr marL="0" indent="0" algn="ctr">
              <a:buNone/>
            </a:pPr>
            <a:r>
              <a:rPr lang="hr-HR" altLang="sr-Latn-RS" sz="3600" b="1" dirty="0">
                <a:solidFill>
                  <a:srgbClr val="171796"/>
                </a:solidFill>
                <a:latin typeface="VladaRHSans Med" panose="02000000000000000000" pitchFamily="50" charset="-18"/>
                <a:ea typeface="ＭＳ Ｐゴシック" panose="020B0600070205080204" pitchFamily="34" charset="-128"/>
              </a:rPr>
              <a:t>ITU mehanizma</a:t>
            </a:r>
          </a:p>
          <a:p>
            <a:pPr marL="0" indent="0" algn="ctr">
              <a:buNone/>
            </a:pPr>
            <a:endParaRPr lang="hr-HR" altLang="sr-Latn-RS" sz="1300" b="1" dirty="0">
              <a:solidFill>
                <a:srgbClr val="171796"/>
              </a:solidFill>
              <a:latin typeface="VladaRHSans Med" panose="02000000000000000000" pitchFamily="50" charset="-18"/>
              <a:ea typeface="ＭＳ Ｐゴシック" panose="020B0600070205080204" pitchFamily="34" charset="-128"/>
            </a:endParaRPr>
          </a:p>
          <a:p>
            <a:pPr marL="171450" lvl="0" indent="-171450" algn="just" defTabSz="685800" eaLnBrk="0" fontAlgn="base" hangingPunct="0">
              <a:spcBef>
                <a:spcPts val="0"/>
              </a:spcBef>
              <a:spcAft>
                <a:spcPct val="0"/>
              </a:spcAft>
              <a:buSzPct val="120000"/>
              <a:defRPr/>
            </a:pPr>
            <a:r>
              <a:rPr lang="hr-HR" sz="2000" b="1" dirty="0">
                <a:solidFill>
                  <a:prstClr val="black"/>
                </a:solidFill>
                <a:latin typeface="VladaRHSans Med"/>
                <a:ea typeface="ＭＳ Ｐゴシック" panose="020B0600070205080204" pitchFamily="34" charset="-128"/>
                <a:cs typeface="VladaRHSans Med"/>
              </a:rPr>
              <a:t>Poziv za odabir urbanih područja </a:t>
            </a:r>
            <a:r>
              <a:rPr lang="hr-HR" sz="2000" dirty="0">
                <a:solidFill>
                  <a:prstClr val="black"/>
                </a:solidFill>
                <a:latin typeface="VladaRHSans Med"/>
                <a:ea typeface="ＭＳ Ｐゴシック" panose="020B0600070205080204" pitchFamily="34" charset="-128"/>
                <a:cs typeface="VladaRHSans Med"/>
              </a:rPr>
              <a:t>u RH za provedbu ITU mehanizma objavljen je 23. ožujka 2016. godine i bio otvoren do 15. srpnja 2016. godine</a:t>
            </a:r>
          </a:p>
          <a:p>
            <a:pPr marL="171450" lvl="0" indent="-171450" algn="just" defTabSz="685800" eaLnBrk="0" fontAlgn="base" hangingPunct="0">
              <a:spcBef>
                <a:spcPts val="750"/>
              </a:spcBef>
              <a:spcAft>
                <a:spcPct val="0"/>
              </a:spcAft>
              <a:buSzPct val="120000"/>
              <a:defRPr/>
            </a:pPr>
            <a:r>
              <a:rPr lang="hr-HR" altLang="sr-Latn-RS" sz="2000" dirty="0">
                <a:solidFill>
                  <a:prstClr val="black"/>
                </a:solidFill>
                <a:latin typeface="VladaRHSans Med"/>
                <a:ea typeface="ＭＳ Ｐゴシック" panose="020B0600070205080204" pitchFamily="34" charset="-128"/>
                <a:cs typeface="VladaRHSans Med"/>
              </a:rPr>
              <a:t>5. listopada 2016. donesena je </a:t>
            </a:r>
            <a:r>
              <a:rPr lang="hr-HR" altLang="sr-Latn-RS" sz="2000" b="1" dirty="0">
                <a:solidFill>
                  <a:prstClr val="black"/>
                </a:solidFill>
                <a:latin typeface="VladaRHSans Med"/>
                <a:ea typeface="ＭＳ Ｐゴシック" panose="020B0600070205080204" pitchFamily="34" charset="-128"/>
                <a:cs typeface="VladaRHSans Med"/>
              </a:rPr>
              <a:t>Odluka o odabiru područja za provedbu mehanizma integriranih teritorijalnih ulaganja </a:t>
            </a:r>
          </a:p>
          <a:p>
            <a:pPr marL="171450" lvl="0" indent="-171450" algn="just" defTabSz="685800" eaLnBrk="0" fontAlgn="base" hangingPunct="0">
              <a:spcBef>
                <a:spcPts val="0"/>
              </a:spcBef>
              <a:spcAft>
                <a:spcPct val="0"/>
              </a:spcAft>
              <a:buSzPct val="120000"/>
              <a:defRPr/>
            </a:pPr>
            <a:endParaRPr lang="hr-HR" altLang="sr-Latn-RS" sz="2000" dirty="0">
              <a:solidFill>
                <a:prstClr val="black"/>
              </a:solidFill>
              <a:latin typeface="VladaRHSans Med"/>
              <a:ea typeface="ＭＳ Ｐゴシック" panose="020B0600070205080204" pitchFamily="34" charset="-128"/>
              <a:cs typeface="VladaRHSans Med"/>
            </a:endParaRPr>
          </a:p>
          <a:p>
            <a:pPr marL="171450" lvl="0" indent="-171450" algn="just" defTabSz="685800" eaLnBrk="0" fontAlgn="base" hangingPunct="0">
              <a:spcBef>
                <a:spcPts val="0"/>
              </a:spcBef>
              <a:spcAft>
                <a:spcPct val="0"/>
              </a:spcAft>
              <a:buSzPct val="120000"/>
              <a:defRPr/>
            </a:pPr>
            <a:r>
              <a:rPr lang="hr-HR" altLang="sr-Latn-RS" sz="2000" dirty="0">
                <a:solidFill>
                  <a:prstClr val="black"/>
                </a:solidFill>
                <a:latin typeface="VladaRHSans Med"/>
                <a:ea typeface="ＭＳ Ｐゴシック" panose="020B0600070205080204" pitchFamily="34" charset="-128"/>
                <a:cs typeface="VladaRHSans Med"/>
              </a:rPr>
              <a:t>Odabrana Urbana područja: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Zagreb</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Osijek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Rijeka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Split</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Zadar</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Slavonski Brod </a:t>
            </a:r>
          </a:p>
          <a:p>
            <a:pPr marL="857250" lvl="2" indent="-171450" algn="just" defTabSz="685800" eaLnBrk="0" fontAlgn="base" hangingPunct="0">
              <a:spcBef>
                <a:spcPts val="0"/>
              </a:spcBef>
              <a:spcAft>
                <a:spcPct val="0"/>
              </a:spcAft>
              <a:buFont typeface="Wingdings" panose="05000000000000000000" pitchFamily="2" charset="2"/>
              <a:buChar char="§"/>
              <a:defRPr/>
            </a:pPr>
            <a:r>
              <a:rPr lang="hr-HR" altLang="sr-Latn-RS" sz="2000" dirty="0">
                <a:solidFill>
                  <a:srgbClr val="4472C4"/>
                </a:solidFill>
                <a:latin typeface="VladaRHSans Med"/>
                <a:ea typeface="ＭＳ Ｐゴシック" panose="020B0600070205080204" pitchFamily="34" charset="-128"/>
                <a:cs typeface="VladaRHSans Med"/>
              </a:rPr>
              <a:t>Pula </a:t>
            </a:r>
            <a:endParaRPr lang="hr-HR" dirty="0"/>
          </a:p>
          <a:p>
            <a:pPr marL="0" indent="0" algn="ctr">
              <a:buNone/>
            </a:pPr>
            <a:endParaRPr lang="hr-HR" sz="1600" dirty="0">
              <a:solidFill>
                <a:schemeClr val="tx1">
                  <a:lumMod val="65000"/>
                  <a:lumOff val="35000"/>
                </a:schemeClr>
              </a:solidFill>
            </a:endParaRPr>
          </a:p>
          <a:p>
            <a:pPr marL="0" indent="0" algn="ctr">
              <a:buNone/>
            </a:pPr>
            <a:endParaRPr lang="hr-HR" sz="1600" dirty="0">
              <a:solidFill>
                <a:schemeClr val="tx1">
                  <a:lumMod val="65000"/>
                  <a:lumOff val="35000"/>
                </a:schemeClr>
              </a:solidFill>
            </a:endParaRPr>
          </a:p>
          <a:p>
            <a:pPr marL="0" indent="0" algn="ctr">
              <a:buNone/>
            </a:pPr>
            <a:r>
              <a:rPr lang="hr-HR" sz="1800" dirty="0">
                <a:solidFill>
                  <a:schemeClr val="tx1">
                    <a:lumMod val="65000"/>
                    <a:lumOff val="35000"/>
                  </a:schemeClr>
                </a:solidFill>
              </a:rPr>
              <a:t>Organizacija događaja sufinancirana je sredstvima tehničke pomoći u okviru Operativnog </a:t>
            </a:r>
          </a:p>
          <a:p>
            <a:pPr marL="0" indent="0" algn="ctr">
              <a:buNone/>
            </a:pPr>
            <a:r>
              <a:rPr lang="hr-HR" sz="1800" dirty="0">
                <a:solidFill>
                  <a:schemeClr val="tx1">
                    <a:lumMod val="65000"/>
                    <a:lumOff val="35000"/>
                  </a:schemeClr>
                </a:solidFill>
              </a:rPr>
              <a:t>programa „Konkurentnost i kohezija”, iz Europskog fonda za regionalni razvoj. </a:t>
            </a:r>
            <a:endParaRPr lang="en-GB" sz="1800" dirty="0">
              <a:solidFill>
                <a:schemeClr val="tx1">
                  <a:lumMod val="65000"/>
                  <a:lumOff val="35000"/>
                </a:schemeClr>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2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pPr marL="0" indent="0" algn="ctr">
              <a:buNone/>
            </a:pPr>
            <a:r>
              <a:rPr lang="hr-HR" altLang="sr-Latn-RS" sz="3000" b="1" dirty="0">
                <a:solidFill>
                  <a:srgbClr val="171796"/>
                </a:solidFill>
                <a:latin typeface="VladaRHSans Med" panose="02000000000000000000" pitchFamily="50" charset="-18"/>
                <a:ea typeface="ＭＳ Ｐゴシック" panose="020B0600070205080204" pitchFamily="34" charset="-128"/>
              </a:rPr>
              <a:t>Tematska područja i tipovi aktivnosti</a:t>
            </a:r>
            <a:endParaRPr lang="hr-HR" sz="3000" dirty="0"/>
          </a:p>
          <a:p>
            <a:pPr marL="0" indent="0">
              <a:buNone/>
            </a:pPr>
            <a:endParaRPr lang="hr-HR" dirty="0"/>
          </a:p>
          <a:p>
            <a:endParaRPr lang="hr-HR" dirty="0"/>
          </a:p>
          <a:p>
            <a:endParaRPr lang="hr-HR" dirty="0"/>
          </a:p>
          <a:p>
            <a:endParaRPr lang="hr-HR" dirty="0"/>
          </a:p>
          <a:p>
            <a:endParaRPr lang="hr-HR" dirty="0"/>
          </a:p>
          <a:p>
            <a:endParaRPr lang="hr-HR" dirty="0"/>
          </a:p>
          <a:p>
            <a:endParaRPr lang="hr-HR" dirty="0"/>
          </a:p>
          <a:p>
            <a:pPr marL="0" indent="0" algn="ctr">
              <a:buNone/>
            </a:pPr>
            <a:endParaRPr lang="hr-HR" sz="1600" dirty="0">
              <a:solidFill>
                <a:schemeClr val="tx1">
                  <a:lumMod val="65000"/>
                  <a:lumOff val="35000"/>
                </a:schemeClr>
              </a:solidFill>
            </a:endParaRPr>
          </a:p>
          <a:p>
            <a:pPr marL="0" indent="0" algn="ctr">
              <a:buNone/>
            </a:pPr>
            <a:endParaRPr lang="hr-HR" sz="1600" dirty="0">
              <a:solidFill>
                <a:schemeClr val="tx1">
                  <a:lumMod val="65000"/>
                  <a:lumOff val="35000"/>
                </a:schemeClr>
              </a:solidFill>
            </a:endParaRPr>
          </a:p>
          <a:p>
            <a:pPr marL="0" indent="0" algn="ctr">
              <a:buNone/>
            </a:pPr>
            <a:endParaRPr lang="hr-HR" sz="1600" dirty="0">
              <a:solidFill>
                <a:schemeClr val="tx1">
                  <a:lumMod val="65000"/>
                  <a:lumOff val="35000"/>
                </a:schemeClr>
              </a:solidFill>
            </a:endParaRPr>
          </a:p>
          <a:p>
            <a:pPr marL="0" indent="0" algn="ctr">
              <a:buNone/>
            </a:pPr>
            <a:r>
              <a:rPr lang="hr-HR" sz="1500" dirty="0">
                <a:solidFill>
                  <a:schemeClr val="tx1">
                    <a:lumMod val="65000"/>
                    <a:lumOff val="35000"/>
                  </a:schemeClr>
                </a:solidFill>
              </a:rPr>
              <a:t>Organizacija događaja sufinancirana je sredstvima tehničke pomoći u okviru Operativnog </a:t>
            </a:r>
          </a:p>
          <a:p>
            <a:pPr marL="0" indent="0" algn="ctr">
              <a:buNone/>
            </a:pPr>
            <a:r>
              <a:rPr lang="hr-HR" sz="1500" dirty="0">
                <a:solidFill>
                  <a:schemeClr val="tx1">
                    <a:lumMod val="65000"/>
                    <a:lumOff val="35000"/>
                  </a:schemeClr>
                </a:solidFill>
              </a:rPr>
              <a:t>programa „Konkurentnost i kohezija”, iz Europskog fonda za regionalni razvoj. </a:t>
            </a:r>
            <a:endParaRPr lang="en-GB" sz="1500" dirty="0">
              <a:solidFill>
                <a:schemeClr val="tx1">
                  <a:lumMod val="65000"/>
                  <a:lumOff val="35000"/>
                </a:schemeClr>
              </a:solidFill>
            </a:endParaRPr>
          </a:p>
        </p:txBody>
      </p:sp>
      <p:pic>
        <p:nvPicPr>
          <p:cNvPr id="4" name="Picture 3"/>
          <p:cNvPicPr>
            <a:picLocks noChangeAspect="1"/>
          </p:cNvPicPr>
          <p:nvPr/>
        </p:nvPicPr>
        <p:blipFill>
          <a:blip r:embed="rId2" cstate="print"/>
          <a:stretch>
            <a:fillRect/>
          </a:stretch>
        </p:blipFill>
        <p:spPr>
          <a:xfrm>
            <a:off x="523905" y="2047122"/>
            <a:ext cx="8096190" cy="3743268"/>
          </a:xfrm>
          <a:prstGeom prst="rect">
            <a:avLst/>
          </a:prstGeom>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70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92500" lnSpcReduction="20000"/>
          </a:bodyPr>
          <a:lstStyle/>
          <a:p>
            <a:pPr marL="0" indent="0" algn="ctr">
              <a:buNone/>
            </a:pPr>
            <a:r>
              <a:rPr lang="hr-HR" altLang="sr-Latn-RS" sz="3000" b="1" dirty="0">
                <a:solidFill>
                  <a:srgbClr val="171796"/>
                </a:solidFill>
                <a:latin typeface="VladaRHSans Med" panose="02000000000000000000" pitchFamily="50" charset="-18"/>
                <a:ea typeface="ＭＳ Ｐゴシック" panose="020B0600070205080204" pitchFamily="34" charset="-128"/>
              </a:rPr>
              <a:t>Indikativna raspoloživa sredstva </a:t>
            </a:r>
            <a:br>
              <a:rPr lang="hr-HR" altLang="sr-Latn-RS" sz="3000" b="1" dirty="0">
                <a:solidFill>
                  <a:srgbClr val="171796"/>
                </a:solidFill>
                <a:latin typeface="VladaRHSans Med" panose="02000000000000000000" pitchFamily="50" charset="-18"/>
                <a:ea typeface="ＭＳ Ｐゴシック" panose="020B0600070205080204" pitchFamily="34" charset="-128"/>
              </a:rPr>
            </a:br>
            <a:r>
              <a:rPr lang="hr-HR" altLang="sr-Latn-RS" sz="3000" b="1" dirty="0">
                <a:solidFill>
                  <a:srgbClr val="171796"/>
                </a:solidFill>
                <a:latin typeface="VladaRHSans Med" panose="02000000000000000000" pitchFamily="50" charset="-18"/>
                <a:ea typeface="ＭＳ Ｐゴシック" panose="020B0600070205080204" pitchFamily="34" charset="-128"/>
              </a:rPr>
              <a:t>po Urbanom području</a:t>
            </a:r>
            <a:endParaRPr lang="hr-HR" sz="3000" dirty="0"/>
          </a:p>
          <a:p>
            <a:pPr marL="0" indent="0">
              <a:buNone/>
            </a:pPr>
            <a:endParaRPr lang="hr-HR" dirty="0"/>
          </a:p>
          <a:p>
            <a:endParaRPr lang="hr-HR" dirty="0"/>
          </a:p>
          <a:p>
            <a:endParaRPr lang="hr-HR" dirty="0"/>
          </a:p>
          <a:p>
            <a:endParaRPr lang="hr-HR" dirty="0"/>
          </a:p>
          <a:p>
            <a:endParaRPr lang="hr-HR" dirty="0"/>
          </a:p>
          <a:p>
            <a:endParaRPr lang="hr-HR" dirty="0"/>
          </a:p>
          <a:p>
            <a:endParaRPr lang="hr-HR" dirty="0"/>
          </a:p>
          <a:p>
            <a:pPr marL="0" indent="0" algn="ctr">
              <a:buNone/>
            </a:pPr>
            <a:r>
              <a:rPr lang="hr-HR" sz="1500" dirty="0">
                <a:solidFill>
                  <a:schemeClr val="tx1">
                    <a:lumMod val="65000"/>
                    <a:lumOff val="35000"/>
                  </a:schemeClr>
                </a:solidFill>
              </a:rPr>
              <a:t>Organizacija događaja sufinancirana je sredstvima tehničke pomoći u okviru Operativnog </a:t>
            </a:r>
          </a:p>
          <a:p>
            <a:pPr marL="0" indent="0" algn="ctr">
              <a:buNone/>
            </a:pPr>
            <a:r>
              <a:rPr lang="hr-HR" sz="1500" dirty="0">
                <a:solidFill>
                  <a:schemeClr val="tx1">
                    <a:lumMod val="65000"/>
                    <a:lumOff val="35000"/>
                  </a:schemeClr>
                </a:solidFill>
              </a:rPr>
              <a:t>programa „Konkurentnost i kohezija”, iz Europskog fonda za regionalni razvoj. </a:t>
            </a:r>
            <a:endParaRPr lang="en-GB" sz="1500" dirty="0">
              <a:solidFill>
                <a:schemeClr val="tx1">
                  <a:lumMod val="65000"/>
                  <a:lumOff val="35000"/>
                </a:schemeClr>
              </a:solidFill>
            </a:endParaRPr>
          </a:p>
        </p:txBody>
      </p:sp>
      <p:pic>
        <p:nvPicPr>
          <p:cNvPr id="4" name="Picture 3"/>
          <p:cNvPicPr>
            <a:picLocks noChangeAspect="1"/>
          </p:cNvPicPr>
          <p:nvPr/>
        </p:nvPicPr>
        <p:blipFill>
          <a:blip r:embed="rId2" cstate="print"/>
          <a:stretch>
            <a:fillRect/>
          </a:stretch>
        </p:blipFill>
        <p:spPr>
          <a:xfrm>
            <a:off x="517452" y="2636912"/>
            <a:ext cx="8169348" cy="2828789"/>
          </a:xfrm>
          <a:prstGeom prst="rect">
            <a:avLst/>
          </a:prstGeom>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86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40000" lnSpcReduction="20000"/>
          </a:bodyPr>
          <a:lstStyle/>
          <a:p>
            <a:pPr marL="0" indent="0" algn="ctr">
              <a:buNone/>
            </a:pPr>
            <a:endParaRPr lang="hr-HR" altLang="sr-Latn-RS" sz="3000" b="1" dirty="0">
              <a:solidFill>
                <a:srgbClr val="171796"/>
              </a:solidFill>
              <a:latin typeface="VladaRHSans Med" panose="02000000000000000000" pitchFamily="50" charset="-18"/>
              <a:ea typeface="ＭＳ Ｐゴシック" panose="020B0600070205080204" pitchFamily="34" charset="-128"/>
              <a:cs typeface="+mj-cs"/>
            </a:endParaRPr>
          </a:p>
          <a:p>
            <a:pPr marL="0" indent="0" algn="ctr">
              <a:buNone/>
            </a:pPr>
            <a:r>
              <a:rPr lang="hr-HR" altLang="sr-Latn-RS" sz="7000" b="1" dirty="0">
                <a:solidFill>
                  <a:srgbClr val="171796"/>
                </a:solidFill>
                <a:latin typeface="VladaRHSans Med"/>
                <a:ea typeface="ＭＳ Ｐゴシック" panose="020B0600070205080204" pitchFamily="34" charset="-128"/>
                <a:cs typeface="+mj-cs"/>
              </a:rPr>
              <a:t>Trenutni status provedbe </a:t>
            </a:r>
          </a:p>
          <a:p>
            <a:pPr marL="0" indent="0" algn="ctr">
              <a:buNone/>
            </a:pPr>
            <a:r>
              <a:rPr lang="hr-HR" altLang="sr-Latn-RS" sz="7000" b="1" dirty="0">
                <a:solidFill>
                  <a:srgbClr val="171796"/>
                </a:solidFill>
                <a:latin typeface="VladaRHSans Med"/>
                <a:ea typeface="ＭＳ Ｐゴシック" panose="020B0600070205080204" pitchFamily="34" charset="-128"/>
                <a:cs typeface="+mj-cs"/>
              </a:rPr>
              <a:t>ITU mehanizma u RH</a:t>
            </a:r>
          </a:p>
          <a:p>
            <a:pPr marL="0" indent="0" algn="ctr">
              <a:buNone/>
            </a:pPr>
            <a:endParaRPr lang="hr-HR" sz="4500" dirty="0"/>
          </a:p>
          <a:p>
            <a:pPr marL="400050" lvl="1" indent="0">
              <a:buFont typeface="Arial" pitchFamily="34" charset="0"/>
              <a:buChar char="•"/>
            </a:pPr>
            <a:r>
              <a:rPr lang="hr-HR" sz="4500" dirty="0"/>
              <a:t> </a:t>
            </a:r>
            <a:r>
              <a:rPr lang="hr-HR" sz="4500" dirty="0">
                <a:latin typeface="VladaRHSans Med"/>
              </a:rPr>
              <a:t>izrađene strategije razvoja 7  urbanih aglomeracija/područja</a:t>
            </a:r>
          </a:p>
          <a:p>
            <a:pPr marL="400050" lvl="1" indent="0">
              <a:buFont typeface="Arial" pitchFamily="34" charset="0"/>
              <a:buChar char="•"/>
            </a:pPr>
            <a:r>
              <a:rPr lang="hr-HR" sz="4500" dirty="0">
                <a:latin typeface="VladaRHSans Med"/>
              </a:rPr>
              <a:t> sklopljeni sporazumi o delegiranim funkcijama </a:t>
            </a:r>
          </a:p>
          <a:p>
            <a:pPr marL="400050" lvl="1" indent="0">
              <a:buFont typeface="Arial" pitchFamily="34" charset="0"/>
              <a:buChar char="•"/>
            </a:pPr>
            <a:r>
              <a:rPr lang="hr-HR" sz="4500" dirty="0">
                <a:latin typeface="VladaRHSans Med"/>
              </a:rPr>
              <a:t> sklopljeni sporazumi o provedbi ITU mehanizma</a:t>
            </a:r>
          </a:p>
          <a:p>
            <a:pPr marL="400050" lvl="1" indent="0">
              <a:buFont typeface="Arial" pitchFamily="34" charset="0"/>
              <a:buChar char="•"/>
            </a:pPr>
            <a:r>
              <a:rPr lang="hr-HR" sz="4500" dirty="0">
                <a:latin typeface="VladaRHSans Med"/>
              </a:rPr>
              <a:t> objavljeno </a:t>
            </a:r>
            <a:r>
              <a:rPr lang="hr-HR" sz="4500" b="1" dirty="0">
                <a:latin typeface="VladaRHSans Med"/>
              </a:rPr>
              <a:t>27 poziva </a:t>
            </a:r>
            <a:r>
              <a:rPr lang="hr-HR" sz="4500" dirty="0">
                <a:latin typeface="VladaRHSans Med"/>
              </a:rPr>
              <a:t>/ vrijednosti </a:t>
            </a:r>
            <a:r>
              <a:rPr lang="hr-HR" sz="4500" b="1" dirty="0">
                <a:latin typeface="VladaRHSans Med"/>
              </a:rPr>
              <a:t>106.9 milijuna EUR</a:t>
            </a:r>
          </a:p>
          <a:p>
            <a:pPr marL="400050" lvl="1" indent="0">
              <a:buFont typeface="Arial" pitchFamily="34" charset="0"/>
              <a:buChar char="•"/>
            </a:pPr>
            <a:r>
              <a:rPr lang="hr-HR" sz="4500" dirty="0">
                <a:latin typeface="VladaRHSans Med"/>
              </a:rPr>
              <a:t> sklopljeno </a:t>
            </a:r>
            <a:r>
              <a:rPr lang="hr-HR" sz="4500" b="1" dirty="0">
                <a:latin typeface="VladaRHSans Med"/>
              </a:rPr>
              <a:t>11 Ugovora </a:t>
            </a:r>
            <a:r>
              <a:rPr lang="hr-HR" sz="4500" dirty="0">
                <a:latin typeface="VladaRHSans Med"/>
              </a:rPr>
              <a:t>o dodjeli bespovratnih sredstava vrijednosti  </a:t>
            </a:r>
          </a:p>
          <a:p>
            <a:pPr marL="400050" lvl="1" indent="0">
              <a:buNone/>
            </a:pPr>
            <a:r>
              <a:rPr lang="hr-HR" sz="4500" dirty="0">
                <a:latin typeface="VladaRHSans Med"/>
              </a:rPr>
              <a:t>  preko </a:t>
            </a:r>
            <a:r>
              <a:rPr lang="hr-HR" sz="4500" b="1" dirty="0">
                <a:latin typeface="VladaRHSans Med"/>
              </a:rPr>
              <a:t>39,1 milijuna EUR </a:t>
            </a:r>
          </a:p>
          <a:p>
            <a:pPr marL="400050" lvl="1" indent="0">
              <a:buFont typeface="Arial" pitchFamily="34" charset="0"/>
              <a:buChar char="•"/>
            </a:pPr>
            <a:r>
              <a:rPr lang="hr-HR" sz="4500" dirty="0">
                <a:latin typeface="VladaRHSans Med"/>
              </a:rPr>
              <a:t> isplaćeno preko </a:t>
            </a:r>
            <a:r>
              <a:rPr lang="hr-HR" sz="4500" b="1" dirty="0">
                <a:latin typeface="VladaRHSans Med"/>
              </a:rPr>
              <a:t>4,3 milijuna EUR</a:t>
            </a:r>
          </a:p>
          <a:p>
            <a:pPr marL="400050" lvl="1" indent="0">
              <a:buFont typeface="Arial" pitchFamily="34" charset="0"/>
              <a:buChar char="•"/>
            </a:pPr>
            <a:r>
              <a:rPr lang="hr-HR" sz="4500" dirty="0">
                <a:latin typeface="VladaRHSans Med"/>
              </a:rPr>
              <a:t> u planu je objava preko 30-ak Poziva tijekom 2019./početkom 2020.</a:t>
            </a:r>
          </a:p>
          <a:p>
            <a:endParaRPr lang="hr-HR" dirty="0"/>
          </a:p>
          <a:p>
            <a:pPr marL="0" indent="0" algn="ctr">
              <a:buNone/>
            </a:pPr>
            <a:endParaRPr lang="hr-HR" sz="2900" dirty="0">
              <a:solidFill>
                <a:schemeClr val="tx1">
                  <a:lumMod val="65000"/>
                  <a:lumOff val="35000"/>
                </a:schemeClr>
              </a:solidFill>
            </a:endParaRPr>
          </a:p>
          <a:p>
            <a:pPr marL="0" indent="0" algn="ctr">
              <a:buNone/>
            </a:pPr>
            <a:r>
              <a:rPr lang="hr-HR" sz="3500" dirty="0">
                <a:solidFill>
                  <a:schemeClr val="tx1">
                    <a:lumMod val="65000"/>
                    <a:lumOff val="35000"/>
                  </a:schemeClr>
                </a:solidFill>
              </a:rPr>
              <a:t>Organizacija događaja sufinancirana je sredstvima tehničke pomoći u okviru Operativnog </a:t>
            </a:r>
          </a:p>
          <a:p>
            <a:pPr marL="0" indent="0" algn="ctr">
              <a:buNone/>
            </a:pPr>
            <a:r>
              <a:rPr lang="hr-HR" sz="3500" dirty="0">
                <a:solidFill>
                  <a:schemeClr val="tx1">
                    <a:lumMod val="65000"/>
                    <a:lumOff val="35000"/>
                  </a:schemeClr>
                </a:solidFill>
              </a:rPr>
              <a:t>programa „Konkurentnost i kohezija”, iz Europskog fonda za regionalni razvoj. </a:t>
            </a:r>
            <a:endParaRPr lang="en-GB" sz="35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6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sz="100" dirty="0"/>
          </a:p>
        </p:txBody>
      </p:sp>
      <p:sp>
        <p:nvSpPr>
          <p:cNvPr id="3" name="Content Placeholder 2"/>
          <p:cNvSpPr>
            <a:spLocks noGrp="1"/>
          </p:cNvSpPr>
          <p:nvPr>
            <p:ph idx="1"/>
          </p:nvPr>
        </p:nvSpPr>
        <p:spPr>
          <a:xfrm>
            <a:off x="457200" y="1600200"/>
            <a:ext cx="8229600" cy="4637112"/>
          </a:xfrm>
        </p:spPr>
        <p:txBody>
          <a:bodyPr>
            <a:normAutofit fontScale="32500" lnSpcReduction="20000"/>
          </a:bodyPr>
          <a:lstStyle/>
          <a:p>
            <a:pPr marL="0" indent="0" algn="ctr">
              <a:buNone/>
            </a:pPr>
            <a:endParaRPr lang="hr-HR" altLang="sr-Latn-RS" sz="3000" b="1" dirty="0">
              <a:solidFill>
                <a:srgbClr val="171796"/>
              </a:solidFill>
              <a:latin typeface="VladaRHSans Med" panose="02000000000000000000" pitchFamily="50" charset="-18"/>
              <a:ea typeface="ＭＳ Ｐゴシック" panose="020B0600070205080204" pitchFamily="34" charset="-128"/>
              <a:cs typeface="+mj-cs"/>
            </a:endParaRPr>
          </a:p>
          <a:p>
            <a:pPr marL="0" lvl="0" indent="0" algn="ctr">
              <a:buNone/>
            </a:pPr>
            <a:r>
              <a:rPr lang="hr-HR" altLang="sr-Latn-RS" sz="8600" b="1" dirty="0">
                <a:solidFill>
                  <a:srgbClr val="171796"/>
                </a:solidFill>
                <a:latin typeface="VladaRHSans Med" panose="02000000000000000000" pitchFamily="50" charset="-18"/>
                <a:ea typeface="VladaRHSans Med" panose="02000000000000000000" pitchFamily="50" charset="-18"/>
              </a:rPr>
              <a:t>Provedba ITU mehanizma </a:t>
            </a:r>
          </a:p>
          <a:p>
            <a:pPr marL="0" lvl="0" indent="0" algn="ctr">
              <a:buNone/>
            </a:pPr>
            <a:r>
              <a:rPr lang="hr-HR" altLang="sr-Latn-RS" sz="8600" b="1" dirty="0">
                <a:solidFill>
                  <a:srgbClr val="171796"/>
                </a:solidFill>
                <a:latin typeface="VladaRHSans Med" panose="02000000000000000000" pitchFamily="50" charset="-18"/>
                <a:ea typeface="VladaRHSans Med" panose="02000000000000000000" pitchFamily="50" charset="-18"/>
              </a:rPr>
              <a:t>na Urbanom području Pula</a:t>
            </a:r>
            <a:endParaRPr lang="hr-HR" sz="8600" dirty="0">
              <a:solidFill>
                <a:prstClr val="black"/>
              </a:solidFill>
              <a:latin typeface="VladaRHSans Med" panose="02000000000000000000" pitchFamily="50" charset="-18"/>
              <a:ea typeface="VladaRHSans Med" panose="02000000000000000000" pitchFamily="50" charset="-18"/>
            </a:endParaRPr>
          </a:p>
          <a:p>
            <a:pPr marL="0" indent="0" algn="ctr">
              <a:buNone/>
            </a:pPr>
            <a:endParaRPr lang="hr-HR" sz="5500" dirty="0">
              <a:latin typeface="VladaRHSans Med" panose="02000000000000000000"/>
            </a:endParaRPr>
          </a:p>
          <a:p>
            <a:pPr lvl="0" algn="just">
              <a:lnSpc>
                <a:spcPct val="107000"/>
              </a:lnSpc>
              <a:spcAft>
                <a:spcPts val="800"/>
              </a:spcAft>
            </a:pPr>
            <a:r>
              <a:rPr lang="hr-HR" sz="5500" b="1" dirty="0">
                <a:solidFill>
                  <a:prstClr val="black"/>
                </a:solidFill>
                <a:latin typeface="VladaRHSans Med" panose="02000000000000000000"/>
                <a:ea typeface="VladaRHSans Med" panose="02000000000000000000" pitchFamily="50" charset="-18"/>
                <a:cs typeface="Calibri" panose="020F0502020204030204" pitchFamily="34" charset="0"/>
              </a:rPr>
              <a:t>Teritorijalni obuhvat </a:t>
            </a:r>
            <a:r>
              <a:rPr lang="hr-HR" sz="5500" dirty="0">
                <a:solidFill>
                  <a:prstClr val="black"/>
                </a:solidFill>
                <a:latin typeface="VladaRHSans Med" panose="02000000000000000000"/>
                <a:ea typeface="VladaRHSans Med" panose="02000000000000000000" pitchFamily="50" charset="-18"/>
                <a:cs typeface="Calibri" panose="020F0502020204030204" pitchFamily="34" charset="0"/>
              </a:rPr>
              <a:t>Urbanog područja Pula:</a:t>
            </a:r>
          </a:p>
          <a:p>
            <a:pPr lvl="1" algn="just">
              <a:lnSpc>
                <a:spcPct val="107000"/>
              </a:lnSpc>
              <a:spcAft>
                <a:spcPts val="800"/>
              </a:spcAft>
              <a:buFont typeface="Wingdings" panose="05000000000000000000" pitchFamily="2" charset="2"/>
              <a:buChar char="§"/>
            </a:pPr>
            <a:r>
              <a:rPr lang="hr-HR" sz="5500" dirty="0">
                <a:solidFill>
                  <a:prstClr val="black"/>
                </a:solidFill>
                <a:latin typeface="VladaRHSans Med" panose="02000000000000000000"/>
                <a:ea typeface="VladaRHSans Med" panose="02000000000000000000" pitchFamily="50" charset="-18"/>
                <a:cs typeface="Calibri" panose="020F0502020204030204" pitchFamily="34" charset="0"/>
              </a:rPr>
              <a:t>2 grada: Pula i Vodnjan </a:t>
            </a:r>
          </a:p>
          <a:p>
            <a:pPr lvl="1" algn="just">
              <a:lnSpc>
                <a:spcPct val="107000"/>
              </a:lnSpc>
              <a:spcAft>
                <a:spcPts val="800"/>
              </a:spcAft>
              <a:buFont typeface="Wingdings" panose="05000000000000000000" pitchFamily="2" charset="2"/>
              <a:buChar char="§"/>
            </a:pPr>
            <a:r>
              <a:rPr lang="hr-HR" sz="5500" dirty="0">
                <a:solidFill>
                  <a:prstClr val="black"/>
                </a:solidFill>
                <a:latin typeface="VladaRHSans Med" panose="02000000000000000000"/>
                <a:ea typeface="VladaRHSans Med" panose="02000000000000000000" pitchFamily="50" charset="-18"/>
                <a:cs typeface="Calibri" panose="020F0502020204030204" pitchFamily="34" charset="0"/>
              </a:rPr>
              <a:t>5 općina: Barban, Ližnjan, Marčana, Medulin, Svetvinčenat.</a:t>
            </a:r>
          </a:p>
          <a:p>
            <a:pPr lvl="0">
              <a:lnSpc>
                <a:spcPct val="107000"/>
              </a:lnSpc>
              <a:spcAft>
                <a:spcPts val="800"/>
              </a:spcAft>
            </a:pPr>
            <a:r>
              <a:rPr lang="hr-HR" sz="5500" b="1" dirty="0">
                <a:solidFill>
                  <a:prstClr val="black"/>
                </a:solidFill>
                <a:latin typeface="VladaRHSans Med" panose="02000000000000000000"/>
                <a:ea typeface="VladaRHSans Med" panose="02000000000000000000" pitchFamily="50" charset="-18"/>
                <a:cs typeface="Calibri" panose="020F0502020204030204" pitchFamily="34" charset="0"/>
              </a:rPr>
              <a:t>Ukupna indikativna alokacija </a:t>
            </a:r>
            <a:r>
              <a:rPr lang="hr-HR" sz="5500" dirty="0">
                <a:solidFill>
                  <a:prstClr val="black"/>
                </a:solidFill>
                <a:latin typeface="VladaRHSans Med" panose="02000000000000000000"/>
                <a:ea typeface="VladaRHSans Med" panose="02000000000000000000" pitchFamily="50" charset="-18"/>
                <a:cs typeface="Calibri" panose="020F0502020204030204" pitchFamily="34" charset="0"/>
              </a:rPr>
              <a:t>za provedbu ITU mehanizma: </a:t>
            </a:r>
            <a:r>
              <a:rPr lang="hr-HR" sz="5500" b="1" dirty="0">
                <a:latin typeface="VladaRHSans Med" panose="02000000000000000000"/>
                <a:ea typeface="Calibri" panose="020F0502020204030204" pitchFamily="34" charset="0"/>
              </a:rPr>
              <a:t>23.530.231,20 EUR </a:t>
            </a:r>
            <a:r>
              <a:rPr lang="hr-HR" sz="5500" b="1" dirty="0">
                <a:solidFill>
                  <a:prstClr val="black"/>
                </a:solidFill>
                <a:latin typeface="VladaRHSans Med" panose="02000000000000000000"/>
                <a:ea typeface="VladaRHSans Med" panose="02000000000000000000" pitchFamily="50" charset="-18"/>
                <a:cs typeface="Calibri" panose="020F0502020204030204" pitchFamily="34" charset="0"/>
              </a:rPr>
              <a:t> eura </a:t>
            </a:r>
            <a:r>
              <a:rPr lang="hr-HR" sz="5500" dirty="0">
                <a:solidFill>
                  <a:prstClr val="black"/>
                </a:solidFill>
                <a:latin typeface="VladaRHSans Med" panose="02000000000000000000"/>
                <a:ea typeface="VladaRHSans Med" panose="02000000000000000000" pitchFamily="50" charset="-18"/>
                <a:cs typeface="Calibri" panose="020F0502020204030204" pitchFamily="34" charset="0"/>
              </a:rPr>
              <a:t> </a:t>
            </a:r>
          </a:p>
          <a:p>
            <a:pPr lvl="1">
              <a:lnSpc>
                <a:spcPct val="107000"/>
              </a:lnSpc>
              <a:spcBef>
                <a:spcPts val="0"/>
              </a:spcBef>
              <a:spcAft>
                <a:spcPts val="800"/>
              </a:spcAft>
              <a:buFont typeface="Wingdings" panose="05000000000000000000" pitchFamily="2" charset="2"/>
              <a:buChar char="§"/>
            </a:pPr>
            <a:r>
              <a:rPr lang="hr-HR" sz="5500" dirty="0">
                <a:latin typeface="VladaRHSans Med" panose="02000000000000000000"/>
                <a:ea typeface="Calibri" panose="020F0502020204030204" pitchFamily="34" charset="0"/>
              </a:rPr>
              <a:t>19.805.848,37 </a:t>
            </a:r>
            <a:r>
              <a:rPr lang="hr-HR" sz="5500" dirty="0">
                <a:solidFill>
                  <a:prstClr val="black"/>
                </a:solidFill>
                <a:latin typeface="VladaRHSans Med" panose="02000000000000000000"/>
                <a:ea typeface="VladaRHSans Med" panose="02000000000000000000" pitchFamily="50" charset="-18"/>
                <a:cs typeface="Calibri" panose="020F0502020204030204" pitchFamily="34" charset="0"/>
              </a:rPr>
              <a:t> eura u okviru OPKK-a </a:t>
            </a:r>
          </a:p>
          <a:p>
            <a:pPr lvl="1">
              <a:lnSpc>
                <a:spcPct val="107000"/>
              </a:lnSpc>
              <a:spcBef>
                <a:spcPts val="0"/>
              </a:spcBef>
              <a:spcAft>
                <a:spcPts val="800"/>
              </a:spcAft>
              <a:buFont typeface="Wingdings" panose="05000000000000000000" pitchFamily="2" charset="2"/>
              <a:buChar char="§"/>
            </a:pPr>
            <a:r>
              <a:rPr lang="hr-HR" sz="5500" dirty="0">
                <a:latin typeface="VladaRHSans Med" panose="02000000000000000000"/>
                <a:ea typeface="Calibri" panose="020F0502020204030204" pitchFamily="34" charset="0"/>
              </a:rPr>
              <a:t>3.724.382,83 </a:t>
            </a:r>
            <a:r>
              <a:rPr lang="hr-HR" sz="5500" dirty="0">
                <a:solidFill>
                  <a:prstClr val="black"/>
                </a:solidFill>
                <a:latin typeface="VladaRHSans Med" panose="02000000000000000000"/>
                <a:ea typeface="VladaRHSans Med" panose="02000000000000000000" pitchFamily="50" charset="-18"/>
                <a:cs typeface="Calibri" panose="020F0502020204030204" pitchFamily="34" charset="0"/>
              </a:rPr>
              <a:t> eura u okviru OPULJP-a</a:t>
            </a:r>
          </a:p>
          <a:p>
            <a:endParaRPr lang="hr-HR" dirty="0"/>
          </a:p>
          <a:p>
            <a:pPr marL="0" indent="0" algn="ctr">
              <a:buNone/>
            </a:pPr>
            <a:endParaRPr lang="hr-HR" sz="2900" dirty="0">
              <a:solidFill>
                <a:schemeClr val="tx1">
                  <a:lumMod val="65000"/>
                  <a:lumOff val="35000"/>
                </a:schemeClr>
              </a:solidFill>
            </a:endParaRPr>
          </a:p>
          <a:p>
            <a:pPr marL="0" indent="0" algn="ctr">
              <a:buNone/>
            </a:pPr>
            <a:r>
              <a:rPr lang="hr-HR" sz="4300" dirty="0">
                <a:solidFill>
                  <a:schemeClr val="tx1">
                    <a:lumMod val="65000"/>
                    <a:lumOff val="35000"/>
                  </a:schemeClr>
                </a:solidFill>
              </a:rPr>
              <a:t>Organizacija događaja sufinancirana je sredstvima tehničke pomoći u okviru Operativnog </a:t>
            </a:r>
          </a:p>
          <a:p>
            <a:pPr marL="0" indent="0" algn="ctr">
              <a:buNone/>
            </a:pPr>
            <a:r>
              <a:rPr lang="hr-HR" sz="4300" dirty="0">
                <a:solidFill>
                  <a:schemeClr val="tx1">
                    <a:lumMod val="65000"/>
                    <a:lumOff val="35000"/>
                  </a:schemeClr>
                </a:solidFill>
              </a:rPr>
              <a:t>programa „Konkurentnost i kohezija”, iz Europskog fonda za regionalni razvoj. </a:t>
            </a:r>
            <a:endParaRPr lang="en-GB" sz="4300" dirty="0">
              <a:solidFill>
                <a:schemeClr val="tx1">
                  <a:lumMod val="65000"/>
                  <a:lumOff val="3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437" y="980728"/>
            <a:ext cx="77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246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2216</Words>
  <Application>Microsoft Office PowerPoint</Application>
  <PresentationFormat>On-screen Show (4:3)</PresentationFormat>
  <Paragraphs>346</Paragraphs>
  <Slides>24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VladaRHSans Med</vt:lpstr>
      <vt:lpstr>VladaRHSans Reg</vt:lpstr>
      <vt:lpstr>Wingdings</vt:lpstr>
      <vt:lpstr>Office Theme</vt:lpstr>
      <vt:lpstr>Integrirana teritorijalna ulaganja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Bracko</dc:creator>
  <cp:lastModifiedBy>Maja Jelić Petković</cp:lastModifiedBy>
  <cp:revision>129</cp:revision>
  <dcterms:created xsi:type="dcterms:W3CDTF">2018-05-29T10:27:22Z</dcterms:created>
  <dcterms:modified xsi:type="dcterms:W3CDTF">2019-07-01T13:47:25Z</dcterms:modified>
</cp:coreProperties>
</file>